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258" r:id="rId3"/>
    <p:sldId id="259" r:id="rId4"/>
    <p:sldId id="260" r:id="rId5"/>
    <p:sldId id="261" r:id="rId6"/>
    <p:sldId id="262" r:id="rId7"/>
    <p:sldId id="263" r:id="rId8"/>
    <p:sldId id="264" r:id="rId9"/>
    <p:sldId id="266" r:id="rId10"/>
    <p:sldId id="269" r:id="rId11"/>
    <p:sldId id="265" r:id="rId12"/>
    <p:sldId id="267" r:id="rId13"/>
    <p:sldId id="268" r:id="rId14"/>
    <p:sldId id="270" r:id="rId15"/>
    <p:sldId id="271" r:id="rId16"/>
    <p:sldId id="272" r:id="rId17"/>
    <p:sldId id="273" r:id="rId18"/>
    <p:sldId id="274" r:id="rId19"/>
    <p:sldId id="275" r:id="rId20"/>
    <p:sldId id="280"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102"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8D6C28-DBBF-429E-8F1A-44587DC51115}" type="datetimeFigureOut">
              <a:rPr lang="en-US" smtClean="0"/>
              <a:t>12/12/2016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7AE686-063E-4A6B-800B-3F4C3B26F9C8}" type="slidenum">
              <a:rPr lang="en-US" smtClean="0"/>
              <a:t>‹#›</a:t>
            </a:fld>
            <a:endParaRPr lang="en-US"/>
          </a:p>
        </p:txBody>
      </p:sp>
    </p:spTree>
    <p:extLst>
      <p:ext uri="{BB962C8B-B14F-4D97-AF65-F5344CB8AC3E}">
        <p14:creationId xmlns:p14="http://schemas.microsoft.com/office/powerpoint/2010/main" val="853486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0C0C7B2-EEE8-4F0A-A48F-BAEFE89C7412}" type="slidenum">
              <a:rPr lang="en-US" altLang="en-US" smtClean="0"/>
              <a:pPr/>
              <a:t>19</a:t>
            </a:fld>
            <a:endParaRPr lang="en-US" altLang="en-US" smtClean="0"/>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445953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87545F7-B2C4-4D6C-8BBA-5889DD470D32}"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CA9F7-2B4A-414F-8FF4-F39BA06C6A5B}" type="slidenum">
              <a:rPr lang="en-US" smtClean="0"/>
              <a:t>‹#›</a:t>
            </a:fld>
            <a:endParaRPr lang="en-US"/>
          </a:p>
        </p:txBody>
      </p:sp>
    </p:spTree>
    <p:extLst>
      <p:ext uri="{BB962C8B-B14F-4D97-AF65-F5344CB8AC3E}">
        <p14:creationId xmlns:p14="http://schemas.microsoft.com/office/powerpoint/2010/main" val="949986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7545F7-B2C4-4D6C-8BBA-5889DD470D32}"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CA9F7-2B4A-414F-8FF4-F39BA06C6A5B}" type="slidenum">
              <a:rPr lang="en-US" smtClean="0"/>
              <a:t>‹#›</a:t>
            </a:fld>
            <a:endParaRPr lang="en-US"/>
          </a:p>
        </p:txBody>
      </p:sp>
    </p:spTree>
    <p:extLst>
      <p:ext uri="{BB962C8B-B14F-4D97-AF65-F5344CB8AC3E}">
        <p14:creationId xmlns:p14="http://schemas.microsoft.com/office/powerpoint/2010/main" val="2363863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7545F7-B2C4-4D6C-8BBA-5889DD470D32}"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CA9F7-2B4A-414F-8FF4-F39BA06C6A5B}" type="slidenum">
              <a:rPr lang="en-US" smtClean="0"/>
              <a:t>‹#›</a:t>
            </a:fld>
            <a:endParaRPr lang="en-US"/>
          </a:p>
        </p:txBody>
      </p:sp>
    </p:spTree>
    <p:extLst>
      <p:ext uri="{BB962C8B-B14F-4D97-AF65-F5344CB8AC3E}">
        <p14:creationId xmlns:p14="http://schemas.microsoft.com/office/powerpoint/2010/main" val="1459842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7545F7-B2C4-4D6C-8BBA-5889DD470D32}"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CA9F7-2B4A-414F-8FF4-F39BA06C6A5B}" type="slidenum">
              <a:rPr lang="en-US" smtClean="0"/>
              <a:t>‹#›</a:t>
            </a:fld>
            <a:endParaRPr lang="en-US"/>
          </a:p>
        </p:txBody>
      </p:sp>
    </p:spTree>
    <p:extLst>
      <p:ext uri="{BB962C8B-B14F-4D97-AF65-F5344CB8AC3E}">
        <p14:creationId xmlns:p14="http://schemas.microsoft.com/office/powerpoint/2010/main" val="1711686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7545F7-B2C4-4D6C-8BBA-5889DD470D32}"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CA9F7-2B4A-414F-8FF4-F39BA06C6A5B}" type="slidenum">
              <a:rPr lang="en-US" smtClean="0"/>
              <a:t>‹#›</a:t>
            </a:fld>
            <a:endParaRPr lang="en-US"/>
          </a:p>
        </p:txBody>
      </p:sp>
    </p:spTree>
    <p:extLst>
      <p:ext uri="{BB962C8B-B14F-4D97-AF65-F5344CB8AC3E}">
        <p14:creationId xmlns:p14="http://schemas.microsoft.com/office/powerpoint/2010/main" val="869368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87545F7-B2C4-4D6C-8BBA-5889DD470D32}"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CA9F7-2B4A-414F-8FF4-F39BA06C6A5B}" type="slidenum">
              <a:rPr lang="en-US" smtClean="0"/>
              <a:t>‹#›</a:t>
            </a:fld>
            <a:endParaRPr lang="en-US"/>
          </a:p>
        </p:txBody>
      </p:sp>
    </p:spTree>
    <p:extLst>
      <p:ext uri="{BB962C8B-B14F-4D97-AF65-F5344CB8AC3E}">
        <p14:creationId xmlns:p14="http://schemas.microsoft.com/office/powerpoint/2010/main" val="55516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87545F7-B2C4-4D6C-8BBA-5889DD470D32}" type="datetimeFigureOut">
              <a:rPr lang="en-US" smtClean="0"/>
              <a:t>12/12/2016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9CA9F7-2B4A-414F-8FF4-F39BA06C6A5B}" type="slidenum">
              <a:rPr lang="en-US" smtClean="0"/>
              <a:t>‹#›</a:t>
            </a:fld>
            <a:endParaRPr lang="en-US"/>
          </a:p>
        </p:txBody>
      </p:sp>
    </p:spTree>
    <p:extLst>
      <p:ext uri="{BB962C8B-B14F-4D97-AF65-F5344CB8AC3E}">
        <p14:creationId xmlns:p14="http://schemas.microsoft.com/office/powerpoint/2010/main" val="1652941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87545F7-B2C4-4D6C-8BBA-5889DD470D32}" type="datetimeFigureOut">
              <a:rPr lang="en-US" smtClean="0"/>
              <a:t>12/12/2016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9CA9F7-2B4A-414F-8FF4-F39BA06C6A5B}" type="slidenum">
              <a:rPr lang="en-US" smtClean="0"/>
              <a:t>‹#›</a:t>
            </a:fld>
            <a:endParaRPr lang="en-US"/>
          </a:p>
        </p:txBody>
      </p:sp>
    </p:spTree>
    <p:extLst>
      <p:ext uri="{BB962C8B-B14F-4D97-AF65-F5344CB8AC3E}">
        <p14:creationId xmlns:p14="http://schemas.microsoft.com/office/powerpoint/2010/main" val="1813389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7545F7-B2C4-4D6C-8BBA-5889DD470D32}" type="datetimeFigureOut">
              <a:rPr lang="en-US" smtClean="0"/>
              <a:t>12/12/2016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9CA9F7-2B4A-414F-8FF4-F39BA06C6A5B}" type="slidenum">
              <a:rPr lang="en-US" smtClean="0"/>
              <a:t>‹#›</a:t>
            </a:fld>
            <a:endParaRPr lang="en-US"/>
          </a:p>
        </p:txBody>
      </p:sp>
    </p:spTree>
    <p:extLst>
      <p:ext uri="{BB962C8B-B14F-4D97-AF65-F5344CB8AC3E}">
        <p14:creationId xmlns:p14="http://schemas.microsoft.com/office/powerpoint/2010/main" val="680131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7545F7-B2C4-4D6C-8BBA-5889DD470D32}"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CA9F7-2B4A-414F-8FF4-F39BA06C6A5B}" type="slidenum">
              <a:rPr lang="en-US" smtClean="0"/>
              <a:t>‹#›</a:t>
            </a:fld>
            <a:endParaRPr lang="en-US"/>
          </a:p>
        </p:txBody>
      </p:sp>
    </p:spTree>
    <p:extLst>
      <p:ext uri="{BB962C8B-B14F-4D97-AF65-F5344CB8AC3E}">
        <p14:creationId xmlns:p14="http://schemas.microsoft.com/office/powerpoint/2010/main" val="2195729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7545F7-B2C4-4D6C-8BBA-5889DD470D32}"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CA9F7-2B4A-414F-8FF4-F39BA06C6A5B}" type="slidenum">
              <a:rPr lang="en-US" smtClean="0"/>
              <a:t>‹#›</a:t>
            </a:fld>
            <a:endParaRPr lang="en-US"/>
          </a:p>
        </p:txBody>
      </p:sp>
    </p:spTree>
    <p:extLst>
      <p:ext uri="{BB962C8B-B14F-4D97-AF65-F5344CB8AC3E}">
        <p14:creationId xmlns:p14="http://schemas.microsoft.com/office/powerpoint/2010/main" val="4272658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7545F7-B2C4-4D6C-8BBA-5889DD470D32}" type="datetimeFigureOut">
              <a:rPr lang="en-US" smtClean="0"/>
              <a:t>12/12/2016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CA9F7-2B4A-414F-8FF4-F39BA06C6A5B}" type="slidenum">
              <a:rPr lang="en-US" smtClean="0"/>
              <a:t>‹#›</a:t>
            </a:fld>
            <a:endParaRPr lang="en-US"/>
          </a:p>
        </p:txBody>
      </p:sp>
    </p:spTree>
    <p:extLst>
      <p:ext uri="{BB962C8B-B14F-4D97-AF65-F5344CB8AC3E}">
        <p14:creationId xmlns:p14="http://schemas.microsoft.com/office/powerpoint/2010/main" val="1644157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17838"/>
          </a:xfrm>
        </p:spPr>
        <p:txBody>
          <a:bodyPr>
            <a:normAutofit fontScale="90000"/>
          </a:bodyPr>
          <a:lstStyle/>
          <a:p>
            <a:pPr algn="ctr"/>
            <a:r>
              <a:rPr lang="en-US" b="1" i="1" dirty="0" smtClean="0">
                <a:solidFill>
                  <a:srgbClr val="FF0000"/>
                </a:solidFill>
                <a:latin typeface="Arial Black" panose="020B0A04020102020204" pitchFamily="34" charset="0"/>
              </a:rPr>
              <a:t>Writing – Plagiarism</a:t>
            </a:r>
            <a:r>
              <a:rPr lang="en-US" b="1" i="1" dirty="0" smtClean="0"/>
              <a:t> </a:t>
            </a:r>
            <a:endParaRPr lang="en-US" b="1" i="1" dirty="0"/>
          </a:p>
        </p:txBody>
      </p:sp>
      <p:pic>
        <p:nvPicPr>
          <p:cNvPr id="4" name="Content Placeholder 3"/>
          <p:cNvPicPr>
            <a:picLocks noGrp="1" noChangeAspect="1"/>
          </p:cNvPicPr>
          <p:nvPr>
            <p:ph idx="1"/>
          </p:nvPr>
        </p:nvPicPr>
        <p:blipFill>
          <a:blip r:embed="rId2"/>
          <a:stretch>
            <a:fillRect/>
          </a:stretch>
        </p:blipFill>
        <p:spPr>
          <a:xfrm>
            <a:off x="0" y="2294590"/>
            <a:ext cx="9144000" cy="2932669"/>
          </a:xfrm>
          <a:prstGeom prst="rect">
            <a:avLst/>
          </a:prstGeom>
        </p:spPr>
      </p:pic>
      <p:sp>
        <p:nvSpPr>
          <p:cNvPr id="5" name="TextBox 4"/>
          <p:cNvSpPr txBox="1"/>
          <p:nvPr/>
        </p:nvSpPr>
        <p:spPr>
          <a:xfrm>
            <a:off x="123568" y="724930"/>
            <a:ext cx="9020432" cy="1569660"/>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solidFill>
                  <a:srgbClr val="FF0000"/>
                </a:solidFill>
                <a:latin typeface="Arial Black" panose="020B0A04020102020204" pitchFamily="34" charset="0"/>
              </a:rPr>
              <a:t>What is academic dishonesty?</a:t>
            </a:r>
          </a:p>
          <a:p>
            <a:pPr marL="457200" indent="-457200">
              <a:buFont typeface="Arial" panose="020B0604020202020204" pitchFamily="34" charset="0"/>
              <a:buChar char="•"/>
            </a:pPr>
            <a:r>
              <a:rPr lang="en-US" sz="3200" dirty="0" smtClean="0">
                <a:solidFill>
                  <a:srgbClr val="FF0000"/>
                </a:solidFill>
                <a:latin typeface="Arial Black" panose="020B0A04020102020204" pitchFamily="34" charset="0"/>
              </a:rPr>
              <a:t>Skyline Definition of Academic Dishonesty &amp; Plagiarism… </a:t>
            </a:r>
            <a:endParaRPr lang="en-US" sz="32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42507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5"/>
            <a:ext cx="9144000" cy="338136"/>
          </a:xfrm>
        </p:spPr>
        <p:txBody>
          <a:bodyPr>
            <a:noAutofit/>
          </a:bodyPr>
          <a:lstStyle/>
          <a:p>
            <a:pPr algn="ctr"/>
            <a:r>
              <a:rPr lang="en-US" sz="2800" b="1" dirty="0" smtClean="0">
                <a:solidFill>
                  <a:srgbClr val="FF0000"/>
                </a:solidFill>
                <a:latin typeface="Arial Black" panose="020B0A04020102020204" pitchFamily="34" charset="0"/>
              </a:rPr>
              <a:t>One example of a plagiarized essay</a:t>
            </a:r>
            <a:endParaRPr lang="en-US" sz="2800" b="1" dirty="0">
              <a:solidFill>
                <a:srgbClr val="FF0000"/>
              </a:solidFill>
              <a:latin typeface="Arial Black" panose="020B0A04020102020204" pitchFamily="34" charset="0"/>
            </a:endParaRPr>
          </a:p>
        </p:txBody>
      </p:sp>
      <p:pic>
        <p:nvPicPr>
          <p:cNvPr id="3" name="Picture 2"/>
          <p:cNvPicPr>
            <a:picLocks noChangeAspect="1"/>
          </p:cNvPicPr>
          <p:nvPr/>
        </p:nvPicPr>
        <p:blipFill>
          <a:blip r:embed="rId2"/>
          <a:stretch>
            <a:fillRect/>
          </a:stretch>
        </p:blipFill>
        <p:spPr>
          <a:xfrm>
            <a:off x="-1" y="473373"/>
            <a:ext cx="4770243" cy="6384627"/>
          </a:xfrm>
          <a:prstGeom prst="rect">
            <a:avLst/>
          </a:prstGeom>
        </p:spPr>
      </p:pic>
      <p:pic>
        <p:nvPicPr>
          <p:cNvPr id="4" name="Picture 3"/>
          <p:cNvPicPr>
            <a:picLocks noChangeAspect="1"/>
          </p:cNvPicPr>
          <p:nvPr/>
        </p:nvPicPr>
        <p:blipFill>
          <a:blip r:embed="rId3"/>
          <a:stretch>
            <a:fillRect/>
          </a:stretch>
        </p:blipFill>
        <p:spPr>
          <a:xfrm>
            <a:off x="4770242" y="473373"/>
            <a:ext cx="4381500" cy="6384627"/>
          </a:xfrm>
          <a:prstGeom prst="rect">
            <a:avLst/>
          </a:prstGeom>
        </p:spPr>
      </p:pic>
    </p:spTree>
    <p:extLst>
      <p:ext uri="{BB962C8B-B14F-4D97-AF65-F5344CB8AC3E}">
        <p14:creationId xmlns:p14="http://schemas.microsoft.com/office/powerpoint/2010/main" val="717487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71550"/>
          </a:xfrm>
        </p:spPr>
        <p:txBody>
          <a:bodyPr/>
          <a:lstStyle/>
          <a:p>
            <a:pPr algn="ctr"/>
            <a:r>
              <a:rPr lang="en-US" b="1" i="1" dirty="0" smtClean="0">
                <a:solidFill>
                  <a:srgbClr val="FF0000"/>
                </a:solidFill>
                <a:latin typeface="Arial Black" panose="020B0A04020102020204" pitchFamily="34" charset="0"/>
              </a:rPr>
              <a:t>Plagiarism Reminder </a:t>
            </a:r>
            <a:endParaRPr lang="en-US"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758824"/>
            <a:ext cx="9144000" cy="6099175"/>
          </a:xfrm>
        </p:spPr>
        <p:txBody>
          <a:bodyPr>
            <a:noAutofit/>
          </a:bodyPr>
          <a:lstStyle/>
          <a:p>
            <a:r>
              <a:rPr lang="en-US" sz="3200" dirty="0" smtClean="0"/>
              <a:t>Plagiarism is not just copying someone else work. It is also stealing their thoughts and ideas. </a:t>
            </a:r>
          </a:p>
          <a:p>
            <a:pPr lvl="1"/>
            <a:r>
              <a:rPr lang="en-US" sz="2800" dirty="0" smtClean="0"/>
              <a:t>We know if you are creating your own thoughts and ideas or if you are taking them from someone else.</a:t>
            </a:r>
          </a:p>
          <a:p>
            <a:r>
              <a:rPr lang="en-US" sz="3200" dirty="0" smtClean="0"/>
              <a:t>Ways to avoid plagiarism</a:t>
            </a:r>
          </a:p>
          <a:p>
            <a:pPr lvl="1"/>
            <a:r>
              <a:rPr lang="en-US" sz="2800" dirty="0" smtClean="0"/>
              <a:t>Don’t take other information without citing it in your essay. </a:t>
            </a:r>
          </a:p>
          <a:p>
            <a:pPr lvl="1"/>
            <a:r>
              <a:rPr lang="en-US" sz="2800" dirty="0" smtClean="0"/>
              <a:t>Don’t take ideas/thoughts without citing it. </a:t>
            </a:r>
          </a:p>
          <a:p>
            <a:pPr lvl="1"/>
            <a:r>
              <a:rPr lang="en-US" sz="2800" dirty="0" smtClean="0"/>
              <a:t>Make sure you are doing proper MLA citations in the essay and proper MLA paraphrasing in your essay. </a:t>
            </a:r>
            <a:endParaRPr lang="en-US" sz="2800" dirty="0"/>
          </a:p>
        </p:txBody>
      </p:sp>
    </p:spTree>
    <p:extLst>
      <p:ext uri="{BB962C8B-B14F-4D97-AF65-F5344CB8AC3E}">
        <p14:creationId xmlns:p14="http://schemas.microsoft.com/office/powerpoint/2010/main" val="306812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8175"/>
          </a:xfrm>
        </p:spPr>
        <p:txBody>
          <a:bodyPr>
            <a:normAutofit fontScale="90000"/>
          </a:bodyPr>
          <a:lstStyle/>
          <a:p>
            <a:pPr algn="ctr"/>
            <a:r>
              <a:rPr lang="en-US" b="1" i="1" dirty="0" smtClean="0">
                <a:solidFill>
                  <a:srgbClr val="FF0000"/>
                </a:solidFill>
                <a:latin typeface="Arial Black" panose="020B0A04020102020204" pitchFamily="34" charset="0"/>
              </a:rPr>
              <a:t>Writing – Citations Direct Quote</a:t>
            </a:r>
            <a:endParaRPr lang="en-US"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511174"/>
            <a:ext cx="9143999" cy="6346825"/>
          </a:xfrm>
        </p:spPr>
        <p:txBody>
          <a:bodyPr/>
          <a:lstStyle/>
          <a:p>
            <a:r>
              <a:rPr lang="en-US" dirty="0" smtClean="0"/>
              <a:t>If you cite a direct quote you should have quotation marks around it, along with the authors last name and the page number </a:t>
            </a:r>
          </a:p>
          <a:p>
            <a:pPr lvl="1"/>
            <a:r>
              <a:rPr lang="en-US" dirty="0" smtClean="0"/>
              <a:t>This  is only from a text with a single author. </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r>
              <a:rPr lang="en-US" dirty="0" smtClean="0"/>
              <a:t>In the event that you are using a different source than a book with 1 author you may need to cite your source differently</a:t>
            </a:r>
          </a:p>
          <a:p>
            <a:pPr lvl="1"/>
            <a:r>
              <a:rPr lang="en-US" dirty="0" smtClean="0"/>
              <a:t>Purdue Owl will set you free</a:t>
            </a:r>
          </a:p>
          <a:p>
            <a:endParaRPr lang="en-US" dirty="0" smtClean="0"/>
          </a:p>
        </p:txBody>
      </p:sp>
      <p:pic>
        <p:nvPicPr>
          <p:cNvPr id="4" name="Picture 3"/>
          <p:cNvPicPr>
            <a:picLocks noChangeAspect="1"/>
          </p:cNvPicPr>
          <p:nvPr/>
        </p:nvPicPr>
        <p:blipFill>
          <a:blip r:embed="rId2"/>
          <a:stretch>
            <a:fillRect/>
          </a:stretch>
        </p:blipFill>
        <p:spPr>
          <a:xfrm>
            <a:off x="90487" y="2400300"/>
            <a:ext cx="8907780" cy="533400"/>
          </a:xfrm>
          <a:prstGeom prst="rect">
            <a:avLst/>
          </a:prstGeom>
        </p:spPr>
      </p:pic>
      <p:pic>
        <p:nvPicPr>
          <p:cNvPr id="5" name="Picture 4"/>
          <p:cNvPicPr>
            <a:picLocks noChangeAspect="1"/>
          </p:cNvPicPr>
          <p:nvPr/>
        </p:nvPicPr>
        <p:blipFill>
          <a:blip r:embed="rId3"/>
          <a:stretch>
            <a:fillRect/>
          </a:stretch>
        </p:blipFill>
        <p:spPr>
          <a:xfrm>
            <a:off x="-1" y="3082924"/>
            <a:ext cx="9221421" cy="974726"/>
          </a:xfrm>
          <a:prstGeom prst="rect">
            <a:avLst/>
          </a:prstGeom>
        </p:spPr>
      </p:pic>
    </p:spTree>
    <p:extLst>
      <p:ext uri="{BB962C8B-B14F-4D97-AF65-F5344CB8AC3E}">
        <p14:creationId xmlns:p14="http://schemas.microsoft.com/office/powerpoint/2010/main" val="2423102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8175"/>
          </a:xfrm>
        </p:spPr>
        <p:txBody>
          <a:bodyPr>
            <a:normAutofit fontScale="90000"/>
          </a:bodyPr>
          <a:lstStyle/>
          <a:p>
            <a:pPr algn="ctr"/>
            <a:r>
              <a:rPr lang="en-US" b="1" i="1" dirty="0" smtClean="0">
                <a:solidFill>
                  <a:srgbClr val="FF0000"/>
                </a:solidFill>
                <a:latin typeface="Arial Black" panose="020B0A04020102020204" pitchFamily="34" charset="0"/>
              </a:rPr>
              <a:t>Writing – Citations Paraphrase</a:t>
            </a:r>
            <a:endParaRPr lang="en-US"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511174"/>
            <a:ext cx="9143999" cy="6346825"/>
          </a:xfrm>
        </p:spPr>
        <p:txBody>
          <a:bodyPr>
            <a:noAutofit/>
          </a:bodyPr>
          <a:lstStyle/>
          <a:p>
            <a:r>
              <a:rPr lang="en-US" dirty="0" smtClean="0"/>
              <a:t>If you cite an author and don’t want to use the entire quote you would want to paraphrase</a:t>
            </a:r>
          </a:p>
          <a:p>
            <a:r>
              <a:rPr lang="en-US" dirty="0" smtClean="0"/>
              <a:t>Why would you want to do this? </a:t>
            </a:r>
          </a:p>
          <a:p>
            <a:pPr lvl="1"/>
            <a:r>
              <a:rPr lang="en-US" sz="2000" dirty="0" smtClean="0"/>
              <a:t>It is too long</a:t>
            </a:r>
          </a:p>
          <a:p>
            <a:pPr lvl="1"/>
            <a:r>
              <a:rPr lang="en-US" dirty="0" smtClean="0"/>
              <a:t>You want to borrow their idea or thought </a:t>
            </a:r>
          </a:p>
          <a:p>
            <a:pPr lvl="1"/>
            <a:r>
              <a:rPr lang="en-US" dirty="0" smtClean="0"/>
              <a:t>You want to cite contextual information</a:t>
            </a:r>
          </a:p>
          <a:p>
            <a:pPr lvl="1"/>
            <a:r>
              <a:rPr lang="en-US" dirty="0" smtClean="0"/>
              <a:t>You want to use another author’s analysis</a:t>
            </a:r>
            <a:endParaRPr lang="en-US" dirty="0"/>
          </a:p>
          <a:p>
            <a:r>
              <a:rPr lang="en-US" sz="3200" b="1" dirty="0" smtClean="0">
                <a:solidFill>
                  <a:srgbClr val="FF0000"/>
                </a:solidFill>
              </a:rPr>
              <a:t>you cannot have more than 3 consecutive words from the quote </a:t>
            </a:r>
            <a:r>
              <a:rPr lang="en-US" sz="3200" dirty="0" smtClean="0"/>
              <a:t>without a direct quote</a:t>
            </a:r>
          </a:p>
          <a:p>
            <a:r>
              <a:rPr lang="en-US" sz="3200" dirty="0" smtClean="0"/>
              <a:t>A paraphrase borrows someone else’s idea, but puts it into your own words</a:t>
            </a:r>
          </a:p>
          <a:p>
            <a:r>
              <a:rPr lang="en-US" dirty="0" smtClean="0"/>
              <a:t>The paraphrase should be followed with the correct in text citation</a:t>
            </a:r>
          </a:p>
        </p:txBody>
      </p:sp>
    </p:spTree>
    <p:extLst>
      <p:ext uri="{BB962C8B-B14F-4D97-AF65-F5344CB8AC3E}">
        <p14:creationId xmlns:p14="http://schemas.microsoft.com/office/powerpoint/2010/main" val="93481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8175"/>
          </a:xfrm>
        </p:spPr>
        <p:txBody>
          <a:bodyPr>
            <a:normAutofit fontScale="90000"/>
          </a:bodyPr>
          <a:lstStyle/>
          <a:p>
            <a:pPr algn="ctr"/>
            <a:r>
              <a:rPr lang="en-US" b="1" i="1" dirty="0" smtClean="0">
                <a:solidFill>
                  <a:srgbClr val="FF0000"/>
                </a:solidFill>
                <a:latin typeface="Arial Black" panose="020B0A04020102020204" pitchFamily="34" charset="0"/>
              </a:rPr>
              <a:t>Writing – Citations Paraphrase</a:t>
            </a:r>
            <a:endParaRPr lang="en-US" b="1" i="1" dirty="0">
              <a:solidFill>
                <a:srgbClr val="FF0000"/>
              </a:solidFill>
              <a:latin typeface="Arial Black" panose="020B0A04020102020204" pitchFamily="34" charset="0"/>
            </a:endParaRPr>
          </a:p>
        </p:txBody>
      </p:sp>
      <p:pic>
        <p:nvPicPr>
          <p:cNvPr id="6" name="Content Placeholder 5"/>
          <p:cNvPicPr>
            <a:picLocks noGrp="1" noChangeAspect="1"/>
          </p:cNvPicPr>
          <p:nvPr>
            <p:ph idx="1"/>
          </p:nvPr>
        </p:nvPicPr>
        <p:blipFill>
          <a:blip r:embed="rId2"/>
          <a:stretch>
            <a:fillRect/>
          </a:stretch>
        </p:blipFill>
        <p:spPr>
          <a:xfrm>
            <a:off x="0" y="4226664"/>
            <a:ext cx="9144000" cy="1576954"/>
          </a:xfrm>
          <a:prstGeom prst="rect">
            <a:avLst/>
          </a:prstGeom>
        </p:spPr>
      </p:pic>
      <p:pic>
        <p:nvPicPr>
          <p:cNvPr id="4" name="Picture 3"/>
          <p:cNvPicPr>
            <a:picLocks noChangeAspect="1"/>
          </p:cNvPicPr>
          <p:nvPr/>
        </p:nvPicPr>
        <p:blipFill>
          <a:blip r:embed="rId3"/>
          <a:stretch>
            <a:fillRect/>
          </a:stretch>
        </p:blipFill>
        <p:spPr>
          <a:xfrm>
            <a:off x="0" y="1192959"/>
            <a:ext cx="9144000" cy="1978143"/>
          </a:xfrm>
          <a:prstGeom prst="rect">
            <a:avLst/>
          </a:prstGeom>
        </p:spPr>
      </p:pic>
      <p:pic>
        <p:nvPicPr>
          <p:cNvPr id="7" name="Picture 6"/>
          <p:cNvPicPr>
            <a:picLocks noChangeAspect="1"/>
          </p:cNvPicPr>
          <p:nvPr/>
        </p:nvPicPr>
        <p:blipFill>
          <a:blip r:embed="rId4"/>
          <a:stretch>
            <a:fillRect/>
          </a:stretch>
        </p:blipFill>
        <p:spPr>
          <a:xfrm>
            <a:off x="0" y="5704029"/>
            <a:ext cx="9144001" cy="778252"/>
          </a:xfrm>
          <a:prstGeom prst="rect">
            <a:avLst/>
          </a:prstGeom>
        </p:spPr>
      </p:pic>
      <p:sp>
        <p:nvSpPr>
          <p:cNvPr id="8" name="TextBox 7"/>
          <p:cNvSpPr txBox="1"/>
          <p:nvPr/>
        </p:nvSpPr>
        <p:spPr>
          <a:xfrm>
            <a:off x="2799014" y="716568"/>
            <a:ext cx="3545971" cy="523220"/>
          </a:xfrm>
          <a:prstGeom prst="rect">
            <a:avLst/>
          </a:prstGeom>
          <a:noFill/>
        </p:spPr>
        <p:txBody>
          <a:bodyPr wrap="none" rtlCol="0">
            <a:spAutoFit/>
          </a:bodyPr>
          <a:lstStyle/>
          <a:p>
            <a:r>
              <a:rPr lang="en-US" sz="2800" dirty="0" smtClean="0">
                <a:solidFill>
                  <a:srgbClr val="FF0000"/>
                </a:solidFill>
                <a:latin typeface="Arial Black" panose="020B0A04020102020204" pitchFamily="34" charset="0"/>
              </a:rPr>
              <a:t>Good paraphrase</a:t>
            </a:r>
            <a:endParaRPr lang="en-US" sz="2800" dirty="0">
              <a:solidFill>
                <a:srgbClr val="FF0000"/>
              </a:solidFill>
              <a:latin typeface="Arial Black" panose="020B0A04020102020204" pitchFamily="34" charset="0"/>
            </a:endParaRPr>
          </a:p>
        </p:txBody>
      </p:sp>
      <p:sp>
        <p:nvSpPr>
          <p:cNvPr id="9" name="TextBox 8"/>
          <p:cNvSpPr txBox="1"/>
          <p:nvPr/>
        </p:nvSpPr>
        <p:spPr>
          <a:xfrm>
            <a:off x="2418621" y="3511105"/>
            <a:ext cx="4306756" cy="523220"/>
          </a:xfrm>
          <a:prstGeom prst="rect">
            <a:avLst/>
          </a:prstGeom>
          <a:noFill/>
        </p:spPr>
        <p:txBody>
          <a:bodyPr wrap="none" rtlCol="0">
            <a:spAutoFit/>
          </a:bodyPr>
          <a:lstStyle/>
          <a:p>
            <a:r>
              <a:rPr lang="en-US" sz="2800" dirty="0" smtClean="0">
                <a:solidFill>
                  <a:srgbClr val="FF0000"/>
                </a:solidFill>
                <a:latin typeface="Arial Black" panose="020B0A04020102020204" pitchFamily="34" charset="0"/>
              </a:rPr>
              <a:t>Improper paraphrase</a:t>
            </a:r>
            <a:endParaRPr lang="en-US" sz="28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81391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40"/>
            <a:ext cx="9144000" cy="592115"/>
          </a:xfrm>
        </p:spPr>
        <p:txBody>
          <a:bodyPr>
            <a:normAutofit fontScale="90000"/>
          </a:bodyPr>
          <a:lstStyle/>
          <a:p>
            <a:pPr algn="ctr"/>
            <a:r>
              <a:rPr lang="en-US" b="1" i="1" dirty="0" smtClean="0">
                <a:solidFill>
                  <a:srgbClr val="FF0000"/>
                </a:solidFill>
                <a:latin typeface="Arial Black" panose="020B0A04020102020204" pitchFamily="34" charset="0"/>
              </a:rPr>
              <a:t>Writing  - Academic Voice</a:t>
            </a:r>
            <a:endParaRPr lang="en-US"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467604"/>
            <a:ext cx="9144000" cy="6390395"/>
          </a:xfrm>
        </p:spPr>
        <p:txBody>
          <a:bodyPr>
            <a:noAutofit/>
          </a:bodyPr>
          <a:lstStyle/>
          <a:p>
            <a:r>
              <a:rPr lang="en-US" sz="2400" b="1" dirty="0">
                <a:solidFill>
                  <a:srgbClr val="002F8E"/>
                </a:solidFill>
              </a:rPr>
              <a:t>All numbers under 10 are written out – one, not 1</a:t>
            </a:r>
          </a:p>
          <a:p>
            <a:r>
              <a:rPr lang="en-US" sz="2400" b="1" dirty="0">
                <a:solidFill>
                  <a:srgbClr val="002F8E"/>
                </a:solidFill>
              </a:rPr>
              <a:t>Any history is written in the past tense</a:t>
            </a:r>
          </a:p>
          <a:p>
            <a:r>
              <a:rPr lang="en-US" sz="2400" b="1" dirty="0">
                <a:solidFill>
                  <a:srgbClr val="002F8E"/>
                </a:solidFill>
              </a:rPr>
              <a:t>Have you referred to historical people in correct manner</a:t>
            </a:r>
          </a:p>
          <a:p>
            <a:pPr lvl="1"/>
            <a:r>
              <a:rPr lang="en-US" sz="2000" b="1" dirty="0">
                <a:solidFill>
                  <a:srgbClr val="002F8E"/>
                </a:solidFill>
              </a:rPr>
              <a:t>First time talking about them using full name, then just last name on any reference after the first</a:t>
            </a:r>
          </a:p>
          <a:p>
            <a:r>
              <a:rPr lang="en-US" sz="2400" b="1" dirty="0">
                <a:solidFill>
                  <a:srgbClr val="002F8E"/>
                </a:solidFill>
              </a:rPr>
              <a:t>Do not use contractions and do not use first person</a:t>
            </a:r>
          </a:p>
          <a:p>
            <a:pPr lvl="1"/>
            <a:r>
              <a:rPr lang="en-US" sz="2000" b="1" dirty="0">
                <a:solidFill>
                  <a:srgbClr val="002F8E"/>
                </a:solidFill>
              </a:rPr>
              <a:t>Don’t, didn’t, </a:t>
            </a:r>
            <a:r>
              <a:rPr lang="en-US" sz="2000" b="1" dirty="0" err="1">
                <a:solidFill>
                  <a:srgbClr val="002F8E"/>
                </a:solidFill>
              </a:rPr>
              <a:t>etc</a:t>
            </a:r>
            <a:r>
              <a:rPr lang="en-US" sz="2000" b="1" dirty="0">
                <a:solidFill>
                  <a:srgbClr val="002F8E"/>
                </a:solidFill>
              </a:rPr>
              <a:t>…                         -- “I”, “me”, “my”, “our” or “we”</a:t>
            </a:r>
          </a:p>
          <a:p>
            <a:r>
              <a:rPr lang="en-US" sz="2400" b="1" dirty="0">
                <a:solidFill>
                  <a:srgbClr val="00682F"/>
                </a:solidFill>
              </a:rPr>
              <a:t>Avoid speculations </a:t>
            </a:r>
          </a:p>
          <a:p>
            <a:pPr lvl="1"/>
            <a:r>
              <a:rPr lang="en-US" b="1" dirty="0">
                <a:solidFill>
                  <a:srgbClr val="00682F"/>
                </a:solidFill>
              </a:rPr>
              <a:t>careful with words: would, could, should, may, might, probably… etc.</a:t>
            </a:r>
            <a:endParaRPr lang="en-US" b="1" u="sng" dirty="0">
              <a:solidFill>
                <a:srgbClr val="00682F"/>
              </a:solidFill>
            </a:endParaRPr>
          </a:p>
          <a:p>
            <a:r>
              <a:rPr lang="en-US" sz="2400" b="1" dirty="0">
                <a:solidFill>
                  <a:srgbClr val="0466D2"/>
                </a:solidFill>
              </a:rPr>
              <a:t>Avoid generalizations </a:t>
            </a:r>
          </a:p>
          <a:p>
            <a:pPr lvl="1"/>
            <a:r>
              <a:rPr lang="en-US" b="1" dirty="0">
                <a:solidFill>
                  <a:srgbClr val="0466D2"/>
                </a:solidFill>
              </a:rPr>
              <a:t>careful with words: many, everybody, most, all, people, society… etc</a:t>
            </a:r>
            <a:r>
              <a:rPr lang="en-US" b="1" dirty="0" smtClean="0">
                <a:solidFill>
                  <a:srgbClr val="0466D2"/>
                </a:solidFill>
              </a:rPr>
              <a:t>.</a:t>
            </a:r>
          </a:p>
          <a:p>
            <a:r>
              <a:rPr lang="en-US" b="1" dirty="0" smtClean="0">
                <a:solidFill>
                  <a:srgbClr val="FF0000"/>
                </a:solidFill>
              </a:rPr>
              <a:t>Avoid asking questions, you are answering a question</a:t>
            </a:r>
            <a:endParaRPr lang="en-US" b="1" dirty="0">
              <a:solidFill>
                <a:srgbClr val="FF0000"/>
              </a:solidFill>
            </a:endParaRPr>
          </a:p>
        </p:txBody>
      </p:sp>
    </p:spTree>
    <p:extLst>
      <p:ext uri="{BB962C8B-B14F-4D97-AF65-F5344CB8AC3E}">
        <p14:creationId xmlns:p14="http://schemas.microsoft.com/office/powerpoint/2010/main" val="72611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40"/>
            <a:ext cx="9144000" cy="592115"/>
          </a:xfrm>
        </p:spPr>
        <p:txBody>
          <a:bodyPr>
            <a:normAutofit fontScale="90000"/>
          </a:bodyPr>
          <a:lstStyle/>
          <a:p>
            <a:pPr algn="ctr"/>
            <a:r>
              <a:rPr lang="en-US" b="1" i="1" dirty="0" smtClean="0">
                <a:solidFill>
                  <a:srgbClr val="FF0000"/>
                </a:solidFill>
                <a:latin typeface="Arial Black" panose="020B0A04020102020204" pitchFamily="34" charset="0"/>
              </a:rPr>
              <a:t>Writing  - Analysis</a:t>
            </a:r>
            <a:endParaRPr lang="en-US"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467604"/>
            <a:ext cx="9144000" cy="6390395"/>
          </a:xfrm>
        </p:spPr>
        <p:txBody>
          <a:bodyPr>
            <a:noAutofit/>
          </a:bodyPr>
          <a:lstStyle/>
          <a:p>
            <a:r>
              <a:rPr lang="en-US" sz="3200" dirty="0" smtClean="0"/>
              <a:t>Analysis is your words or your borrowed words which develops your argument.</a:t>
            </a:r>
          </a:p>
          <a:p>
            <a:r>
              <a:rPr lang="en-US" sz="3200" dirty="0" smtClean="0"/>
              <a:t>Your analysis should accomplish the following…</a:t>
            </a:r>
          </a:p>
          <a:p>
            <a:pPr lvl="1"/>
            <a:r>
              <a:rPr lang="en-US" sz="2800" dirty="0" smtClean="0"/>
              <a:t>Explain your evidence - if needed</a:t>
            </a:r>
          </a:p>
          <a:p>
            <a:pPr lvl="1"/>
            <a:r>
              <a:rPr lang="en-US" sz="2800" dirty="0" smtClean="0"/>
              <a:t>Explain why your evidence is proving your argument</a:t>
            </a:r>
          </a:p>
          <a:p>
            <a:pPr lvl="1"/>
            <a:r>
              <a:rPr lang="en-US" sz="2800" dirty="0" smtClean="0"/>
              <a:t>Explain how your evidence connects to your argument</a:t>
            </a:r>
          </a:p>
          <a:p>
            <a:r>
              <a:rPr lang="en-US" sz="3200" dirty="0" smtClean="0"/>
              <a:t>You analysis should not…</a:t>
            </a:r>
          </a:p>
          <a:p>
            <a:pPr lvl="1"/>
            <a:r>
              <a:rPr lang="en-US" sz="2800" dirty="0" smtClean="0"/>
              <a:t>Restate your evidence</a:t>
            </a:r>
          </a:p>
          <a:p>
            <a:pPr lvl="1"/>
            <a:r>
              <a:rPr lang="en-US" sz="2800" dirty="0" smtClean="0"/>
              <a:t>Argue something that isn’t in your thesis/</a:t>
            </a:r>
            <a:r>
              <a:rPr lang="en-US" sz="2800" dirty="0" err="1" smtClean="0"/>
              <a:t>bts</a:t>
            </a:r>
            <a:endParaRPr lang="en-US" sz="2800" dirty="0" smtClean="0"/>
          </a:p>
          <a:p>
            <a:pPr lvl="1"/>
            <a:r>
              <a:rPr lang="en-US" sz="2800" dirty="0" smtClean="0"/>
              <a:t>Be someone else's argument (without properly citing it) </a:t>
            </a:r>
          </a:p>
          <a:p>
            <a:r>
              <a:rPr lang="en-US" sz="3200" dirty="0" smtClean="0"/>
              <a:t>We are going to look at examples if proper and improper analysis next week</a:t>
            </a:r>
          </a:p>
        </p:txBody>
      </p:sp>
    </p:spTree>
    <p:extLst>
      <p:ext uri="{BB962C8B-B14F-4D97-AF65-F5344CB8AC3E}">
        <p14:creationId xmlns:p14="http://schemas.microsoft.com/office/powerpoint/2010/main" val="25274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70368"/>
          </a:xfrm>
        </p:spPr>
        <p:txBody>
          <a:bodyPr>
            <a:normAutofit fontScale="90000"/>
          </a:bodyPr>
          <a:lstStyle/>
          <a:p>
            <a:pPr algn="ctr" eaLnBrk="1" fontAlgn="auto" hangingPunct="1">
              <a:spcAft>
                <a:spcPts val="0"/>
              </a:spcAft>
              <a:defRPr/>
            </a:pPr>
            <a:r>
              <a:rPr lang="en-US" b="1" i="1" dirty="0" smtClean="0">
                <a:solidFill>
                  <a:srgbClr val="FF0000"/>
                </a:solidFill>
                <a:latin typeface="Arial Black" panose="020B0A04020102020204" pitchFamily="34" charset="0"/>
              </a:rPr>
              <a:t>Writing - Three-level outline</a:t>
            </a:r>
            <a:endParaRPr lang="en-US"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464744"/>
            <a:ext cx="9144000" cy="6393256"/>
          </a:xfrm>
        </p:spPr>
        <p:txBody>
          <a:bodyPr rtlCol="0">
            <a:normAutofit fontScale="85000" lnSpcReduction="20000"/>
          </a:bodyPr>
          <a:lstStyle/>
          <a:p>
            <a:pPr marL="438912" indent="-320040" eaLnBrk="1" fontAlgn="auto" hangingPunct="1">
              <a:spcBef>
                <a:spcPts val="0"/>
              </a:spcBef>
              <a:spcAft>
                <a:spcPts val="0"/>
              </a:spcAft>
              <a:buFont typeface="Wingdings 2"/>
              <a:buNone/>
              <a:defRPr/>
            </a:pPr>
            <a:r>
              <a:rPr lang="en-US" b="1" dirty="0" smtClean="0"/>
              <a:t>Heading</a:t>
            </a:r>
          </a:p>
          <a:p>
            <a:pPr marL="438912" indent="-320040" eaLnBrk="1" fontAlgn="auto" hangingPunct="1">
              <a:spcBef>
                <a:spcPts val="0"/>
              </a:spcBef>
              <a:spcAft>
                <a:spcPts val="0"/>
              </a:spcAft>
              <a:buFont typeface="Wingdings 2"/>
              <a:buNone/>
              <a:defRPr/>
            </a:pPr>
            <a:endParaRPr lang="en-US" b="1" dirty="0" smtClean="0"/>
          </a:p>
          <a:p>
            <a:pPr marL="438912" indent="-320040" eaLnBrk="1" fontAlgn="auto" hangingPunct="1">
              <a:spcBef>
                <a:spcPts val="0"/>
              </a:spcBef>
              <a:spcAft>
                <a:spcPts val="0"/>
              </a:spcAft>
              <a:buFont typeface="Wingdings 2"/>
              <a:buNone/>
              <a:defRPr/>
            </a:pPr>
            <a:r>
              <a:rPr lang="en-US" b="1" dirty="0" smtClean="0"/>
              <a:t>Research Question</a:t>
            </a:r>
          </a:p>
          <a:p>
            <a:pPr marL="438912" indent="-320040" eaLnBrk="1" fontAlgn="auto" hangingPunct="1">
              <a:spcBef>
                <a:spcPts val="0"/>
              </a:spcBef>
              <a:spcAft>
                <a:spcPts val="0"/>
              </a:spcAft>
              <a:buFont typeface="Wingdings 2"/>
              <a:buNone/>
              <a:defRPr/>
            </a:pPr>
            <a:r>
              <a:rPr lang="en-US" b="1" dirty="0" smtClean="0"/>
              <a:t>Thesis</a:t>
            </a:r>
          </a:p>
          <a:p>
            <a:pPr marL="438912" indent="-320040" algn="ctr" eaLnBrk="1" fontAlgn="auto" hangingPunct="1">
              <a:spcBef>
                <a:spcPts val="0"/>
              </a:spcBef>
              <a:spcAft>
                <a:spcPts val="0"/>
              </a:spcAft>
              <a:buFont typeface="Wingdings 2"/>
              <a:buNone/>
              <a:defRPr/>
            </a:pPr>
            <a:r>
              <a:rPr lang="en-US" b="1" dirty="0" smtClean="0">
                <a:solidFill>
                  <a:srgbClr val="FF0000"/>
                </a:solidFill>
              </a:rPr>
              <a:t>Title</a:t>
            </a:r>
          </a:p>
          <a:p>
            <a:pPr marL="438912" indent="-320040" eaLnBrk="1" fontAlgn="auto" hangingPunct="1">
              <a:spcBef>
                <a:spcPts val="0"/>
              </a:spcBef>
              <a:spcAft>
                <a:spcPts val="0"/>
              </a:spcAft>
              <a:buFont typeface="Wingdings 2"/>
              <a:buNone/>
              <a:defRPr/>
            </a:pPr>
            <a:r>
              <a:rPr lang="en-US" b="1" dirty="0" smtClean="0"/>
              <a:t>I. </a:t>
            </a:r>
            <a:r>
              <a:rPr lang="en-US" b="1" dirty="0" smtClean="0">
                <a:solidFill>
                  <a:srgbClr val="FF0000"/>
                </a:solidFill>
              </a:rPr>
              <a:t>First Level </a:t>
            </a:r>
            <a:r>
              <a:rPr lang="en-US" i="1" dirty="0" smtClean="0"/>
              <a:t>(body thesis)</a:t>
            </a:r>
          </a:p>
          <a:p>
            <a:pPr marL="438912" indent="-320040" eaLnBrk="1" fontAlgn="auto" hangingPunct="1">
              <a:spcBef>
                <a:spcPts val="0"/>
              </a:spcBef>
              <a:spcAft>
                <a:spcPts val="0"/>
              </a:spcAft>
              <a:buFont typeface="Wingdings 2"/>
              <a:buNone/>
              <a:defRPr/>
            </a:pPr>
            <a:r>
              <a:rPr lang="en-US" b="1" dirty="0" smtClean="0"/>
              <a:t>     A. </a:t>
            </a:r>
            <a:r>
              <a:rPr lang="en-US" b="1" dirty="0" smtClean="0">
                <a:solidFill>
                  <a:srgbClr val="FF0000"/>
                </a:solidFill>
              </a:rPr>
              <a:t>Second Level </a:t>
            </a:r>
            <a:r>
              <a:rPr lang="en-US" i="1" dirty="0" smtClean="0"/>
              <a:t>(general evidence - cited)</a:t>
            </a:r>
          </a:p>
          <a:p>
            <a:pPr marL="438912" indent="-320040" eaLnBrk="1" fontAlgn="auto" hangingPunct="1">
              <a:spcBef>
                <a:spcPts val="0"/>
              </a:spcBef>
              <a:spcAft>
                <a:spcPts val="0"/>
              </a:spcAft>
              <a:buFont typeface="Wingdings 2"/>
              <a:buNone/>
              <a:defRPr/>
            </a:pPr>
            <a:r>
              <a:rPr lang="en-US" b="1" dirty="0" smtClean="0"/>
              <a:t>        1. </a:t>
            </a:r>
            <a:r>
              <a:rPr lang="en-US" b="1" dirty="0" smtClean="0">
                <a:solidFill>
                  <a:srgbClr val="FF0000"/>
                </a:solidFill>
              </a:rPr>
              <a:t>Third Level </a:t>
            </a:r>
            <a:r>
              <a:rPr lang="en-US" i="1" dirty="0" smtClean="0"/>
              <a:t>(further specific evidence </a:t>
            </a:r>
            <a:r>
              <a:rPr lang="en-US" b="1" i="1" dirty="0" smtClean="0"/>
              <a:t>and</a:t>
            </a:r>
            <a:r>
              <a:rPr lang="en-US" i="1" dirty="0" smtClean="0"/>
              <a:t>/</a:t>
            </a:r>
            <a:r>
              <a:rPr lang="en-US" b="1" i="1" dirty="0" smtClean="0"/>
              <a:t>or</a:t>
            </a:r>
            <a:r>
              <a:rPr lang="en-US" i="1" dirty="0" smtClean="0"/>
              <a:t> general analysis – </a:t>
            </a:r>
            <a:r>
              <a:rPr lang="en-US" i="1" dirty="0" err="1" smtClean="0"/>
              <a:t>ie</a:t>
            </a:r>
            <a:r>
              <a:rPr lang="en-US" i="1" dirty="0" smtClean="0"/>
              <a:t>: analysis – cited if necessary)</a:t>
            </a:r>
          </a:p>
          <a:p>
            <a:pPr marL="438912" indent="-320040" eaLnBrk="1" fontAlgn="auto" hangingPunct="1">
              <a:spcBef>
                <a:spcPts val="0"/>
              </a:spcBef>
              <a:spcAft>
                <a:spcPts val="0"/>
              </a:spcAft>
              <a:buFont typeface="Wingdings 2"/>
              <a:buNone/>
              <a:defRPr/>
            </a:pPr>
            <a:r>
              <a:rPr lang="en-US" b="1" i="1" dirty="0" smtClean="0"/>
              <a:t>     </a:t>
            </a:r>
            <a:r>
              <a:rPr lang="en-US" b="1" dirty="0" smtClean="0"/>
              <a:t>B. Second Level</a:t>
            </a:r>
          </a:p>
          <a:p>
            <a:pPr marL="438912" indent="-320040" eaLnBrk="1" fontAlgn="auto" hangingPunct="1">
              <a:spcBef>
                <a:spcPts val="0"/>
              </a:spcBef>
              <a:spcAft>
                <a:spcPts val="0"/>
              </a:spcAft>
              <a:buFont typeface="Wingdings 2"/>
              <a:buNone/>
              <a:defRPr/>
            </a:pPr>
            <a:r>
              <a:rPr lang="en-US" b="1" dirty="0" smtClean="0"/>
              <a:t>        1. Third Level</a:t>
            </a:r>
          </a:p>
          <a:p>
            <a:pPr marL="438912" indent="-320040" eaLnBrk="1" fontAlgn="auto" hangingPunct="1">
              <a:spcBef>
                <a:spcPts val="0"/>
              </a:spcBef>
              <a:spcAft>
                <a:spcPts val="0"/>
              </a:spcAft>
              <a:buFont typeface="Wingdings 2"/>
              <a:buNone/>
              <a:defRPr/>
            </a:pPr>
            <a:r>
              <a:rPr lang="en-US" b="1" dirty="0" smtClean="0"/>
              <a:t>        2. Third Level</a:t>
            </a:r>
          </a:p>
          <a:p>
            <a:pPr marL="438912" indent="-320040" eaLnBrk="1" fontAlgn="auto" hangingPunct="1">
              <a:spcBef>
                <a:spcPts val="0"/>
              </a:spcBef>
              <a:spcAft>
                <a:spcPts val="0"/>
              </a:spcAft>
              <a:buFont typeface="Wingdings 2"/>
              <a:buNone/>
              <a:defRPr/>
            </a:pPr>
            <a:r>
              <a:rPr lang="en-US" b="1" dirty="0" smtClean="0"/>
              <a:t>     C. Second Level</a:t>
            </a:r>
          </a:p>
          <a:p>
            <a:pPr marL="438912" indent="-320040" eaLnBrk="1" fontAlgn="auto" hangingPunct="1">
              <a:spcBef>
                <a:spcPts val="0"/>
              </a:spcBef>
              <a:spcAft>
                <a:spcPts val="0"/>
              </a:spcAft>
              <a:buFont typeface="Wingdings 2"/>
              <a:buNone/>
              <a:defRPr/>
            </a:pPr>
            <a:r>
              <a:rPr lang="en-US" b="1" dirty="0" smtClean="0"/>
              <a:t>II. First Level</a:t>
            </a:r>
          </a:p>
          <a:p>
            <a:pPr marL="438912" indent="-320040" eaLnBrk="1" fontAlgn="auto" hangingPunct="1">
              <a:spcBef>
                <a:spcPts val="0"/>
              </a:spcBef>
              <a:spcAft>
                <a:spcPts val="0"/>
              </a:spcAft>
              <a:buFont typeface="Wingdings 2"/>
              <a:buNone/>
              <a:defRPr/>
            </a:pPr>
            <a:r>
              <a:rPr lang="en-US" b="1" dirty="0" smtClean="0"/>
              <a:t>     A. Second Level </a:t>
            </a:r>
          </a:p>
          <a:p>
            <a:pPr marL="438912" indent="-320040" eaLnBrk="1" fontAlgn="auto" hangingPunct="1">
              <a:spcBef>
                <a:spcPts val="0"/>
              </a:spcBef>
              <a:spcAft>
                <a:spcPts val="0"/>
              </a:spcAft>
              <a:buFont typeface="Wingdings 2"/>
              <a:buNone/>
              <a:defRPr/>
            </a:pPr>
            <a:r>
              <a:rPr lang="en-US" b="1" dirty="0" smtClean="0"/>
              <a:t>        1. Third Level </a:t>
            </a:r>
          </a:p>
          <a:p>
            <a:pPr marL="438912" indent="-320040" eaLnBrk="1" fontAlgn="auto" hangingPunct="1">
              <a:spcBef>
                <a:spcPts val="0"/>
              </a:spcBef>
              <a:spcAft>
                <a:spcPts val="0"/>
              </a:spcAft>
              <a:buFont typeface="Wingdings 2"/>
              <a:buNone/>
              <a:defRPr/>
            </a:pPr>
            <a:r>
              <a:rPr lang="en-US" b="1" dirty="0" smtClean="0"/>
              <a:t>        2. Third Level</a:t>
            </a:r>
          </a:p>
          <a:p>
            <a:pPr marL="438912" indent="-320040" eaLnBrk="1" fontAlgn="auto" hangingPunct="1">
              <a:spcBef>
                <a:spcPts val="0"/>
              </a:spcBef>
              <a:spcAft>
                <a:spcPts val="0"/>
              </a:spcAft>
              <a:buFont typeface="Wingdings 2"/>
              <a:buNone/>
              <a:defRPr/>
            </a:pPr>
            <a:r>
              <a:rPr lang="en-US" b="1" dirty="0" smtClean="0"/>
              <a:t>     B. Second Level</a:t>
            </a:r>
          </a:p>
          <a:p>
            <a:pPr marL="438912" indent="-320040" eaLnBrk="1" fontAlgn="auto" hangingPunct="1">
              <a:spcBef>
                <a:spcPts val="0"/>
              </a:spcBef>
              <a:spcAft>
                <a:spcPts val="0"/>
              </a:spcAft>
              <a:buFont typeface="Wingdings 2"/>
              <a:buNone/>
              <a:defRPr/>
            </a:pPr>
            <a:r>
              <a:rPr lang="en-US" b="1" dirty="0" smtClean="0"/>
              <a:t>        1. Third Level</a:t>
            </a:r>
          </a:p>
          <a:p>
            <a:pPr marL="438912" indent="-320040" eaLnBrk="1" fontAlgn="auto" hangingPunct="1">
              <a:spcBef>
                <a:spcPts val="0"/>
              </a:spcBef>
              <a:spcAft>
                <a:spcPts val="0"/>
              </a:spcAft>
              <a:buFont typeface="Wingdings 2"/>
              <a:buNone/>
              <a:defRPr/>
            </a:pPr>
            <a:r>
              <a:rPr lang="en-US" b="1" dirty="0" smtClean="0"/>
              <a:t>        2. Third Level</a:t>
            </a:r>
          </a:p>
          <a:p>
            <a:pPr marL="438912" indent="-320040" eaLnBrk="1" fontAlgn="auto" hangingPunct="1">
              <a:spcBef>
                <a:spcPts val="0"/>
              </a:spcBef>
              <a:spcAft>
                <a:spcPts val="0"/>
              </a:spcAft>
              <a:buFont typeface="Wingdings 2"/>
              <a:buNone/>
              <a:defRPr/>
            </a:pPr>
            <a:endParaRPr lang="en-US" sz="2800" b="1" dirty="0" smtClean="0"/>
          </a:p>
          <a:p>
            <a:pPr marL="438912" indent="-320040" eaLnBrk="1" fontAlgn="auto" hangingPunct="1">
              <a:lnSpc>
                <a:spcPct val="80000"/>
              </a:lnSpc>
              <a:spcBef>
                <a:spcPts val="0"/>
              </a:spcBef>
              <a:spcAft>
                <a:spcPts val="0"/>
              </a:spcAft>
              <a:buFont typeface="Wingdings 2"/>
              <a:buNone/>
              <a:defRPr/>
            </a:pPr>
            <a:endParaRPr lang="en-US" b="1" dirty="0" smtClean="0"/>
          </a:p>
          <a:p>
            <a:pPr marL="438912" indent="-320040" eaLnBrk="1" fontAlgn="auto" hangingPunct="1">
              <a:lnSpc>
                <a:spcPct val="80000"/>
              </a:lnSpc>
              <a:spcBef>
                <a:spcPts val="0"/>
              </a:spcBef>
              <a:spcAft>
                <a:spcPts val="0"/>
              </a:spcAft>
              <a:buFont typeface="Wingdings 2"/>
              <a:buChar char=""/>
              <a:defRPr/>
            </a:pPr>
            <a:r>
              <a:rPr lang="en-US" dirty="0" smtClean="0">
                <a:solidFill>
                  <a:srgbClr val="A50021"/>
                </a:solidFill>
              </a:rPr>
              <a:t>Every subordinate level must directly support the level above it. </a:t>
            </a:r>
          </a:p>
        </p:txBody>
      </p:sp>
    </p:spTree>
    <p:extLst>
      <p:ext uri="{BB962C8B-B14F-4D97-AF65-F5344CB8AC3E}">
        <p14:creationId xmlns:p14="http://schemas.microsoft.com/office/powerpoint/2010/main" val="2543612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268940"/>
          </a:xfrm>
        </p:spPr>
        <p:txBody>
          <a:bodyPr>
            <a:noAutofit/>
          </a:bodyPr>
          <a:lstStyle/>
          <a:p>
            <a:pPr algn="ctr" eaLnBrk="1" fontAlgn="auto" hangingPunct="1">
              <a:spcAft>
                <a:spcPts val="0"/>
              </a:spcAft>
              <a:defRPr/>
            </a:pPr>
            <a:r>
              <a:rPr lang="en-US" sz="2800" b="1" i="1" dirty="0" smtClean="0">
                <a:solidFill>
                  <a:srgbClr val="FF0000"/>
                </a:solidFill>
                <a:latin typeface="Arial Black" panose="020B0A04020102020204" pitchFamily="34" charset="0"/>
              </a:rPr>
              <a:t>Writing - Three-level outline Example</a:t>
            </a:r>
            <a:endParaRPr lang="en-US" sz="2800"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268941"/>
            <a:ext cx="9144000" cy="6589059"/>
          </a:xfrm>
        </p:spPr>
        <p:txBody>
          <a:bodyPr rtlCol="0">
            <a:normAutofit fontScale="62500" lnSpcReduction="20000"/>
          </a:bodyPr>
          <a:lstStyle/>
          <a:p>
            <a:pPr marL="438912" indent="-320040" eaLnBrk="1" fontAlgn="auto" hangingPunct="1">
              <a:spcBef>
                <a:spcPts val="0"/>
              </a:spcBef>
              <a:spcAft>
                <a:spcPts val="0"/>
              </a:spcAft>
              <a:buFont typeface="Wingdings 2"/>
              <a:buNone/>
              <a:defRPr/>
            </a:pPr>
            <a:r>
              <a:rPr lang="en-US" dirty="0" smtClean="0"/>
              <a:t>William Tecumseh Sherman</a:t>
            </a:r>
          </a:p>
          <a:p>
            <a:pPr marL="438912" indent="-320040" eaLnBrk="1" fontAlgn="auto" hangingPunct="1">
              <a:spcBef>
                <a:spcPts val="0"/>
              </a:spcBef>
              <a:spcAft>
                <a:spcPts val="0"/>
              </a:spcAft>
              <a:buFont typeface="Wingdings 2"/>
              <a:buNone/>
              <a:defRPr/>
            </a:pPr>
            <a:r>
              <a:rPr lang="en-US" dirty="0" smtClean="0"/>
              <a:t>Mr. Myers</a:t>
            </a:r>
          </a:p>
          <a:p>
            <a:pPr marL="438912" indent="-320040" eaLnBrk="1" fontAlgn="auto" hangingPunct="1">
              <a:spcBef>
                <a:spcPts val="0"/>
              </a:spcBef>
              <a:spcAft>
                <a:spcPts val="0"/>
              </a:spcAft>
              <a:buFont typeface="Wingdings 2"/>
              <a:buNone/>
              <a:defRPr/>
            </a:pPr>
            <a:r>
              <a:rPr lang="en-US" dirty="0" smtClean="0"/>
              <a:t>World Studies </a:t>
            </a:r>
          </a:p>
          <a:p>
            <a:pPr marL="438912" indent="-320040" eaLnBrk="1" fontAlgn="auto" hangingPunct="1">
              <a:spcBef>
                <a:spcPts val="0"/>
              </a:spcBef>
              <a:spcAft>
                <a:spcPts val="0"/>
              </a:spcAft>
              <a:buFont typeface="Wingdings 2"/>
              <a:buNone/>
              <a:defRPr/>
            </a:pPr>
            <a:r>
              <a:rPr lang="en-US" dirty="0" smtClean="0"/>
              <a:t>7 December 2016</a:t>
            </a:r>
          </a:p>
          <a:p>
            <a:pPr marL="438912" indent="-320040" eaLnBrk="1" fontAlgn="auto" hangingPunct="1">
              <a:spcBef>
                <a:spcPts val="0"/>
              </a:spcBef>
              <a:spcAft>
                <a:spcPts val="0"/>
              </a:spcAft>
              <a:buFont typeface="Wingdings 2"/>
              <a:buNone/>
              <a:defRPr/>
            </a:pPr>
            <a:endParaRPr lang="en-US" b="1" dirty="0" smtClean="0"/>
          </a:p>
          <a:p>
            <a:pPr marL="438912" indent="-320040" eaLnBrk="1" fontAlgn="auto" hangingPunct="1">
              <a:spcBef>
                <a:spcPts val="0"/>
              </a:spcBef>
              <a:spcAft>
                <a:spcPts val="0"/>
              </a:spcAft>
              <a:buFont typeface="Wingdings 2"/>
              <a:buNone/>
              <a:defRPr/>
            </a:pPr>
            <a:r>
              <a:rPr lang="en-US" dirty="0" smtClean="0"/>
              <a:t>Prompt: Argue what the best high school in Washington state is.</a:t>
            </a:r>
          </a:p>
          <a:p>
            <a:pPr marL="438912" indent="-320040" eaLnBrk="1" fontAlgn="auto" hangingPunct="1">
              <a:spcBef>
                <a:spcPts val="0"/>
              </a:spcBef>
              <a:spcAft>
                <a:spcPts val="0"/>
              </a:spcAft>
              <a:buFont typeface="Wingdings 2"/>
              <a:buNone/>
              <a:defRPr/>
            </a:pPr>
            <a:endParaRPr lang="en-US" dirty="0" smtClean="0"/>
          </a:p>
          <a:p>
            <a:pPr marL="438912" indent="-320040" eaLnBrk="1" fontAlgn="auto" hangingPunct="1">
              <a:spcBef>
                <a:spcPts val="0"/>
              </a:spcBef>
              <a:spcAft>
                <a:spcPts val="0"/>
              </a:spcAft>
              <a:buFont typeface="Wingdings 2"/>
              <a:buNone/>
              <a:defRPr/>
            </a:pPr>
            <a:r>
              <a:rPr lang="en-US" dirty="0" smtClean="0"/>
              <a:t>Thesis: Skyline High School is the best high school because it has highly awarded teachers, and it has the strongest academics all of which create the paramount learning institution in Washington state. </a:t>
            </a:r>
          </a:p>
          <a:p>
            <a:pPr marL="438912" indent="-320040" algn="ctr" eaLnBrk="1" fontAlgn="auto" hangingPunct="1">
              <a:spcBef>
                <a:spcPts val="0"/>
              </a:spcBef>
              <a:spcAft>
                <a:spcPts val="0"/>
              </a:spcAft>
              <a:buFont typeface="Wingdings 2"/>
              <a:buNone/>
              <a:defRPr/>
            </a:pPr>
            <a:r>
              <a:rPr lang="en-US" dirty="0" smtClean="0"/>
              <a:t>Skyline = Domination</a:t>
            </a:r>
          </a:p>
          <a:p>
            <a:pPr marL="438912" indent="-320040" algn="ctr" eaLnBrk="1" fontAlgn="auto" hangingPunct="1">
              <a:spcBef>
                <a:spcPts val="0"/>
              </a:spcBef>
              <a:spcAft>
                <a:spcPts val="0"/>
              </a:spcAft>
              <a:buFont typeface="Wingdings 2"/>
              <a:buNone/>
              <a:defRPr/>
            </a:pPr>
            <a:endParaRPr lang="en-US" b="1" dirty="0" smtClean="0"/>
          </a:p>
          <a:p>
            <a:pPr marL="438912" indent="-320040" eaLnBrk="1" fontAlgn="auto" hangingPunct="1">
              <a:spcBef>
                <a:spcPts val="0"/>
              </a:spcBef>
              <a:spcAft>
                <a:spcPts val="0"/>
              </a:spcAft>
              <a:buFont typeface="Wingdings 2"/>
              <a:buNone/>
              <a:defRPr/>
            </a:pPr>
            <a:r>
              <a:rPr lang="en-US" b="1" dirty="0" smtClean="0"/>
              <a:t>I. </a:t>
            </a:r>
            <a:r>
              <a:rPr lang="en-US" dirty="0" smtClean="0"/>
              <a:t>The teachers at Skyline are the best in Washington state because they are highly awarded and use unique teaching styles to reach their students. </a:t>
            </a:r>
          </a:p>
          <a:p>
            <a:pPr marL="438912" indent="-320040" eaLnBrk="1" fontAlgn="auto" hangingPunct="1">
              <a:spcBef>
                <a:spcPts val="0"/>
              </a:spcBef>
              <a:spcAft>
                <a:spcPts val="0"/>
              </a:spcAft>
              <a:buFont typeface="Wingdings 2"/>
              <a:buNone/>
              <a:defRPr/>
            </a:pPr>
            <a:endParaRPr lang="en-US" i="1" dirty="0" smtClean="0"/>
          </a:p>
          <a:p>
            <a:pPr marL="438912" indent="-320040">
              <a:spcBef>
                <a:spcPts val="0"/>
              </a:spcBef>
              <a:buNone/>
              <a:defRPr/>
            </a:pPr>
            <a:r>
              <a:rPr lang="en-US" b="1" dirty="0" smtClean="0"/>
              <a:t>     A. </a:t>
            </a:r>
            <a:r>
              <a:rPr lang="en-US" dirty="0" smtClean="0"/>
              <a:t>“</a:t>
            </a:r>
            <a:r>
              <a:rPr lang="en-US" dirty="0"/>
              <a:t>President Obama today named 108 mathematics and science teachers as recipients of the prestigious Presidential Award for Excellence in Mathematics and Science </a:t>
            </a:r>
            <a:r>
              <a:rPr lang="en-US" dirty="0" smtClean="0"/>
              <a:t>Teaching.” (whitehouse.gov)</a:t>
            </a:r>
          </a:p>
          <a:p>
            <a:pPr marL="438912" indent="-320040">
              <a:spcBef>
                <a:spcPts val="0"/>
              </a:spcBef>
              <a:buNone/>
              <a:defRPr/>
            </a:pPr>
            <a:endParaRPr lang="en-US" i="1" dirty="0" smtClean="0"/>
          </a:p>
          <a:p>
            <a:pPr marL="438912" indent="-320040" eaLnBrk="1" fontAlgn="auto" hangingPunct="1">
              <a:spcBef>
                <a:spcPts val="0"/>
              </a:spcBef>
              <a:spcAft>
                <a:spcPts val="0"/>
              </a:spcAft>
              <a:buFont typeface="Wingdings 2"/>
              <a:buNone/>
              <a:defRPr/>
            </a:pPr>
            <a:r>
              <a:rPr lang="en-US" b="1" dirty="0" smtClean="0"/>
              <a:t>        1. </a:t>
            </a:r>
            <a:r>
              <a:rPr lang="en-US" dirty="0" smtClean="0"/>
              <a:t>Ms. Von Bargen was awarded the Presidential Award for Excellence indicating Skyline has teachers who are highly decorated for their practices.</a:t>
            </a:r>
          </a:p>
          <a:p>
            <a:pPr marL="438912" indent="-320040" eaLnBrk="1" fontAlgn="auto" hangingPunct="1">
              <a:spcBef>
                <a:spcPts val="0"/>
              </a:spcBef>
              <a:spcAft>
                <a:spcPts val="0"/>
              </a:spcAft>
              <a:buFont typeface="Wingdings 2"/>
              <a:buNone/>
              <a:defRPr/>
            </a:pPr>
            <a:endParaRPr lang="en-US" i="1" dirty="0" smtClean="0"/>
          </a:p>
          <a:p>
            <a:pPr marL="438912" indent="-320040" eaLnBrk="1" fontAlgn="auto" hangingPunct="1">
              <a:spcBef>
                <a:spcPts val="0"/>
              </a:spcBef>
              <a:spcAft>
                <a:spcPts val="0"/>
              </a:spcAft>
              <a:buFont typeface="Wingdings 2"/>
              <a:buNone/>
              <a:defRPr/>
            </a:pPr>
            <a:r>
              <a:rPr lang="en-US" b="1" i="1" dirty="0" smtClean="0"/>
              <a:t>     </a:t>
            </a:r>
            <a:r>
              <a:rPr lang="en-US" b="1" dirty="0" smtClean="0"/>
              <a:t>B</a:t>
            </a:r>
            <a:r>
              <a:rPr lang="en-US" dirty="0" smtClean="0"/>
              <a:t>. “Teachers at Skyline High School participate in the block classroom model bringing together Language Arts and Social Studies.” (Hood)</a:t>
            </a:r>
          </a:p>
          <a:p>
            <a:pPr marL="438912" indent="-320040" eaLnBrk="1" fontAlgn="auto" hangingPunct="1">
              <a:spcBef>
                <a:spcPts val="0"/>
              </a:spcBef>
              <a:spcAft>
                <a:spcPts val="0"/>
              </a:spcAft>
              <a:buFont typeface="Wingdings 2"/>
              <a:buNone/>
              <a:defRPr/>
            </a:pPr>
            <a:r>
              <a:rPr lang="en-US" dirty="0" smtClean="0"/>
              <a:t>       </a:t>
            </a:r>
          </a:p>
          <a:p>
            <a:pPr marL="438912" indent="-320040" eaLnBrk="1" fontAlgn="auto" hangingPunct="1">
              <a:spcBef>
                <a:spcPts val="0"/>
              </a:spcBef>
              <a:spcAft>
                <a:spcPts val="0"/>
              </a:spcAft>
              <a:buFont typeface="Wingdings 2"/>
              <a:buNone/>
              <a:defRPr/>
            </a:pPr>
            <a:r>
              <a:rPr lang="en-US" dirty="0"/>
              <a:t>	</a:t>
            </a:r>
            <a:r>
              <a:rPr lang="en-US" dirty="0" smtClean="0"/>
              <a:t> </a:t>
            </a:r>
            <a:r>
              <a:rPr lang="en-US" b="1" dirty="0" smtClean="0"/>
              <a:t>1. </a:t>
            </a:r>
            <a:r>
              <a:rPr lang="en-US" dirty="0" smtClean="0"/>
              <a:t>The methodology of English and social studies teachers at Skyline is one where they teach together. This allows the participants in the classroom, both teachers and students, the opportunity to work in a unique environment that deepens their learning in a way that other schools cannot accomplish. </a:t>
            </a:r>
          </a:p>
          <a:p>
            <a:pPr marL="438912" indent="-320040" eaLnBrk="1" fontAlgn="auto" hangingPunct="1">
              <a:spcBef>
                <a:spcPts val="0"/>
              </a:spcBef>
              <a:spcAft>
                <a:spcPts val="0"/>
              </a:spcAft>
              <a:buFont typeface="Wingdings 2"/>
              <a:buNone/>
              <a:defRPr/>
            </a:pPr>
            <a:endParaRPr lang="en-US" sz="2800" b="1" dirty="0" smtClean="0"/>
          </a:p>
          <a:p>
            <a:pPr marL="438912" indent="-320040" eaLnBrk="1" fontAlgn="auto" hangingPunct="1">
              <a:lnSpc>
                <a:spcPct val="80000"/>
              </a:lnSpc>
              <a:spcBef>
                <a:spcPts val="0"/>
              </a:spcBef>
              <a:spcAft>
                <a:spcPts val="0"/>
              </a:spcAft>
              <a:buFont typeface="Wingdings 2"/>
              <a:buNone/>
              <a:defRPr/>
            </a:pPr>
            <a:endParaRPr lang="en-US" b="1" dirty="0" smtClean="0"/>
          </a:p>
          <a:p>
            <a:pPr marL="438912" indent="-320040" eaLnBrk="1" fontAlgn="auto" hangingPunct="1">
              <a:lnSpc>
                <a:spcPct val="80000"/>
              </a:lnSpc>
              <a:spcBef>
                <a:spcPts val="0"/>
              </a:spcBef>
              <a:spcAft>
                <a:spcPts val="0"/>
              </a:spcAft>
              <a:buFont typeface="Wingdings 2"/>
              <a:buChar char=""/>
              <a:defRPr/>
            </a:pPr>
            <a:r>
              <a:rPr lang="en-US" dirty="0" smtClean="0">
                <a:solidFill>
                  <a:srgbClr val="A50021"/>
                </a:solidFill>
              </a:rPr>
              <a:t>Every subordinate level must directly support the level above it. </a:t>
            </a:r>
          </a:p>
        </p:txBody>
      </p:sp>
    </p:spTree>
    <p:extLst>
      <p:ext uri="{BB962C8B-B14F-4D97-AF65-F5344CB8AC3E}">
        <p14:creationId xmlns:p14="http://schemas.microsoft.com/office/powerpoint/2010/main" val="13520493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439271"/>
          </a:xfrm>
        </p:spPr>
        <p:txBody>
          <a:bodyPr>
            <a:normAutofit fontScale="90000"/>
          </a:bodyPr>
          <a:lstStyle/>
          <a:p>
            <a:pPr algn="ctr" eaLnBrk="1" fontAlgn="auto" hangingPunct="1">
              <a:spcAft>
                <a:spcPts val="0"/>
              </a:spcAft>
              <a:defRPr/>
            </a:pPr>
            <a:r>
              <a:rPr lang="en-US" sz="3200" dirty="0" smtClean="0">
                <a:solidFill>
                  <a:srgbClr val="FF0000"/>
                </a:solidFill>
                <a:latin typeface="Arial Black" panose="020B0A04020102020204" pitchFamily="34" charset="0"/>
              </a:rPr>
              <a:t>What’s Due – Level Three Outline</a:t>
            </a:r>
          </a:p>
        </p:txBody>
      </p:sp>
      <p:sp>
        <p:nvSpPr>
          <p:cNvPr id="20483" name="Rectangle 3"/>
          <p:cNvSpPr>
            <a:spLocks noGrp="1" noChangeArrowheads="1"/>
          </p:cNvSpPr>
          <p:nvPr>
            <p:ph idx="1"/>
          </p:nvPr>
        </p:nvSpPr>
        <p:spPr>
          <a:xfrm>
            <a:off x="0" y="367553"/>
            <a:ext cx="9144000" cy="6566647"/>
          </a:xfrm>
        </p:spPr>
        <p:txBody>
          <a:bodyPr>
            <a:noAutofit/>
          </a:bodyPr>
          <a:lstStyle/>
          <a:p>
            <a:pPr marL="609600" indent="-609600" eaLnBrk="1" hangingPunct="1">
              <a:lnSpc>
                <a:spcPct val="80000"/>
              </a:lnSpc>
              <a:buFont typeface="Wingdings" panose="05000000000000000000" pitchFamily="2" charset="2"/>
              <a:buNone/>
            </a:pPr>
            <a:r>
              <a:rPr lang="en-US" altLang="en-US" sz="2400" b="1" dirty="0" smtClean="0"/>
              <a:t>You will have a typed three level outline.  Include the following in your </a:t>
            </a:r>
            <a:r>
              <a:rPr lang="en-US" altLang="en-US" sz="2400" b="1" u="sng" dirty="0" smtClean="0"/>
              <a:t>typed outline</a:t>
            </a:r>
            <a:r>
              <a:rPr lang="en-US" altLang="en-US" sz="2400" b="1" dirty="0" smtClean="0"/>
              <a:t>:</a:t>
            </a:r>
            <a:endParaRPr lang="en-US" altLang="en-US" sz="2400" dirty="0" smtClean="0"/>
          </a:p>
          <a:p>
            <a:pPr marL="609600" indent="-609600" eaLnBrk="1" hangingPunct="1">
              <a:lnSpc>
                <a:spcPct val="80000"/>
              </a:lnSpc>
              <a:buFontTx/>
              <a:buNone/>
            </a:pPr>
            <a:r>
              <a:rPr lang="en-US" altLang="en-US" sz="2400" dirty="0" smtClean="0"/>
              <a:t>1) </a:t>
            </a:r>
            <a:r>
              <a:rPr lang="en-US" altLang="en-US" sz="2400" b="1" dirty="0" smtClean="0">
                <a:solidFill>
                  <a:srgbClr val="FF0000"/>
                </a:solidFill>
              </a:rPr>
              <a:t>Full MLA Heading, Title, Research Question, Thesis at the top of the outline </a:t>
            </a:r>
          </a:p>
          <a:p>
            <a:pPr marL="609600" indent="-609600" eaLnBrk="1" hangingPunct="1">
              <a:lnSpc>
                <a:spcPct val="80000"/>
              </a:lnSpc>
              <a:buFont typeface="Wingdings" panose="05000000000000000000" pitchFamily="2" charset="2"/>
              <a:buNone/>
            </a:pPr>
            <a:r>
              <a:rPr lang="en-US" altLang="en-US" sz="2400" dirty="0" smtClean="0"/>
              <a:t>2) </a:t>
            </a:r>
            <a:r>
              <a:rPr lang="en-US" altLang="en-US" sz="2400" b="1" dirty="0" smtClean="0">
                <a:solidFill>
                  <a:srgbClr val="FF0000"/>
                </a:solidFill>
              </a:rPr>
              <a:t>Level One </a:t>
            </a:r>
            <a:r>
              <a:rPr lang="en-US" altLang="en-US" sz="2400" dirty="0" smtClean="0"/>
              <a:t>- Roman Numerals: Body Thesis (a complete sentence and be </a:t>
            </a:r>
            <a:r>
              <a:rPr lang="en-US" altLang="en-US" sz="2400" b="1" dirty="0" smtClean="0"/>
              <a:t>absolutely sure that this sentence directly relates to your thesis</a:t>
            </a:r>
            <a:r>
              <a:rPr lang="en-US" altLang="en-US" sz="2400" dirty="0" smtClean="0"/>
              <a:t>)</a:t>
            </a:r>
          </a:p>
          <a:p>
            <a:pPr marL="609600" indent="-609600" eaLnBrk="1" hangingPunct="1">
              <a:lnSpc>
                <a:spcPct val="80000"/>
              </a:lnSpc>
              <a:buFont typeface="Wingdings" panose="05000000000000000000" pitchFamily="2" charset="2"/>
              <a:buNone/>
            </a:pPr>
            <a:r>
              <a:rPr lang="en-US" altLang="en-US" sz="2400" dirty="0" smtClean="0"/>
              <a:t>3) </a:t>
            </a:r>
            <a:r>
              <a:rPr lang="en-US" altLang="en-US" sz="2400" b="1" dirty="0" smtClean="0">
                <a:solidFill>
                  <a:srgbClr val="FF0000"/>
                </a:solidFill>
              </a:rPr>
              <a:t>Level Two </a:t>
            </a:r>
            <a:r>
              <a:rPr lang="en-US" altLang="en-US" sz="2400" dirty="0" smtClean="0"/>
              <a:t>- Capital Letters: Think Evidence/Support/Facts (and be </a:t>
            </a:r>
            <a:r>
              <a:rPr lang="en-US" altLang="en-US" sz="2400" b="1" dirty="0" smtClean="0"/>
              <a:t>absolutely sure that the evidence relates to your body thesis</a:t>
            </a:r>
            <a:r>
              <a:rPr lang="en-US" altLang="en-US" sz="2400" dirty="0" smtClean="0"/>
              <a:t>)</a:t>
            </a:r>
          </a:p>
          <a:p>
            <a:pPr marL="609600" indent="-609600" eaLnBrk="1" hangingPunct="1">
              <a:lnSpc>
                <a:spcPct val="80000"/>
              </a:lnSpc>
              <a:buFont typeface="Wingdings" panose="05000000000000000000" pitchFamily="2" charset="2"/>
              <a:buNone/>
            </a:pPr>
            <a:r>
              <a:rPr lang="en-US" altLang="en-US" sz="2400" dirty="0" smtClean="0"/>
              <a:t>4) </a:t>
            </a:r>
            <a:r>
              <a:rPr lang="en-US" altLang="en-US" sz="2400" b="1" dirty="0" smtClean="0">
                <a:solidFill>
                  <a:srgbClr val="FF0000"/>
                </a:solidFill>
              </a:rPr>
              <a:t>Level Three </a:t>
            </a:r>
            <a:r>
              <a:rPr lang="en-US" altLang="en-US" sz="2400" dirty="0" smtClean="0"/>
              <a:t>– Arabic Numbers: General analysis and/or further more specific evidence</a:t>
            </a:r>
          </a:p>
          <a:p>
            <a:pPr marL="609600" indent="-609600" eaLnBrk="1" hangingPunct="1">
              <a:lnSpc>
                <a:spcPct val="80000"/>
              </a:lnSpc>
              <a:buFont typeface="Wingdings" panose="05000000000000000000" pitchFamily="2" charset="2"/>
              <a:buNone/>
            </a:pPr>
            <a:r>
              <a:rPr lang="en-US" altLang="en-US" sz="2400" b="1" dirty="0" smtClean="0">
                <a:solidFill>
                  <a:srgbClr val="FF0000"/>
                </a:solidFill>
              </a:rPr>
              <a:t>Notes: </a:t>
            </a:r>
          </a:p>
          <a:p>
            <a:pPr marL="990600" lvl="1" indent="-533400" eaLnBrk="1" hangingPunct="1">
              <a:lnSpc>
                <a:spcPct val="80000"/>
              </a:lnSpc>
            </a:pPr>
            <a:r>
              <a:rPr lang="en-US" altLang="en-US" sz="2000" b="1" dirty="0" smtClean="0">
                <a:solidFill>
                  <a:srgbClr val="FF0000"/>
                </a:solidFill>
              </a:rPr>
              <a:t>Outlines do not need to be double spaced</a:t>
            </a:r>
          </a:p>
          <a:p>
            <a:pPr marL="990600" lvl="1" indent="-533400" eaLnBrk="1" hangingPunct="1">
              <a:lnSpc>
                <a:spcPct val="80000"/>
              </a:lnSpc>
            </a:pPr>
            <a:r>
              <a:rPr lang="en-US" altLang="en-US" sz="2000" b="1" dirty="0" smtClean="0">
                <a:solidFill>
                  <a:srgbClr val="FF0000"/>
                </a:solidFill>
              </a:rPr>
              <a:t>For all researched information – </a:t>
            </a:r>
            <a:r>
              <a:rPr lang="en-US" altLang="en-US" sz="2000" b="1" u="sng" dirty="0" smtClean="0">
                <a:solidFill>
                  <a:srgbClr val="FF0000"/>
                </a:solidFill>
              </a:rPr>
              <a:t>cite the source</a:t>
            </a:r>
            <a:r>
              <a:rPr lang="en-US" altLang="en-US" sz="2000" b="1" dirty="0" smtClean="0">
                <a:solidFill>
                  <a:srgbClr val="FF0000"/>
                </a:solidFill>
              </a:rPr>
              <a:t> in your outline as though you are citing in an essay</a:t>
            </a:r>
          </a:p>
          <a:p>
            <a:pPr marL="990600" lvl="1" indent="-533400" eaLnBrk="1" hangingPunct="1">
              <a:lnSpc>
                <a:spcPct val="80000"/>
              </a:lnSpc>
            </a:pPr>
            <a:r>
              <a:rPr lang="en-US" altLang="en-US" sz="2000" b="1" dirty="0" smtClean="0">
                <a:solidFill>
                  <a:srgbClr val="FF0000"/>
                </a:solidFill>
              </a:rPr>
              <a:t>You may include a works cited page for feedback, however it is not required for this assignment.</a:t>
            </a:r>
          </a:p>
        </p:txBody>
      </p:sp>
    </p:spTree>
    <p:extLst>
      <p:ext uri="{BB962C8B-B14F-4D97-AF65-F5344CB8AC3E}">
        <p14:creationId xmlns:p14="http://schemas.microsoft.com/office/powerpoint/2010/main" val="490156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 y="125870"/>
            <a:ext cx="9078097" cy="1134519"/>
          </a:xfrm>
          <a:prstGeom prst="rect">
            <a:avLst/>
          </a:prstGeom>
        </p:spPr>
      </p:pic>
      <p:sp>
        <p:nvSpPr>
          <p:cNvPr id="5" name="TextBox 4"/>
          <p:cNvSpPr txBox="1"/>
          <p:nvPr/>
        </p:nvSpPr>
        <p:spPr>
          <a:xfrm>
            <a:off x="0" y="1425146"/>
            <a:ext cx="9144000"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solidFill>
                  <a:srgbClr val="FF0000"/>
                </a:solidFill>
                <a:latin typeface="Arial Black" panose="020B0A04020102020204" pitchFamily="34" charset="0"/>
              </a:rPr>
              <a:t>Most common form of academic dishonesty</a:t>
            </a:r>
          </a:p>
        </p:txBody>
      </p:sp>
      <p:pic>
        <p:nvPicPr>
          <p:cNvPr id="6" name="Picture 5"/>
          <p:cNvPicPr>
            <a:picLocks noChangeAspect="1"/>
          </p:cNvPicPr>
          <p:nvPr/>
        </p:nvPicPr>
        <p:blipFill>
          <a:blip r:embed="rId3"/>
          <a:stretch>
            <a:fillRect/>
          </a:stretch>
        </p:blipFill>
        <p:spPr>
          <a:xfrm>
            <a:off x="0" y="1948366"/>
            <a:ext cx="9144000" cy="1223202"/>
          </a:xfrm>
          <a:prstGeom prst="rect">
            <a:avLst/>
          </a:prstGeom>
        </p:spPr>
      </p:pic>
      <p:pic>
        <p:nvPicPr>
          <p:cNvPr id="7" name="Picture 6"/>
          <p:cNvPicPr>
            <a:picLocks noChangeAspect="1"/>
          </p:cNvPicPr>
          <p:nvPr/>
        </p:nvPicPr>
        <p:blipFill>
          <a:blip r:embed="rId4"/>
          <a:stretch>
            <a:fillRect/>
          </a:stretch>
        </p:blipFill>
        <p:spPr>
          <a:xfrm>
            <a:off x="-1" y="3169497"/>
            <a:ext cx="9144000" cy="1050582"/>
          </a:xfrm>
          <a:prstGeom prst="rect">
            <a:avLst/>
          </a:prstGeom>
        </p:spPr>
      </p:pic>
      <p:pic>
        <p:nvPicPr>
          <p:cNvPr id="8" name="Picture 7"/>
          <p:cNvPicPr>
            <a:picLocks noChangeAspect="1"/>
          </p:cNvPicPr>
          <p:nvPr/>
        </p:nvPicPr>
        <p:blipFill>
          <a:blip r:embed="rId5"/>
          <a:stretch>
            <a:fillRect/>
          </a:stretch>
        </p:blipFill>
        <p:spPr>
          <a:xfrm>
            <a:off x="-1" y="4220079"/>
            <a:ext cx="9144001" cy="1019175"/>
          </a:xfrm>
          <a:prstGeom prst="rect">
            <a:avLst/>
          </a:prstGeom>
        </p:spPr>
      </p:pic>
    </p:spTree>
    <p:extLst>
      <p:ext uri="{BB962C8B-B14F-4D97-AF65-F5344CB8AC3E}">
        <p14:creationId xmlns:p14="http://schemas.microsoft.com/office/powerpoint/2010/main" val="350143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27529"/>
          </a:xfrm>
        </p:spPr>
        <p:txBody>
          <a:bodyPr>
            <a:normAutofit fontScale="90000"/>
          </a:bodyPr>
          <a:lstStyle/>
          <a:p>
            <a:pPr algn="ctr"/>
            <a:r>
              <a:rPr lang="en-US" b="1" i="1" dirty="0" smtClean="0">
                <a:solidFill>
                  <a:srgbClr val="FF0000"/>
                </a:solidFill>
                <a:latin typeface="Arial Black" panose="020B0A04020102020204" pitchFamily="34" charset="0"/>
              </a:rPr>
              <a:t>Journal Entry 12/12/16</a:t>
            </a:r>
            <a:endParaRPr lang="en-US"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516778"/>
            <a:ext cx="9144000" cy="6341222"/>
          </a:xfrm>
        </p:spPr>
        <p:txBody>
          <a:bodyPr/>
          <a:lstStyle/>
          <a:p>
            <a:r>
              <a:rPr lang="en-US" dirty="0" smtClean="0"/>
              <a:t>Explain the purpose of a paraphrase</a:t>
            </a:r>
          </a:p>
          <a:p>
            <a:r>
              <a:rPr lang="en-US" dirty="0" smtClean="0"/>
              <a:t>Explain the purpose of analysis</a:t>
            </a:r>
          </a:p>
          <a:p>
            <a:r>
              <a:rPr lang="en-US" dirty="0" smtClean="0"/>
              <a:t>Explain what a BTS’s </a:t>
            </a:r>
            <a:r>
              <a:rPr lang="en-US" smtClean="0"/>
              <a:t>is supposed to do</a:t>
            </a:r>
            <a:endParaRPr lang="en-US"/>
          </a:p>
        </p:txBody>
      </p:sp>
    </p:spTree>
    <p:extLst>
      <p:ext uri="{BB962C8B-B14F-4D97-AF65-F5344CB8AC3E}">
        <p14:creationId xmlns:p14="http://schemas.microsoft.com/office/powerpoint/2010/main" val="1251360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2673"/>
          </a:xfrm>
        </p:spPr>
        <p:txBody>
          <a:bodyPr>
            <a:normAutofit fontScale="90000"/>
          </a:bodyPr>
          <a:lstStyle/>
          <a:p>
            <a:pPr algn="ctr"/>
            <a:r>
              <a:rPr lang="en-US" sz="3200" b="1" dirty="0" smtClean="0">
                <a:solidFill>
                  <a:srgbClr val="FF0000"/>
                </a:solidFill>
                <a:latin typeface="Arial Black" panose="020B0A04020102020204" pitchFamily="34" charset="0"/>
              </a:rPr>
              <a:t>Writing – What’s Required in the Essay?</a:t>
            </a:r>
            <a:endParaRPr lang="en-US" sz="3200" b="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358963"/>
            <a:ext cx="9144000" cy="6499037"/>
          </a:xfrm>
        </p:spPr>
        <p:txBody>
          <a:bodyPr>
            <a:normAutofit/>
          </a:bodyPr>
          <a:lstStyle/>
          <a:p>
            <a:r>
              <a:rPr lang="en-US" sz="4000" b="1" dirty="0" smtClean="0">
                <a:solidFill>
                  <a:srgbClr val="FF0000"/>
                </a:solidFill>
              </a:rPr>
              <a:t>Introduction</a:t>
            </a:r>
          </a:p>
          <a:p>
            <a:pPr lvl="1"/>
            <a:r>
              <a:rPr lang="en-US" sz="3600" dirty="0" smtClean="0"/>
              <a:t>Should include a </a:t>
            </a:r>
            <a:r>
              <a:rPr lang="en-US" sz="3600" b="1" dirty="0" smtClean="0">
                <a:solidFill>
                  <a:srgbClr val="FF0000"/>
                </a:solidFill>
              </a:rPr>
              <a:t>hook</a:t>
            </a:r>
            <a:r>
              <a:rPr lang="en-US" sz="3600" dirty="0" smtClean="0"/>
              <a:t> – The first sentence, designed to get your reader interested in the essay</a:t>
            </a:r>
          </a:p>
          <a:p>
            <a:pPr lvl="1"/>
            <a:r>
              <a:rPr lang="en-US" sz="3600" b="1" dirty="0" smtClean="0">
                <a:solidFill>
                  <a:srgbClr val="FF0000"/>
                </a:solidFill>
              </a:rPr>
              <a:t>Contextual information </a:t>
            </a:r>
            <a:r>
              <a:rPr lang="en-US" sz="3600" dirty="0" smtClean="0"/>
              <a:t>– Any information your reader needs to know to understand your essay</a:t>
            </a:r>
          </a:p>
          <a:p>
            <a:pPr lvl="2"/>
            <a:r>
              <a:rPr lang="en-US" sz="3200" dirty="0" smtClean="0"/>
              <a:t>Remember pretend like your reader knows nothing about what you wrote</a:t>
            </a:r>
          </a:p>
          <a:p>
            <a:pPr lvl="1"/>
            <a:r>
              <a:rPr lang="en-US" sz="3600" dirty="0" smtClean="0"/>
              <a:t>Your </a:t>
            </a:r>
            <a:r>
              <a:rPr lang="en-US" sz="4800" b="1" dirty="0" smtClean="0">
                <a:solidFill>
                  <a:srgbClr val="FF0000"/>
                </a:solidFill>
              </a:rPr>
              <a:t>thesis statement</a:t>
            </a:r>
          </a:p>
          <a:p>
            <a:pPr lvl="2"/>
            <a:r>
              <a:rPr lang="en-US" sz="3200" dirty="0" smtClean="0"/>
              <a:t>Create your clear, concise argument</a:t>
            </a:r>
            <a:endParaRPr lang="en-US" sz="3200" dirty="0"/>
          </a:p>
        </p:txBody>
      </p:sp>
    </p:spTree>
    <p:extLst>
      <p:ext uri="{BB962C8B-B14F-4D97-AF65-F5344CB8AC3E}">
        <p14:creationId xmlns:p14="http://schemas.microsoft.com/office/powerpoint/2010/main" val="64077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2673"/>
          </a:xfrm>
        </p:spPr>
        <p:txBody>
          <a:bodyPr>
            <a:normAutofit fontScale="90000"/>
          </a:bodyPr>
          <a:lstStyle/>
          <a:p>
            <a:pPr algn="ctr"/>
            <a:r>
              <a:rPr lang="en-US" sz="3200" b="1" dirty="0" smtClean="0">
                <a:solidFill>
                  <a:srgbClr val="FF0000"/>
                </a:solidFill>
                <a:latin typeface="Arial Black" panose="020B0A04020102020204" pitchFamily="34" charset="0"/>
              </a:rPr>
              <a:t>Writing – What’s Required in the Essay?</a:t>
            </a:r>
            <a:endParaRPr lang="en-US" sz="3200" b="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358963"/>
            <a:ext cx="9144000" cy="6499037"/>
          </a:xfrm>
        </p:spPr>
        <p:txBody>
          <a:bodyPr>
            <a:normAutofit/>
          </a:bodyPr>
          <a:lstStyle/>
          <a:p>
            <a:r>
              <a:rPr lang="en-US" sz="4000" b="1" dirty="0" smtClean="0">
                <a:solidFill>
                  <a:srgbClr val="FF0000"/>
                </a:solidFill>
              </a:rPr>
              <a:t>Body Sections – As many as you need to prove your argument</a:t>
            </a:r>
          </a:p>
          <a:p>
            <a:pPr lvl="1"/>
            <a:r>
              <a:rPr lang="en-US" sz="3600" dirty="0" smtClean="0"/>
              <a:t>Each section should include a </a:t>
            </a:r>
            <a:r>
              <a:rPr lang="en-US" sz="3600" b="1" dirty="0" smtClean="0">
                <a:solidFill>
                  <a:srgbClr val="FF0000"/>
                </a:solidFill>
              </a:rPr>
              <a:t>body thesis statement</a:t>
            </a:r>
          </a:p>
          <a:p>
            <a:pPr lvl="1"/>
            <a:r>
              <a:rPr lang="en-US" sz="3600" dirty="0" smtClean="0"/>
              <a:t>Each section should include </a:t>
            </a:r>
            <a:r>
              <a:rPr lang="en-US" sz="3600" b="1" dirty="0" smtClean="0">
                <a:solidFill>
                  <a:srgbClr val="FF0000"/>
                </a:solidFill>
              </a:rPr>
              <a:t>evidence</a:t>
            </a:r>
            <a:r>
              <a:rPr lang="en-US" sz="3600" dirty="0" smtClean="0"/>
              <a:t> that supports your argument</a:t>
            </a:r>
          </a:p>
          <a:p>
            <a:pPr lvl="1"/>
            <a:r>
              <a:rPr lang="en-US" sz="3600" dirty="0" smtClean="0"/>
              <a:t>Each piece of evidence must be </a:t>
            </a:r>
            <a:r>
              <a:rPr lang="en-US" sz="3600" b="1" dirty="0" smtClean="0">
                <a:solidFill>
                  <a:srgbClr val="FF0000"/>
                </a:solidFill>
              </a:rPr>
              <a:t>analyzed </a:t>
            </a:r>
          </a:p>
          <a:p>
            <a:pPr lvl="1"/>
            <a:r>
              <a:rPr lang="en-US" sz="3600" dirty="0" smtClean="0"/>
              <a:t>You should also include </a:t>
            </a:r>
            <a:r>
              <a:rPr lang="en-US" sz="3600" b="1" dirty="0" smtClean="0">
                <a:solidFill>
                  <a:srgbClr val="FF0000"/>
                </a:solidFill>
              </a:rPr>
              <a:t>transitional sentences</a:t>
            </a:r>
          </a:p>
          <a:p>
            <a:pPr lvl="1"/>
            <a:r>
              <a:rPr lang="en-US" sz="3600" dirty="0" smtClean="0"/>
              <a:t>NOTE* Remember just because you have written a BTS you don’t have to write one paragraph, you can have multiple </a:t>
            </a:r>
            <a:endParaRPr lang="en-US" sz="3200" dirty="0"/>
          </a:p>
        </p:txBody>
      </p:sp>
    </p:spTree>
    <p:extLst>
      <p:ext uri="{BB962C8B-B14F-4D97-AF65-F5344CB8AC3E}">
        <p14:creationId xmlns:p14="http://schemas.microsoft.com/office/powerpoint/2010/main" val="101873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2673"/>
          </a:xfrm>
        </p:spPr>
        <p:txBody>
          <a:bodyPr>
            <a:normAutofit fontScale="90000"/>
          </a:bodyPr>
          <a:lstStyle/>
          <a:p>
            <a:pPr algn="ctr"/>
            <a:r>
              <a:rPr lang="en-US" sz="3200" b="1" dirty="0" smtClean="0">
                <a:solidFill>
                  <a:srgbClr val="FF0000"/>
                </a:solidFill>
                <a:latin typeface="Arial Black" panose="020B0A04020102020204" pitchFamily="34" charset="0"/>
              </a:rPr>
              <a:t>Writing – What’s Required in the Essay?</a:t>
            </a:r>
            <a:endParaRPr lang="en-US" sz="3200" b="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358963"/>
            <a:ext cx="9144000" cy="6499037"/>
          </a:xfrm>
        </p:spPr>
        <p:txBody>
          <a:bodyPr>
            <a:normAutofit/>
          </a:bodyPr>
          <a:lstStyle/>
          <a:p>
            <a:r>
              <a:rPr lang="en-US" sz="6000" b="1" dirty="0" smtClean="0">
                <a:solidFill>
                  <a:srgbClr val="FF0000"/>
                </a:solidFill>
              </a:rPr>
              <a:t>Conclusion</a:t>
            </a:r>
            <a:endParaRPr lang="en-US" sz="7200" b="1" dirty="0" smtClean="0">
              <a:solidFill>
                <a:srgbClr val="FF0000"/>
              </a:solidFill>
            </a:endParaRPr>
          </a:p>
          <a:p>
            <a:pPr lvl="1"/>
            <a:r>
              <a:rPr lang="en-US" sz="4800" dirty="0" smtClean="0"/>
              <a:t>Wrap up any major points you were making in your essay</a:t>
            </a:r>
          </a:p>
          <a:p>
            <a:pPr lvl="1"/>
            <a:r>
              <a:rPr lang="en-US" sz="4800" dirty="0" smtClean="0"/>
              <a:t>Remind your reader what your major points were</a:t>
            </a:r>
          </a:p>
          <a:p>
            <a:pPr lvl="1"/>
            <a:r>
              <a:rPr lang="en-US" sz="4800" dirty="0" smtClean="0"/>
              <a:t>Restate your thesis </a:t>
            </a:r>
          </a:p>
          <a:p>
            <a:pPr lvl="1"/>
            <a:r>
              <a:rPr lang="en-US" sz="4800" dirty="0" smtClean="0"/>
              <a:t>Do not include any questions</a:t>
            </a:r>
            <a:endParaRPr lang="en-US" sz="4800" dirty="0"/>
          </a:p>
        </p:txBody>
      </p:sp>
    </p:spTree>
    <p:extLst>
      <p:ext uri="{BB962C8B-B14F-4D97-AF65-F5344CB8AC3E}">
        <p14:creationId xmlns:p14="http://schemas.microsoft.com/office/powerpoint/2010/main" val="382242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42796"/>
          </a:xfrm>
        </p:spPr>
        <p:txBody>
          <a:bodyPr>
            <a:normAutofit fontScale="90000"/>
          </a:bodyPr>
          <a:lstStyle/>
          <a:p>
            <a:pPr algn="ctr"/>
            <a:r>
              <a:rPr lang="en-US" b="1" i="1" dirty="0" smtClean="0">
                <a:solidFill>
                  <a:srgbClr val="FF0000"/>
                </a:solidFill>
                <a:latin typeface="Arial Black" panose="020B0A04020102020204" pitchFamily="34" charset="0"/>
              </a:rPr>
              <a:t>Writing - Examples</a:t>
            </a:r>
            <a:endParaRPr lang="en-US"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503818"/>
            <a:ext cx="9144000" cy="6354181"/>
          </a:xfrm>
        </p:spPr>
        <p:txBody>
          <a:bodyPr>
            <a:noAutofit/>
          </a:bodyPr>
          <a:lstStyle/>
          <a:p>
            <a:r>
              <a:rPr lang="en-US" sz="3600" dirty="0" smtClean="0"/>
              <a:t>Read the example that I have provided for you. </a:t>
            </a:r>
          </a:p>
          <a:p>
            <a:r>
              <a:rPr lang="en-US" sz="3600" dirty="0" smtClean="0"/>
              <a:t>Look for the following information</a:t>
            </a:r>
          </a:p>
          <a:p>
            <a:pPr lvl="1"/>
            <a:r>
              <a:rPr lang="en-US" sz="3200" dirty="0" smtClean="0"/>
              <a:t>Context</a:t>
            </a:r>
          </a:p>
          <a:p>
            <a:pPr lvl="1"/>
            <a:r>
              <a:rPr lang="en-US" sz="3200" dirty="0" smtClean="0"/>
              <a:t>Thesis</a:t>
            </a:r>
          </a:p>
          <a:p>
            <a:pPr lvl="1"/>
            <a:r>
              <a:rPr lang="en-US" sz="3200" dirty="0" smtClean="0"/>
              <a:t>Body thesis statements</a:t>
            </a:r>
          </a:p>
          <a:p>
            <a:pPr lvl="1"/>
            <a:r>
              <a:rPr lang="en-US" sz="3200" dirty="0" smtClean="0"/>
              <a:t>Evidence</a:t>
            </a:r>
          </a:p>
          <a:p>
            <a:pPr lvl="1"/>
            <a:r>
              <a:rPr lang="en-US" sz="3200" dirty="0" smtClean="0"/>
              <a:t>Analysis</a:t>
            </a:r>
          </a:p>
          <a:p>
            <a:pPr lvl="1"/>
            <a:r>
              <a:rPr lang="en-US" sz="3200" dirty="0" smtClean="0"/>
              <a:t>Are the elements of a good introduction and conclusion there?</a:t>
            </a:r>
          </a:p>
          <a:p>
            <a:pPr lvl="1"/>
            <a:r>
              <a:rPr lang="en-US" sz="3200" dirty="0" smtClean="0"/>
              <a:t>Do the body sections connect to the argument, is the paper proving the thesis?</a:t>
            </a:r>
          </a:p>
        </p:txBody>
      </p:sp>
    </p:spTree>
    <p:extLst>
      <p:ext uri="{BB962C8B-B14F-4D97-AF65-F5344CB8AC3E}">
        <p14:creationId xmlns:p14="http://schemas.microsoft.com/office/powerpoint/2010/main" val="1736629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209903" cy="6857999"/>
          </a:xfrm>
          <a:prstGeom prst="rect">
            <a:avLst/>
          </a:prstGeom>
        </p:spPr>
      </p:pic>
    </p:spTree>
    <p:extLst>
      <p:ext uri="{BB962C8B-B14F-4D97-AF65-F5344CB8AC3E}">
        <p14:creationId xmlns:p14="http://schemas.microsoft.com/office/powerpoint/2010/main" val="3954100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1" cy="527222"/>
          </a:xfrm>
        </p:spPr>
        <p:txBody>
          <a:bodyPr>
            <a:normAutofit fontScale="90000"/>
          </a:bodyPr>
          <a:lstStyle/>
          <a:p>
            <a:pPr algn="ctr"/>
            <a:r>
              <a:rPr lang="en-US" b="1" i="1" dirty="0" smtClean="0">
                <a:solidFill>
                  <a:srgbClr val="FF0000"/>
                </a:solidFill>
                <a:latin typeface="Arial Black" panose="020B0A04020102020204" pitchFamily="34" charset="0"/>
              </a:rPr>
              <a:t>Turnitin.com</a:t>
            </a:r>
            <a:endParaRPr lang="en-US" b="1" i="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441668"/>
            <a:ext cx="4374776" cy="6416332"/>
          </a:xfrm>
        </p:spPr>
        <p:txBody>
          <a:bodyPr/>
          <a:lstStyle/>
          <a:p>
            <a:r>
              <a:rPr lang="en-US" dirty="0" smtClean="0"/>
              <a:t>This is a great tool for you and teachers</a:t>
            </a:r>
          </a:p>
          <a:p>
            <a:pPr lvl="1"/>
            <a:r>
              <a:rPr lang="en-US" dirty="0" smtClean="0"/>
              <a:t>Makes it easier to turn in assignments</a:t>
            </a:r>
          </a:p>
          <a:p>
            <a:pPr lvl="1"/>
            <a:r>
              <a:rPr lang="en-US" dirty="0" smtClean="0"/>
              <a:t>Allows you and the teacher to receive/give great feedback</a:t>
            </a:r>
          </a:p>
          <a:p>
            <a:pPr lvl="1"/>
            <a:r>
              <a:rPr lang="en-US" dirty="0" smtClean="0"/>
              <a:t>Awesome way to turn in assignments</a:t>
            </a:r>
          </a:p>
          <a:p>
            <a:r>
              <a:rPr lang="en-US" dirty="0" smtClean="0"/>
              <a:t>It also allows me to see what is copied and what is not…</a:t>
            </a:r>
          </a:p>
        </p:txBody>
      </p:sp>
      <p:pic>
        <p:nvPicPr>
          <p:cNvPr id="4" name="Picture 3"/>
          <p:cNvPicPr>
            <a:picLocks noChangeAspect="1"/>
          </p:cNvPicPr>
          <p:nvPr/>
        </p:nvPicPr>
        <p:blipFill>
          <a:blip r:embed="rId2"/>
          <a:stretch>
            <a:fillRect/>
          </a:stretch>
        </p:blipFill>
        <p:spPr>
          <a:xfrm>
            <a:off x="6508376" y="62753"/>
            <a:ext cx="735945" cy="6795247"/>
          </a:xfrm>
          <a:prstGeom prst="rect">
            <a:avLst/>
          </a:prstGeom>
        </p:spPr>
      </p:pic>
    </p:spTree>
    <p:extLst>
      <p:ext uri="{BB962C8B-B14F-4D97-AF65-F5344CB8AC3E}">
        <p14:creationId xmlns:p14="http://schemas.microsoft.com/office/powerpoint/2010/main" val="3862332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06"/>
            <a:ext cx="9144000" cy="377009"/>
          </a:xfrm>
        </p:spPr>
        <p:txBody>
          <a:bodyPr>
            <a:noAutofit/>
          </a:bodyPr>
          <a:lstStyle/>
          <a:p>
            <a:pPr algn="ctr"/>
            <a:r>
              <a:rPr lang="en-US" sz="3200" dirty="0" smtClean="0">
                <a:solidFill>
                  <a:srgbClr val="FF0000"/>
                </a:solidFill>
                <a:latin typeface="Arial Black" panose="020B0A04020102020204" pitchFamily="34" charset="0"/>
              </a:rPr>
              <a:t>Little or No cited/copied work</a:t>
            </a:r>
            <a:endParaRPr lang="en-US" sz="3200" dirty="0">
              <a:solidFill>
                <a:srgbClr val="FF0000"/>
              </a:solidFill>
              <a:latin typeface="Arial Black" panose="020B0A04020102020204" pitchFamily="34" charset="0"/>
            </a:endParaRP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82810" y="494271"/>
            <a:ext cx="5791200" cy="6086475"/>
          </a:xfrm>
          <a:prstGeom prst="rect">
            <a:avLst/>
          </a:prstGeom>
        </p:spPr>
      </p:pic>
    </p:spTree>
    <p:extLst>
      <p:ext uri="{BB962C8B-B14F-4D97-AF65-F5344CB8AC3E}">
        <p14:creationId xmlns:p14="http://schemas.microsoft.com/office/powerpoint/2010/main" val="3059162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06"/>
            <a:ext cx="9144000" cy="377009"/>
          </a:xfrm>
        </p:spPr>
        <p:txBody>
          <a:bodyPr>
            <a:noAutofit/>
          </a:bodyPr>
          <a:lstStyle/>
          <a:p>
            <a:pPr algn="ctr"/>
            <a:r>
              <a:rPr lang="en-US" sz="3200" dirty="0" smtClean="0">
                <a:solidFill>
                  <a:srgbClr val="FF0000"/>
                </a:solidFill>
                <a:latin typeface="Arial Black" panose="020B0A04020102020204" pitchFamily="34" charset="0"/>
              </a:rPr>
              <a:t>Some cited/copied work</a:t>
            </a:r>
            <a:endParaRPr lang="en-US" sz="3200" dirty="0">
              <a:solidFill>
                <a:srgbClr val="FF0000"/>
              </a:solidFill>
              <a:latin typeface="Arial Black" panose="020B0A04020102020204" pitchFamily="34" charset="0"/>
            </a:endParaRP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833687" y="370703"/>
            <a:ext cx="3476625" cy="6444918"/>
          </a:xfrm>
          <a:prstGeom prst="rect">
            <a:avLst/>
          </a:prstGeom>
        </p:spPr>
      </p:pic>
    </p:spTree>
    <p:extLst>
      <p:ext uri="{BB962C8B-B14F-4D97-AF65-F5344CB8AC3E}">
        <p14:creationId xmlns:p14="http://schemas.microsoft.com/office/powerpoint/2010/main" val="2431392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06"/>
            <a:ext cx="9144000" cy="377009"/>
          </a:xfrm>
        </p:spPr>
        <p:txBody>
          <a:bodyPr>
            <a:noAutofit/>
          </a:bodyPr>
          <a:lstStyle/>
          <a:p>
            <a:pPr algn="ctr"/>
            <a:r>
              <a:rPr lang="en-US" sz="3200" dirty="0" smtClean="0">
                <a:solidFill>
                  <a:srgbClr val="FF0000"/>
                </a:solidFill>
                <a:latin typeface="Arial Black" panose="020B0A04020102020204" pitchFamily="34" charset="0"/>
              </a:rPr>
              <a:t>Lots of cited/copied work</a:t>
            </a:r>
            <a:endParaRPr lang="en-US" sz="3200" dirty="0">
              <a:solidFill>
                <a:srgbClr val="FF0000"/>
              </a:solidFill>
              <a:latin typeface="Arial Black" panose="020B0A04020102020204" pitchFamily="34" charset="0"/>
            </a:endParaRP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409825" y="414283"/>
            <a:ext cx="4543425" cy="6443717"/>
          </a:xfrm>
          <a:prstGeom prst="rect">
            <a:avLst/>
          </a:prstGeom>
        </p:spPr>
      </p:pic>
    </p:spTree>
    <p:extLst>
      <p:ext uri="{BB962C8B-B14F-4D97-AF65-F5344CB8AC3E}">
        <p14:creationId xmlns:p14="http://schemas.microsoft.com/office/powerpoint/2010/main" val="2015794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5"/>
            <a:ext cx="9144000" cy="338136"/>
          </a:xfrm>
        </p:spPr>
        <p:txBody>
          <a:bodyPr>
            <a:noAutofit/>
          </a:bodyPr>
          <a:lstStyle/>
          <a:p>
            <a:pPr algn="ctr"/>
            <a:r>
              <a:rPr lang="en-US" sz="2800" b="1" dirty="0" smtClean="0">
                <a:solidFill>
                  <a:srgbClr val="FF0000"/>
                </a:solidFill>
                <a:latin typeface="Arial Black" panose="020B0A04020102020204" pitchFamily="34" charset="0"/>
              </a:rPr>
              <a:t>What we want to see…</a:t>
            </a:r>
            <a:endParaRPr lang="en-US" sz="2800" b="1" dirty="0">
              <a:solidFill>
                <a:srgbClr val="FF0000"/>
              </a:solidFill>
              <a:latin typeface="Arial Black" panose="020B0A04020102020204" pitchFamily="34" charset="0"/>
            </a:endParaRPr>
          </a:p>
        </p:txBody>
      </p:sp>
      <p:pic>
        <p:nvPicPr>
          <p:cNvPr id="4" name="Content Placeholder 3"/>
          <p:cNvPicPr>
            <a:picLocks noGrp="1" noChangeAspect="1"/>
          </p:cNvPicPr>
          <p:nvPr>
            <p:ph idx="1"/>
          </p:nvPr>
        </p:nvPicPr>
        <p:blipFill>
          <a:blip r:embed="rId2"/>
          <a:stretch>
            <a:fillRect/>
          </a:stretch>
        </p:blipFill>
        <p:spPr>
          <a:xfrm>
            <a:off x="0" y="1739106"/>
            <a:ext cx="9175512" cy="1823244"/>
          </a:xfrm>
          <a:prstGeom prst="rect">
            <a:avLst/>
          </a:prstGeom>
        </p:spPr>
      </p:pic>
    </p:spTree>
    <p:extLst>
      <p:ext uri="{BB962C8B-B14F-4D97-AF65-F5344CB8AC3E}">
        <p14:creationId xmlns:p14="http://schemas.microsoft.com/office/powerpoint/2010/main" val="2893053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5"/>
            <a:ext cx="9144000" cy="338136"/>
          </a:xfrm>
        </p:spPr>
        <p:txBody>
          <a:bodyPr>
            <a:noAutofit/>
          </a:bodyPr>
          <a:lstStyle/>
          <a:p>
            <a:pPr algn="ctr"/>
            <a:r>
              <a:rPr lang="en-US" sz="2800" b="1" dirty="0" smtClean="0">
                <a:solidFill>
                  <a:srgbClr val="FF0000"/>
                </a:solidFill>
                <a:latin typeface="Arial Black" panose="020B0A04020102020204" pitchFamily="34" charset="0"/>
              </a:rPr>
              <a:t>What we don’t want to see…</a:t>
            </a:r>
            <a:endParaRPr lang="en-US" sz="2800" b="1" dirty="0">
              <a:solidFill>
                <a:srgbClr val="FF0000"/>
              </a:solidFill>
              <a:latin typeface="Arial Black" panose="020B0A04020102020204" pitchFamily="34" charset="0"/>
            </a:endParaRPr>
          </a:p>
        </p:txBody>
      </p:sp>
      <p:pic>
        <p:nvPicPr>
          <p:cNvPr id="5" name="Picture 4"/>
          <p:cNvPicPr>
            <a:picLocks noChangeAspect="1"/>
          </p:cNvPicPr>
          <p:nvPr/>
        </p:nvPicPr>
        <p:blipFill>
          <a:blip r:embed="rId2"/>
          <a:stretch>
            <a:fillRect/>
          </a:stretch>
        </p:blipFill>
        <p:spPr>
          <a:xfrm>
            <a:off x="100806" y="1457325"/>
            <a:ext cx="8942388" cy="1638300"/>
          </a:xfrm>
          <a:prstGeom prst="rect">
            <a:avLst/>
          </a:prstGeom>
        </p:spPr>
      </p:pic>
    </p:spTree>
    <p:extLst>
      <p:ext uri="{BB962C8B-B14F-4D97-AF65-F5344CB8AC3E}">
        <p14:creationId xmlns:p14="http://schemas.microsoft.com/office/powerpoint/2010/main" val="880120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TotalTime>
  <Words>1263</Words>
  <Application>Microsoft Office PowerPoint</Application>
  <PresentationFormat>On-screen Show (4:3)</PresentationFormat>
  <Paragraphs>161</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Black</vt:lpstr>
      <vt:lpstr>Calibri</vt:lpstr>
      <vt:lpstr>Calibri Light</vt:lpstr>
      <vt:lpstr>Wingdings</vt:lpstr>
      <vt:lpstr>Wingdings 2</vt:lpstr>
      <vt:lpstr>Office Theme</vt:lpstr>
      <vt:lpstr>Writing – Plagiarism </vt:lpstr>
      <vt:lpstr>PowerPoint Presentation</vt:lpstr>
      <vt:lpstr>PowerPoint Presentation</vt:lpstr>
      <vt:lpstr>Turnitin.com</vt:lpstr>
      <vt:lpstr>Little or No cited/copied work</vt:lpstr>
      <vt:lpstr>Some cited/copied work</vt:lpstr>
      <vt:lpstr>Lots of cited/copied work</vt:lpstr>
      <vt:lpstr>What we want to see…</vt:lpstr>
      <vt:lpstr>What we don’t want to see…</vt:lpstr>
      <vt:lpstr>One example of a plagiarized essay</vt:lpstr>
      <vt:lpstr>Plagiarism Reminder </vt:lpstr>
      <vt:lpstr>Writing – Citations Direct Quote</vt:lpstr>
      <vt:lpstr>Writing – Citations Paraphrase</vt:lpstr>
      <vt:lpstr>Writing – Citations Paraphrase</vt:lpstr>
      <vt:lpstr>Writing  - Academic Voice</vt:lpstr>
      <vt:lpstr>Writing  - Analysis</vt:lpstr>
      <vt:lpstr>Writing - Three-level outline</vt:lpstr>
      <vt:lpstr>Writing - Three-level outline Example</vt:lpstr>
      <vt:lpstr>What’s Due – Level Three Outline</vt:lpstr>
      <vt:lpstr>Journal Entry 12/12/16</vt:lpstr>
      <vt:lpstr>Writing – What’s Required in the Essay?</vt:lpstr>
      <vt:lpstr>Writing – What’s Required in the Essay?</vt:lpstr>
      <vt:lpstr>Writing – What’s Required in the Essay?</vt:lpstr>
      <vt:lpstr>Writing - Examples</vt:lpstr>
    </vt:vector>
  </TitlesOfParts>
  <Company>Issaquah School District 411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 Plagiarism</dc:title>
  <dc:creator>Myers, Zachary    SHS - Staff</dc:creator>
  <cp:lastModifiedBy>Myers, Zachary    SHS - Staff</cp:lastModifiedBy>
  <cp:revision>16</cp:revision>
  <dcterms:created xsi:type="dcterms:W3CDTF">2016-12-07T18:50:57Z</dcterms:created>
  <dcterms:modified xsi:type="dcterms:W3CDTF">2016-12-12T15:09:28Z</dcterms:modified>
</cp:coreProperties>
</file>