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72" r:id="rId12"/>
    <p:sldId id="269" r:id="rId13"/>
    <p:sldId id="270" r:id="rId14"/>
    <p:sldId id="271" r:id="rId15"/>
    <p:sldId id="267" r:id="rId16"/>
    <p:sldId id="264" r:id="rId17"/>
    <p:sldId id="274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42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8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3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8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9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3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2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4CF6B-73E1-4542-BF68-217CA4CE8D10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ADA3-97AF-449E-822D-F5A3A02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4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Journal Entry 10/9/18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4024"/>
            <a:ext cx="9144000" cy="64039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When you think of the 1950s what type of music do you (or musicians) do you think of?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248150"/>
            <a:ext cx="6553200" cy="260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8150"/>
            <a:ext cx="3056275" cy="260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4283"/>
            <a:ext cx="3190875" cy="22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the 40s/50s – Rise of the DJ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Disc Jockey (DJ) </a:t>
            </a:r>
            <a:r>
              <a:rPr lang="en-US" dirty="0" smtClean="0"/>
              <a:t>– Someone who introduces and plays recorded popular music, especially on the radio or at a disco tech</a:t>
            </a:r>
          </a:p>
          <a:p>
            <a:r>
              <a:rPr lang="en-US" dirty="0" smtClean="0"/>
              <a:t>Idea of top 40 programming became popular during the early 50s for two reasons – </a:t>
            </a:r>
          </a:p>
          <a:p>
            <a:pPr lvl="1"/>
            <a:r>
              <a:rPr lang="en-US" dirty="0" smtClean="0"/>
              <a:t>An attempt by radio stations to control the type of music that was being played </a:t>
            </a:r>
          </a:p>
          <a:p>
            <a:pPr lvl="1"/>
            <a:r>
              <a:rPr lang="en-US" dirty="0" smtClean="0"/>
              <a:t>A way to make money and create routine amongst the DJs</a:t>
            </a:r>
          </a:p>
          <a:p>
            <a:r>
              <a:rPr lang="en-US" dirty="0" smtClean="0"/>
              <a:t>Top 40 </a:t>
            </a:r>
          </a:p>
          <a:p>
            <a:pPr lvl="1"/>
            <a:r>
              <a:rPr lang="en-US" dirty="0" smtClean="0"/>
              <a:t>Stems from Todd </a:t>
            </a:r>
            <a:r>
              <a:rPr lang="en-US" dirty="0" err="1" smtClean="0"/>
              <a:t>Storz</a:t>
            </a:r>
            <a:r>
              <a:rPr lang="en-US" dirty="0" smtClean="0"/>
              <a:t> in Omaha, Nebraska</a:t>
            </a:r>
          </a:p>
          <a:p>
            <a:pPr lvl="1"/>
            <a:r>
              <a:rPr lang="en-US" dirty="0" smtClean="0"/>
              <a:t>Watched kids pumping coins in jukeboxes and playing the same songs on repeat, thought he could apply it to radio </a:t>
            </a:r>
          </a:p>
          <a:p>
            <a:pPr lvl="1"/>
            <a:r>
              <a:rPr lang="en-US" dirty="0" smtClean="0"/>
              <a:t>Created a list of the top 40 songs, and started playing them on repeat </a:t>
            </a:r>
          </a:p>
          <a:p>
            <a:pPr lvl="1"/>
            <a:r>
              <a:rPr lang="en-US" dirty="0" smtClean="0"/>
              <a:t>Within 5 years this was the standard on radio, and to an extent still is today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3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Journal Entry 10/11/18</a:t>
            </a:r>
            <a:endParaRPr lang="en-US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324"/>
            <a:ext cx="5553075" cy="6289675"/>
          </a:xfrm>
        </p:spPr>
        <p:txBody>
          <a:bodyPr/>
          <a:lstStyle/>
          <a:p>
            <a:r>
              <a:rPr lang="en-US" dirty="0" smtClean="0"/>
              <a:t>Song analysis – Once for my Baby (and One More for the Road)</a:t>
            </a:r>
          </a:p>
          <a:p>
            <a:pPr lvl="1"/>
            <a:r>
              <a:rPr lang="en-US" dirty="0" smtClean="0"/>
              <a:t>Analyze the lyrics, tone, and mood </a:t>
            </a:r>
          </a:p>
          <a:p>
            <a:pPr lvl="1"/>
            <a:r>
              <a:rPr lang="en-US" dirty="0" smtClean="0"/>
              <a:t>Give your personal thoughts as well</a:t>
            </a:r>
          </a:p>
          <a:p>
            <a:r>
              <a:rPr lang="en-US" dirty="0" smtClean="0"/>
              <a:t>Singer: Frank Sinatra</a:t>
            </a:r>
          </a:p>
          <a:p>
            <a:r>
              <a:rPr lang="en-US" dirty="0" smtClean="0"/>
              <a:t>Album: Only the Lonely, released September 1958</a:t>
            </a:r>
          </a:p>
          <a:p>
            <a:pPr lvl="1"/>
            <a:r>
              <a:rPr lang="en-US" dirty="0" smtClean="0"/>
              <a:t>Capital Records </a:t>
            </a:r>
          </a:p>
          <a:p>
            <a:pPr lvl="1"/>
            <a:r>
              <a:rPr lang="en-US" dirty="0" smtClean="0"/>
              <a:t>Reached number 1 on the Billboard pop album chart </a:t>
            </a:r>
          </a:p>
          <a:p>
            <a:pPr lvl="2"/>
            <a:r>
              <a:rPr lang="en-US" dirty="0" smtClean="0"/>
              <a:t>120 weeks on the chart </a:t>
            </a:r>
          </a:p>
          <a:p>
            <a:pPr lvl="1"/>
            <a:r>
              <a:rPr lang="en-US" dirty="0" smtClean="0"/>
              <a:t>Album reached gold in 1962</a:t>
            </a:r>
          </a:p>
          <a:p>
            <a:pPr lvl="1"/>
            <a:r>
              <a:rPr lang="en-US" dirty="0" smtClean="0"/>
              <a:t>Won the Grammy for the best album cover in 1959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1" y="1548975"/>
            <a:ext cx="3714750" cy="36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the 40s/50s – Rise of the DJ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The rise of the top 40 DJ led to the </a:t>
            </a:r>
            <a:r>
              <a:rPr lang="en-US" sz="3600" b="1" i="1" dirty="0" smtClean="0">
                <a:solidFill>
                  <a:srgbClr val="7030A0"/>
                </a:solidFill>
              </a:rPr>
              <a:t>Payola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lvl="1"/>
            <a:r>
              <a:rPr lang="en-US" sz="3200" b="1" dirty="0" smtClean="0">
                <a:solidFill>
                  <a:srgbClr val="7030A0"/>
                </a:solidFill>
              </a:rPr>
              <a:t>Payola</a:t>
            </a:r>
            <a:r>
              <a:rPr lang="en-US" sz="3200" dirty="0" smtClean="0"/>
              <a:t> – record companies paid DJs to put their records in heavy rotation </a:t>
            </a:r>
          </a:p>
          <a:p>
            <a:r>
              <a:rPr lang="en-US" sz="3600" dirty="0" smtClean="0"/>
              <a:t>How could Payola be used to control music, and encompasses the idea of a conservative music industry?  </a:t>
            </a:r>
          </a:p>
          <a:p>
            <a:pPr lvl="1"/>
            <a:r>
              <a:rPr lang="en-US" sz="3200" dirty="0" smtClean="0"/>
              <a:t>Used by old school record execs to control the music being played on the radio in an attempt to keep newer styles of music off the radio</a:t>
            </a:r>
          </a:p>
          <a:p>
            <a:pPr lvl="1"/>
            <a:r>
              <a:rPr lang="en-US" sz="3200" dirty="0" smtClean="0"/>
              <a:t>Most execs looked down their noses at a teenage audience, and didn’t exploit this new trend</a:t>
            </a:r>
          </a:p>
          <a:p>
            <a:r>
              <a:rPr lang="en-US" sz="3600" dirty="0" smtClean="0"/>
              <a:t>By </a:t>
            </a:r>
            <a:r>
              <a:rPr lang="en-US" sz="3600" dirty="0"/>
              <a:t>late 50s, the practice of payola was under legal scrutiny and essentially ended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the 40s/50s – Rise of the DJ</a:t>
            </a:r>
            <a:endParaRPr lang="en-US" sz="32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 a result of Payola and a rapid turnover of hit songs in the late 40s/early 50s record companies began overproducing records</a:t>
            </a:r>
          </a:p>
          <a:p>
            <a:pPr lvl="1"/>
            <a:r>
              <a:rPr lang="en-US" sz="3200" dirty="0" smtClean="0"/>
              <a:t>Most were poorly produced, and poorly written</a:t>
            </a:r>
          </a:p>
          <a:p>
            <a:pPr lvl="1"/>
            <a:r>
              <a:rPr lang="en-US" sz="3200" dirty="0" smtClean="0"/>
              <a:t>Record companies in attempts to make money would send as many as 100,000 copies of records with a guarantee for money back for each copy that </a:t>
            </a:r>
            <a:r>
              <a:rPr lang="en-US" sz="3200" smtClean="0"/>
              <a:t>didn’t sell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3962399"/>
            <a:ext cx="5686425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577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the 40s/50s – Technological Advances</a:t>
            </a:r>
            <a:endParaRPr lang="en-US" sz="2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6874"/>
            <a:ext cx="9144000" cy="6461125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of tape recording</a:t>
            </a:r>
          </a:p>
          <a:p>
            <a:pPr lvl="1"/>
            <a:r>
              <a:rPr lang="en-US" dirty="0" smtClean="0"/>
              <a:t>Allowed artists to dub over (called overdubbing) the top of their recordings and create different sound effects </a:t>
            </a:r>
          </a:p>
          <a:p>
            <a:pPr lvl="2"/>
            <a:r>
              <a:rPr lang="en-US" dirty="0" smtClean="0"/>
              <a:t>Popularized by Les Paul</a:t>
            </a:r>
          </a:p>
          <a:p>
            <a:pPr lvl="1"/>
            <a:r>
              <a:rPr lang="en-US" dirty="0" smtClean="0"/>
              <a:t>1949 introduction of two-track recorder</a:t>
            </a:r>
          </a:p>
          <a:p>
            <a:pPr lvl="2"/>
            <a:r>
              <a:rPr lang="en-US" dirty="0" smtClean="0"/>
              <a:t>Allowed artists to record simultaneous inputs from two microphones </a:t>
            </a:r>
          </a:p>
          <a:p>
            <a:r>
              <a:rPr lang="en-US" dirty="0" smtClean="0"/>
              <a:t>Advent of FM radio stations (late 30s) took hold during the 1940s and by 1949 there were nearly as many FM stations as AM stations (700 vs about 900)</a:t>
            </a:r>
          </a:p>
          <a:p>
            <a:pPr lvl="1"/>
            <a:r>
              <a:rPr lang="en-US" dirty="0" smtClean="0"/>
              <a:t>FM produces a higher sound quality with a stronger frequency </a:t>
            </a:r>
          </a:p>
          <a:p>
            <a:r>
              <a:rPr lang="en-US" dirty="0" smtClean="0"/>
              <a:t>Advent of television</a:t>
            </a:r>
          </a:p>
          <a:p>
            <a:pPr lvl="1"/>
            <a:r>
              <a:rPr lang="en-US" dirty="0" smtClean="0"/>
              <a:t>Led to live music being played and replayed on TV</a:t>
            </a:r>
          </a:p>
          <a:p>
            <a:pPr lvl="2"/>
            <a:r>
              <a:rPr lang="en-US" dirty="0" smtClean="0"/>
              <a:t>Created legal issues with paid usage for songs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4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Late 40s &amp; Early 50s - Crooners</a:t>
            </a:r>
            <a:endParaRPr lang="en-US" sz="36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5229225" cy="64420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Croon(</a:t>
            </a:r>
            <a:r>
              <a:rPr lang="en-US" b="1" dirty="0" err="1" smtClean="0">
                <a:solidFill>
                  <a:srgbClr val="7030A0"/>
                </a:solidFill>
              </a:rPr>
              <a:t>ing</a:t>
            </a:r>
            <a:r>
              <a:rPr lang="en-US" b="1" dirty="0" smtClean="0">
                <a:solidFill>
                  <a:srgbClr val="7030A0"/>
                </a:solidFill>
              </a:rPr>
              <a:t>) – To hum or sing in a soft, low voice, especially in a sentimental manner  </a:t>
            </a:r>
          </a:p>
          <a:p>
            <a:r>
              <a:rPr lang="en-US" dirty="0" smtClean="0"/>
              <a:t>This was only made possible by the advent of the microphone</a:t>
            </a:r>
          </a:p>
          <a:p>
            <a:pPr lvl="1"/>
            <a:r>
              <a:rPr lang="en-US" dirty="0" smtClean="0"/>
              <a:t>Previously singers had to have loud powerful voices, but the microphone allowed singers to have a much lower, personal style of singing </a:t>
            </a:r>
          </a:p>
          <a:p>
            <a:r>
              <a:rPr lang="en-US" dirty="0" smtClean="0"/>
              <a:t>Rose to popularity during the 1920s reaching its peak in the mid/late 40s through the early 1950s</a:t>
            </a:r>
          </a:p>
          <a:p>
            <a:pPr lvl="1"/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1147762"/>
            <a:ext cx="3914775" cy="48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3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bert Goulet  Lad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376"/>
          </a:xfrm>
        </p:spPr>
      </p:pic>
    </p:spTree>
    <p:extLst>
      <p:ext uri="{BB962C8B-B14F-4D97-AF65-F5344CB8AC3E}">
        <p14:creationId xmlns:p14="http://schemas.microsoft.com/office/powerpoint/2010/main" val="2853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Crooner Research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34974"/>
            <a:ext cx="5361708" cy="64230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You are going research one of the following crooners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Nat King Cole – </a:t>
            </a:r>
            <a:r>
              <a:rPr lang="en-US" dirty="0" err="1" smtClean="0"/>
              <a:t>Caelin</a:t>
            </a:r>
            <a:r>
              <a:rPr lang="en-US" dirty="0" smtClean="0"/>
              <a:t> L.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Perry Como – Faith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Bing Cosby – Katelyn R.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Dean Martin – Bice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Tony Bennet – Anthony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Sammy Davis Jr – Luis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Harry </a:t>
            </a:r>
            <a:r>
              <a:rPr lang="en-US" dirty="0" err="1" smtClean="0"/>
              <a:t>Connick</a:t>
            </a:r>
            <a:r>
              <a:rPr lang="en-US" dirty="0" smtClean="0"/>
              <a:t> Jr – Abby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Johnny Mathis – Emma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Gene Austin – Matt F.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Barry White – Cassi</a:t>
            </a:r>
            <a:r>
              <a:rPr lang="en-US" dirty="0"/>
              <a:t>e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Cab Calloway – Declan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Louis Prima – Sam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Mel </a:t>
            </a:r>
            <a:r>
              <a:rPr lang="en-US" dirty="0" err="1" smtClean="0"/>
              <a:t>Torme</a:t>
            </a:r>
            <a:r>
              <a:rPr lang="en-US" dirty="0" smtClean="0"/>
              <a:t> – Noah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Johnny Mercer - LT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Andy Williams – Oss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Robert </a:t>
            </a:r>
            <a:r>
              <a:rPr lang="en-US" dirty="0" err="1" smtClean="0"/>
              <a:t>Goulet</a:t>
            </a:r>
            <a:r>
              <a:rPr lang="en-US" dirty="0" smtClean="0"/>
              <a:t> - Spencer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Bobby Darin - </a:t>
            </a:r>
            <a:r>
              <a:rPr lang="en-US" dirty="0" err="1" smtClean="0"/>
              <a:t>Jaielyn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Tom Jones – Tyler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 smtClean="0"/>
              <a:t>Englebert</a:t>
            </a:r>
            <a:r>
              <a:rPr lang="en-US" dirty="0" smtClean="0"/>
              <a:t> Humperdinck – Alec C.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Pat Boone – </a:t>
            </a:r>
            <a:r>
              <a:rPr lang="en-US" dirty="0" err="1" smtClean="0"/>
              <a:t>Kourtis</a:t>
            </a:r>
            <a:r>
              <a:rPr lang="en-US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Leon Redbone – </a:t>
            </a:r>
            <a:r>
              <a:rPr lang="en-US" dirty="0" err="1" smtClean="0"/>
              <a:t>Manon</a:t>
            </a:r>
            <a:r>
              <a:rPr lang="en-US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Michael </a:t>
            </a:r>
            <a:r>
              <a:rPr lang="en-US" dirty="0" err="1" smtClean="0"/>
              <a:t>Buble</a:t>
            </a:r>
            <a:r>
              <a:rPr lang="en-US" dirty="0" smtClean="0"/>
              <a:t> - Julia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Desi Arnaz - Keon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0109" y="676442"/>
            <a:ext cx="515389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Tomorrow we will have a drawing for each crooner on this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your research you will need to find the following information –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Context on the artist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Who they were, where they were from,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course of their career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Impact of the artist on music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Impact of the artist on American culture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You will need to use a minimum of three 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You will have the weekend and time in class on Monday to complete this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 will culminate this little project with a 3 minute presentation to the class on your artist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Note – Frank Sinatra is not on this list, I am doing Frank, you are doing the other </a:t>
            </a:r>
            <a:r>
              <a:rPr lang="en-US" sz="2000" dirty="0" smtClean="0"/>
              <a:t>singers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93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Frank Sinatra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0224"/>
            <a:ext cx="9144000" cy="63277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are going to watch a documentary on </a:t>
            </a:r>
            <a:r>
              <a:rPr lang="en-US" sz="3200" dirty="0" err="1" smtClean="0"/>
              <a:t>Ol</a:t>
            </a:r>
            <a:r>
              <a:rPr lang="en-US" sz="3200" dirty="0" smtClean="0"/>
              <a:t>’ Blue Eyes</a:t>
            </a:r>
          </a:p>
          <a:p>
            <a:r>
              <a:rPr lang="en-US" sz="3200" dirty="0" smtClean="0"/>
              <a:t>Take notes on the following –</a:t>
            </a:r>
          </a:p>
          <a:p>
            <a:pPr lvl="1"/>
            <a:r>
              <a:rPr lang="en-US" sz="2800" dirty="0" smtClean="0"/>
              <a:t>Context – who he was, where he was from, his story, etc. </a:t>
            </a:r>
          </a:p>
          <a:p>
            <a:pPr lvl="1"/>
            <a:r>
              <a:rPr lang="en-US" sz="2800" dirty="0" smtClean="0"/>
              <a:t>His impact – </a:t>
            </a:r>
          </a:p>
          <a:p>
            <a:pPr lvl="2"/>
            <a:r>
              <a:rPr lang="en-US" sz="2400" dirty="0" smtClean="0"/>
              <a:t>How did Frank impact the music industry?</a:t>
            </a:r>
          </a:p>
          <a:p>
            <a:pPr lvl="2"/>
            <a:r>
              <a:rPr lang="en-US" sz="2400" dirty="0" smtClean="0"/>
              <a:t>How did he impact America?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981450"/>
            <a:ext cx="4038600" cy="28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Unit Intro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7850"/>
            <a:ext cx="9144000" cy="628015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This unit will be split in two distinct categories</a:t>
            </a:r>
          </a:p>
          <a:p>
            <a:pPr lvl="1"/>
            <a:r>
              <a:rPr lang="en-US" sz="2800" dirty="0" smtClean="0"/>
              <a:t>Non Rock n Roll</a:t>
            </a:r>
          </a:p>
          <a:p>
            <a:pPr lvl="1"/>
            <a:r>
              <a:rPr lang="en-US" sz="2800" dirty="0" smtClean="0"/>
              <a:t>Rock n Roll</a:t>
            </a:r>
          </a:p>
          <a:p>
            <a:r>
              <a:rPr lang="en-US" sz="3200" dirty="0" smtClean="0"/>
              <a:t>Non Rock n Roll will consist of – </a:t>
            </a:r>
          </a:p>
          <a:p>
            <a:pPr lvl="1"/>
            <a:r>
              <a:rPr lang="en-US" sz="2800" dirty="0" smtClean="0"/>
              <a:t>Soloists (Mostly Crooners) </a:t>
            </a:r>
          </a:p>
          <a:p>
            <a:r>
              <a:rPr lang="en-US" sz="3200" dirty="0" smtClean="0"/>
              <a:t>Rock n Roll – </a:t>
            </a:r>
          </a:p>
          <a:p>
            <a:pPr lvl="1"/>
            <a:r>
              <a:rPr lang="en-US" sz="2800" dirty="0" smtClean="0"/>
              <a:t>Rise</a:t>
            </a:r>
          </a:p>
          <a:p>
            <a:pPr lvl="1"/>
            <a:r>
              <a:rPr lang="en-US" sz="2800" dirty="0" smtClean="0"/>
              <a:t>Doo Wop </a:t>
            </a:r>
          </a:p>
          <a:p>
            <a:pPr lvl="1"/>
            <a:r>
              <a:rPr lang="en-US" sz="2800" dirty="0" smtClean="0"/>
              <a:t>Rockabilly</a:t>
            </a:r>
          </a:p>
          <a:p>
            <a:r>
              <a:rPr lang="en-US" sz="3200" dirty="0" smtClean="0"/>
              <a:t>Both categories will include studies of individual artists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49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Social Climate 1945-1950s</a:t>
            </a:r>
            <a:endParaRPr lang="en-US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2124"/>
            <a:ext cx="9144000" cy="63658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do you remember from US history?</a:t>
            </a:r>
          </a:p>
          <a:p>
            <a:r>
              <a:rPr lang="en-US" dirty="0" smtClean="0"/>
              <a:t>WWII just ended</a:t>
            </a:r>
          </a:p>
          <a:p>
            <a:r>
              <a:rPr lang="en-US" dirty="0" smtClean="0"/>
              <a:t>Period of great inflation and prosper in the US (aside from a brief period of deflation right after the war)</a:t>
            </a:r>
          </a:p>
          <a:p>
            <a:r>
              <a:rPr lang="en-US" dirty="0" smtClean="0"/>
              <a:t>Jazz took a dip during the great depression</a:t>
            </a:r>
          </a:p>
          <a:p>
            <a:r>
              <a:rPr lang="en-US" dirty="0" smtClean="0"/>
              <a:t>Blues were popular, but still not super mainstream </a:t>
            </a:r>
          </a:p>
          <a:p>
            <a:r>
              <a:rPr lang="en-US" dirty="0" smtClean="0"/>
              <a:t>Development of housing communities became the norm</a:t>
            </a:r>
          </a:p>
          <a:p>
            <a:pPr lvl="1"/>
            <a:r>
              <a:rPr lang="en-US" dirty="0" smtClean="0"/>
              <a:t>Conformity, does this matter?</a:t>
            </a:r>
          </a:p>
          <a:p>
            <a:r>
              <a:rPr lang="en-US" dirty="0" smtClean="0"/>
              <a:t>Teenagers were beginning to emerge as a completely different group of people. </a:t>
            </a:r>
          </a:p>
          <a:p>
            <a:pPr lvl="1"/>
            <a:r>
              <a:rPr lang="en-US" dirty="0" smtClean="0"/>
              <a:t>Included a new set of ideas and desires regarding life</a:t>
            </a:r>
          </a:p>
          <a:p>
            <a:pPr lvl="1"/>
            <a:r>
              <a:rPr lang="en-US" dirty="0" smtClean="0"/>
              <a:t>Significantly more leisure and money than in previous generations</a:t>
            </a:r>
          </a:p>
          <a:p>
            <a:r>
              <a:rPr lang="en-US" dirty="0" smtClean="0"/>
              <a:t>Emergence of Cold War, and what I would qualify as the beginning of the major division in political ideology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39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late 1940s – Society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Radio was king</a:t>
            </a:r>
          </a:p>
          <a:p>
            <a:pPr lvl="1"/>
            <a:r>
              <a:rPr lang="en-US" sz="3200" dirty="0" smtClean="0"/>
              <a:t>Disc jockeys controlled what was played</a:t>
            </a:r>
          </a:p>
          <a:p>
            <a:pPr lvl="1"/>
            <a:r>
              <a:rPr lang="en-US" sz="3200" dirty="0" smtClean="0"/>
              <a:t>Disc jockeys were essentially force fed whatever recording studios gave them</a:t>
            </a:r>
          </a:p>
          <a:p>
            <a:pPr lvl="2"/>
            <a:r>
              <a:rPr lang="en-US" sz="2800" dirty="0" smtClean="0"/>
              <a:t>Most songs in the late 40s and early 50s were recorded on 45s</a:t>
            </a:r>
          </a:p>
          <a:p>
            <a:pPr lvl="2"/>
            <a:r>
              <a:rPr lang="en-US" sz="2800" dirty="0" smtClean="0"/>
              <a:t>45s  or 78s which were records that could hold about 3 minutes of music on one side </a:t>
            </a:r>
          </a:p>
          <a:p>
            <a:pPr lvl="2"/>
            <a:r>
              <a:rPr lang="en-US" sz="2800" dirty="0" smtClean="0"/>
              <a:t>Recording companies wanted to keep costs down, and they didn’t believe that people would listen to longer songs. </a:t>
            </a:r>
          </a:p>
          <a:p>
            <a:pPr lvl="2"/>
            <a:r>
              <a:rPr lang="en-US" sz="2800" dirty="0" smtClean="0"/>
              <a:t>Artists were heavily discouraged (essentially forced) into recording shorter songs as a result of this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050"/>
            <a:ext cx="9158379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late 1940s – Society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Teenagers after the war were beginning to be targeted by recording companies and ad agencies </a:t>
            </a:r>
          </a:p>
          <a:p>
            <a:pPr lvl="1"/>
            <a:r>
              <a:rPr lang="en-US" sz="3200" dirty="0" smtClean="0"/>
              <a:t>First time in history teens had disposable income</a:t>
            </a:r>
          </a:p>
          <a:p>
            <a:pPr lvl="2"/>
            <a:r>
              <a:rPr lang="en-US" sz="3200" dirty="0" smtClean="0"/>
              <a:t>Many teens had an allowance or after school jobs</a:t>
            </a:r>
          </a:p>
          <a:p>
            <a:pPr lvl="1"/>
            <a:r>
              <a:rPr lang="en-US" sz="3200" dirty="0" smtClean="0"/>
              <a:t>Estimated that people under the age of 21 constituted nearly 1/3 of music sales in the US</a:t>
            </a:r>
          </a:p>
          <a:p>
            <a:r>
              <a:rPr lang="en-US" sz="3200" dirty="0" smtClean="0"/>
              <a:t>Not exclusive to teens, recording industry grossed over $214 million by 1947</a:t>
            </a:r>
          </a:p>
          <a:p>
            <a:pPr lvl="1"/>
            <a:r>
              <a:rPr lang="en-US" sz="3200" dirty="0" smtClean="0"/>
              <a:t>First time since 1921 to surpass $200 million</a:t>
            </a:r>
          </a:p>
          <a:p>
            <a:r>
              <a:rPr lang="en-US" sz="3200" dirty="0" smtClean="0"/>
              <a:t>What do you think the impact the youth in the US had on the music industry (outside of sales)?</a:t>
            </a:r>
          </a:p>
        </p:txBody>
      </p:sp>
    </p:spTree>
    <p:extLst>
      <p:ext uri="{BB962C8B-B14F-4D97-AF65-F5344CB8AC3E}">
        <p14:creationId xmlns:p14="http://schemas.microsoft.com/office/powerpoint/2010/main" val="24089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late 1940s – Society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Most pop music between the late 1940s and early 1950s consisted of love songs by crooners (occasionally women) accompanied by a swing jazz band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86000"/>
            <a:ext cx="3876675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5" y="4838700"/>
            <a:ext cx="204865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325" y="2840127"/>
            <a:ext cx="3218675" cy="399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975" y="2286000"/>
            <a:ext cx="2644362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Music in late 1940s – Society</a:t>
            </a:r>
            <a:endParaRPr lang="en-US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2600"/>
            <a:ext cx="9144000" cy="6375400"/>
          </a:xfrm>
        </p:spPr>
        <p:txBody>
          <a:bodyPr>
            <a:noAutofit/>
          </a:bodyPr>
          <a:lstStyle/>
          <a:p>
            <a:r>
              <a:rPr lang="en-US" sz="3200" dirty="0"/>
              <a:t>Why would the US be rooted in what is considered “musical conservatism” during this time frame? </a:t>
            </a:r>
            <a:endParaRPr lang="en-US" sz="3200" dirty="0" smtClean="0"/>
          </a:p>
          <a:p>
            <a:r>
              <a:rPr lang="en-US" sz="3200" dirty="0" smtClean="0"/>
              <a:t>Post </a:t>
            </a:r>
            <a:r>
              <a:rPr lang="en-US" sz="3200" dirty="0"/>
              <a:t>war economy expanded rapidly officially ending the Great Depression, men/women were coming home from war, after nearly 20 years of uncertainty and personal sacrifice people simply wanted to settle down</a:t>
            </a:r>
          </a:p>
          <a:p>
            <a:pPr lvl="1"/>
            <a:r>
              <a:rPr lang="en-US" sz="2800" dirty="0"/>
              <a:t>Do you think the Cold War (threat of nuclear war) could have played a role in this</a:t>
            </a:r>
            <a:r>
              <a:rPr lang="en-US" sz="2800" dirty="0" smtClean="0"/>
              <a:t>?</a:t>
            </a:r>
          </a:p>
          <a:p>
            <a:r>
              <a:rPr lang="en-US" sz="3200" dirty="0" smtClean="0"/>
              <a:t>Families were finally in a place to see the dream produced 20 years before in Gene Austin’s </a:t>
            </a:r>
            <a:r>
              <a:rPr lang="en-US" sz="3200" b="1" i="1" dirty="0" smtClean="0">
                <a:solidFill>
                  <a:srgbClr val="7030A0"/>
                </a:solidFill>
              </a:rPr>
              <a:t>My Blue Heaven</a:t>
            </a:r>
            <a:endParaRPr lang="en-US" sz="3200" b="1" dirty="0">
              <a:solidFill>
                <a:srgbClr val="7030A0"/>
              </a:solidFill>
            </a:endParaRP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619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Song Analysis – My Blue Heaven</a:t>
            </a:r>
            <a:endParaRPr lang="en-US" sz="36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9144000" cy="64420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Listen to the song, and consider how the lyrics represent the following information</a:t>
            </a:r>
          </a:p>
          <a:p>
            <a:pPr lvl="1"/>
            <a:r>
              <a:rPr lang="en-US" sz="2800" dirty="0" smtClean="0"/>
              <a:t>A refrain from potentially tumultuously progression </a:t>
            </a:r>
          </a:p>
          <a:p>
            <a:pPr lvl="1"/>
            <a:r>
              <a:rPr lang="en-US" sz="2800" dirty="0" smtClean="0"/>
              <a:t>Any other notes on feel and characteristics of the song</a:t>
            </a:r>
          </a:p>
          <a:p>
            <a:pPr lvl="1"/>
            <a:r>
              <a:rPr lang="en-US" sz="2800" dirty="0" smtClean="0"/>
              <a:t>Don’t look it up on your phone I will go through the lyrics with you, and we will talk about it.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3112816"/>
            <a:ext cx="3790950" cy="3745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30003"/>
            <a:ext cx="2914650" cy="38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0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Song Analysis – My Blue Heaven</a:t>
            </a:r>
            <a:endParaRPr lang="en-US" sz="36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5924"/>
            <a:ext cx="9144000" cy="64420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Musical composition written by Walter Donaldson, l</a:t>
            </a:r>
            <a:r>
              <a:rPr lang="en-US" sz="2800" dirty="0" smtClean="0"/>
              <a:t>yrics written by George Whiting in 1924</a:t>
            </a:r>
          </a:p>
          <a:p>
            <a:pPr lvl="1"/>
            <a:r>
              <a:rPr lang="en-US" dirty="0" smtClean="0"/>
              <a:t>Published 1927</a:t>
            </a:r>
          </a:p>
          <a:p>
            <a:r>
              <a:rPr lang="en-US" dirty="0" smtClean="0"/>
              <a:t>Originally used in the Ziegfeld Follies</a:t>
            </a:r>
          </a:p>
          <a:p>
            <a:pPr lvl="1"/>
            <a:r>
              <a:rPr lang="en-US" dirty="0" smtClean="0"/>
              <a:t>Theatrical review (think vaudeville) in 1928</a:t>
            </a:r>
          </a:p>
          <a:p>
            <a:r>
              <a:rPr lang="en-US" dirty="0" smtClean="0"/>
              <a:t>Became a hit in 1928 when Crooner Gene Austin performed the song</a:t>
            </a:r>
          </a:p>
          <a:p>
            <a:pPr lvl="1"/>
            <a:r>
              <a:rPr lang="en-US" dirty="0" smtClean="0"/>
              <a:t>Was on the charts for 26 weeks, number 1 for 13 weeks</a:t>
            </a:r>
          </a:p>
          <a:p>
            <a:pPr lvl="1"/>
            <a:r>
              <a:rPr lang="en-US" dirty="0" smtClean="0"/>
              <a:t>Sold over 5  million copies</a:t>
            </a:r>
          </a:p>
          <a:p>
            <a:r>
              <a:rPr lang="en-US" dirty="0" smtClean="0"/>
              <a:t>Look up the lyrics on your phone and answer the following questions</a:t>
            </a:r>
          </a:p>
          <a:p>
            <a:pPr lvl="1"/>
            <a:r>
              <a:rPr lang="en-US" dirty="0" smtClean="0"/>
              <a:t>What lyrics highlight a conservative return to what was promised in 1928 in the 1940s</a:t>
            </a:r>
          </a:p>
          <a:p>
            <a:pPr lvl="1"/>
            <a:r>
              <a:rPr lang="en-US" dirty="0" smtClean="0"/>
              <a:t>Does the fact that the song was written and released in 1928 mean anything?</a:t>
            </a:r>
          </a:p>
          <a:p>
            <a:pPr lvl="1"/>
            <a:r>
              <a:rPr lang="en-US" dirty="0" smtClean="0"/>
              <a:t>What is the mood/tone of this version of the song</a:t>
            </a:r>
          </a:p>
          <a:p>
            <a:r>
              <a:rPr lang="en-US" dirty="0" smtClean="0"/>
              <a:t>Recorded by Paul Whiteman (sung by Bing Crosby) in 1927 </a:t>
            </a:r>
          </a:p>
          <a:p>
            <a:pPr lvl="1"/>
            <a:r>
              <a:rPr lang="en-US" dirty="0" smtClean="0"/>
              <a:t>Recorded by many other artists, including Fats Domino in 1956</a:t>
            </a:r>
          </a:p>
          <a:p>
            <a:pPr lvl="2"/>
            <a:r>
              <a:rPr lang="en-US" b="1" dirty="0" smtClean="0">
                <a:solidFill>
                  <a:srgbClr val="7030A0"/>
                </a:solidFill>
              </a:rPr>
              <a:t>Listen to this version of the song and be prepared to discuss if the new version changes the song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621</TotalTime>
  <Words>1599</Words>
  <Application>Microsoft Office PowerPoint</Application>
  <PresentationFormat>On-screen Show (4:3)</PresentationFormat>
  <Paragraphs>159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Office Theme</vt:lpstr>
      <vt:lpstr>Journal Entry 10/9/18</vt:lpstr>
      <vt:lpstr>Unit Intro</vt:lpstr>
      <vt:lpstr>Social Climate 1945-1950s</vt:lpstr>
      <vt:lpstr>Music in late 1940s – Society</vt:lpstr>
      <vt:lpstr>Music in late 1940s – Society</vt:lpstr>
      <vt:lpstr>Music in late 1940s – Society</vt:lpstr>
      <vt:lpstr>Music in late 1940s – Society</vt:lpstr>
      <vt:lpstr>Song Analysis – My Blue Heaven</vt:lpstr>
      <vt:lpstr>Song Analysis – My Blue Heaven</vt:lpstr>
      <vt:lpstr>Music in the 40s/50s – Rise of the DJ</vt:lpstr>
      <vt:lpstr>Journal Entry 10/11/18</vt:lpstr>
      <vt:lpstr>Music in the 40s/50s – Rise of the DJ</vt:lpstr>
      <vt:lpstr>Music in the 40s/50s – Rise of the DJ</vt:lpstr>
      <vt:lpstr>Music in the 40s/50s – Technological Advances</vt:lpstr>
      <vt:lpstr>Late 40s &amp; Early 50s - Crooners</vt:lpstr>
      <vt:lpstr>PowerPoint Presentation</vt:lpstr>
      <vt:lpstr>Crooner Research</vt:lpstr>
      <vt:lpstr>Frank Sinatra</vt:lpstr>
    </vt:vector>
  </TitlesOfParts>
  <Company>Issaquah School District 411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Entry 10/9/18</dc:title>
  <dc:creator>Myers, Zachary    SHS - Staff</dc:creator>
  <cp:lastModifiedBy>Myers, Zachary    SHS - Staff</cp:lastModifiedBy>
  <cp:revision>33</cp:revision>
  <dcterms:created xsi:type="dcterms:W3CDTF">2018-10-08T18:39:18Z</dcterms:created>
  <dcterms:modified xsi:type="dcterms:W3CDTF">2018-10-15T16:46:02Z</dcterms:modified>
</cp:coreProperties>
</file>