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Montserrat" panose="020B0604020202020204" charset="0"/>
      <p:regular r:id="rId45"/>
      <p:bold r:id="rId46"/>
    </p:embeddedFont>
    <p:embeddedFont>
      <p:font typeface="Raleway" panose="020B0604020202020204" charset="0"/>
      <p:regular r:id="rId47"/>
      <p:bold r:id="rId48"/>
      <p:italic r:id="rId49"/>
      <p:boldItalic r:id="rId50"/>
    </p:embeddedFont>
    <p:embeddedFont>
      <p:font typeface="Vidaloka"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025268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944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741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392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79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547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Hitler really liked and wanted to protect the Ruhr industrial area</a:t>
            </a:r>
          </a:p>
          <a:p>
            <a:pPr marL="457200" lvl="0" indent="-29845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East Territory &lt; Ruhr Industrial Area</a:t>
            </a:r>
          </a:p>
          <a:p>
            <a:pPr marL="457200" lvl="0" indent="-29845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Germany currently is a position where if they were to take Finland or Italy, nothing would happen. Russia also was of no help</a:t>
            </a:r>
          </a:p>
          <a:p>
            <a:pPr marL="457200" lvl="0" indent="-29845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The only way was for Germany to get a quick victory capable of bearing immediate diplomatic fruit</a:t>
            </a:r>
          </a:p>
          <a:p>
            <a:pPr lvl="0">
              <a:spcBef>
                <a:spcPts val="0"/>
              </a:spcBef>
              <a:buNone/>
            </a:pPr>
            <a:endParaRPr/>
          </a:p>
        </p:txBody>
      </p:sp>
    </p:spTree>
    <p:extLst>
      <p:ext uri="{BB962C8B-B14F-4D97-AF65-F5344CB8AC3E}">
        <p14:creationId xmlns:p14="http://schemas.microsoft.com/office/powerpoint/2010/main" val="142098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005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867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42002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862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49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2374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954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7753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760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97087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3400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985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303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2449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8930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324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2208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2499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90517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3588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009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703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88908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0027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Picture: American troops posing after the successful downfall of Berlin, Germany</a:t>
            </a:r>
          </a:p>
        </p:txBody>
      </p:sp>
    </p:spTree>
    <p:extLst>
      <p:ext uri="{BB962C8B-B14F-4D97-AF65-F5344CB8AC3E}">
        <p14:creationId xmlns:p14="http://schemas.microsoft.com/office/powerpoint/2010/main" val="1114853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2311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250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4819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5447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6834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2161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659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058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97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156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951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3373200" y="1373150"/>
            <a:ext cx="2397300" cy="23973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457500" y="1457250"/>
            <a:ext cx="2229000" cy="2229000"/>
          </a:xfrm>
          <a:prstGeom prst="rect">
            <a:avLst/>
          </a:prstGeom>
          <a:solidFill>
            <a:srgbClr val="FFFFFF"/>
          </a:solidFill>
        </p:spPr>
        <p:txBody>
          <a:bodyPr lIns="91425" tIns="91425" rIns="91425" bIns="9142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ormal Info Slide">
    <p:spTree>
      <p:nvGrpSpPr>
        <p:cNvPr id="1" name="Shape 45"/>
        <p:cNvGrpSpPr/>
        <p:nvPr/>
      </p:nvGrpSpPr>
      <p:grpSpPr>
        <a:xfrm>
          <a:off x="0" y="0"/>
          <a:ext cx="0" cy="0"/>
          <a:chOff x="0" y="0"/>
          <a:chExt cx="0" cy="0"/>
        </a:xfrm>
      </p:grpSpPr>
      <p:sp>
        <p:nvSpPr>
          <p:cNvPr id="46" name="Shape 46"/>
          <p:cNvSpPr/>
          <p:nvPr/>
        </p:nvSpPr>
        <p:spPr>
          <a:xfrm>
            <a:off x="432000" y="1208875"/>
            <a:ext cx="8280000" cy="3540000"/>
          </a:xfrm>
          <a:prstGeom prst="rect">
            <a:avLst/>
          </a:prstGeom>
          <a:noFill/>
          <a:ln w="9525" cap="flat" cmpd="sng">
            <a:solidFill>
              <a:srgbClr val="1D1D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432000" y="308875"/>
            <a:ext cx="8280000" cy="828000"/>
          </a:xfrm>
          <a:prstGeom prst="rect">
            <a:avLst/>
          </a:prstGeom>
        </p:spPr>
        <p:txBody>
          <a:bodyPr lIns="91425" tIns="91425" rIns="91425" bIns="91425" anchor="t" anchorCtr="0"/>
          <a:lstStyle>
            <a:lvl1pPr lvl="0" rtl="0">
              <a:spcBef>
                <a:spcPts val="0"/>
              </a:spcBef>
              <a:buNone/>
              <a:defRPr sz="30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8" name="Shape 48"/>
          <p:cNvSpPr txBox="1">
            <a:spLocks noGrp="1"/>
          </p:cNvSpPr>
          <p:nvPr>
            <p:ph type="body" idx="1"/>
          </p:nvPr>
        </p:nvSpPr>
        <p:spPr>
          <a:xfrm>
            <a:off x="444075" y="1220875"/>
            <a:ext cx="8280000" cy="3516000"/>
          </a:xfrm>
          <a:prstGeom prst="rect">
            <a:avLst/>
          </a:prstGeom>
        </p:spPr>
        <p:txBody>
          <a:bodyPr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Normal Info Slide 1">
    <p:spTree>
      <p:nvGrpSpPr>
        <p:cNvPr id="1" name="Shape 49"/>
        <p:cNvGrpSpPr/>
        <p:nvPr/>
      </p:nvGrpSpPr>
      <p:grpSpPr>
        <a:xfrm>
          <a:off x="0" y="0"/>
          <a:ext cx="0" cy="0"/>
          <a:chOff x="0" y="0"/>
          <a:chExt cx="0" cy="0"/>
        </a:xfrm>
      </p:grpSpPr>
      <p:sp>
        <p:nvSpPr>
          <p:cNvPr id="50" name="Shape 50"/>
          <p:cNvSpPr/>
          <p:nvPr/>
        </p:nvSpPr>
        <p:spPr>
          <a:xfrm>
            <a:off x="432000" y="1208875"/>
            <a:ext cx="8280000" cy="35400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txBox="1">
            <a:spLocks noGrp="1"/>
          </p:cNvSpPr>
          <p:nvPr>
            <p:ph type="title"/>
          </p:nvPr>
        </p:nvSpPr>
        <p:spPr>
          <a:xfrm>
            <a:off x="432000" y="308875"/>
            <a:ext cx="8280000" cy="828000"/>
          </a:xfrm>
          <a:prstGeom prst="rect">
            <a:avLst/>
          </a:prstGeom>
        </p:spPr>
        <p:txBody>
          <a:bodyPr lIns="91425" tIns="91425" rIns="91425" bIns="91425" anchor="t" anchorCtr="0"/>
          <a:lstStyle>
            <a:lvl1pPr lvl="0" rtl="0">
              <a:spcBef>
                <a:spcPts val="0"/>
              </a:spcBef>
              <a:buNone/>
              <a:defRPr sz="30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52" name="Shape 52"/>
          <p:cNvSpPr txBox="1">
            <a:spLocks noGrp="1"/>
          </p:cNvSpPr>
          <p:nvPr>
            <p:ph type="body" idx="1"/>
          </p:nvPr>
        </p:nvSpPr>
        <p:spPr>
          <a:xfrm>
            <a:off x="444075" y="1220875"/>
            <a:ext cx="8280000" cy="3516000"/>
          </a:xfrm>
          <a:prstGeom prst="rect">
            <a:avLst/>
          </a:prstGeom>
          <a:noFill/>
          <a:ln>
            <a:noFill/>
          </a:ln>
        </p:spPr>
        <p:txBody>
          <a:bodyPr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925200" y="925200"/>
            <a:ext cx="7293300" cy="32931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3453950" y="2763850"/>
            <a:ext cx="2236200" cy="784800"/>
          </a:xfrm>
          <a:prstGeom prst="rect">
            <a:avLst/>
          </a:prstGeom>
        </p:spPr>
        <p:txBody>
          <a:bodyPr lIns="91425" tIns="91425" rIns="91425" bIns="91425" anchor="t" anchorCtr="0"/>
          <a:lstStyle>
            <a:lvl1pPr lvl="0" algn="ctr" rtl="0">
              <a:spcBef>
                <a:spcPts val="0"/>
              </a:spcBef>
              <a:buClr>
                <a:srgbClr val="FFFFFF"/>
              </a:buClr>
              <a:buSzPct val="100000"/>
              <a:buNone/>
              <a:defRPr sz="1000">
                <a:solidFill>
                  <a:srgbClr val="FFFFFF"/>
                </a:solidFill>
              </a:defRPr>
            </a:lvl1pPr>
            <a:lvl2pPr lvl="1" algn="ctr" rtl="0">
              <a:spcBef>
                <a:spcPts val="0"/>
              </a:spcBef>
              <a:buClr>
                <a:srgbClr val="FFFFFF"/>
              </a:buClr>
              <a:buSzPct val="100000"/>
              <a:buNone/>
              <a:defRPr sz="1000">
                <a:solidFill>
                  <a:srgbClr val="FFFFFF"/>
                </a:solidFill>
              </a:defRPr>
            </a:lvl2pPr>
            <a:lvl3pPr lvl="2" algn="ctr" rtl="0">
              <a:spcBef>
                <a:spcPts val="0"/>
              </a:spcBef>
              <a:buClr>
                <a:srgbClr val="FFFFFF"/>
              </a:buClr>
              <a:buSzPct val="100000"/>
              <a:buNone/>
              <a:defRPr sz="1000">
                <a:solidFill>
                  <a:srgbClr val="FFFFFF"/>
                </a:solidFill>
              </a:defRPr>
            </a:lvl3pPr>
            <a:lvl4pPr lvl="3" algn="ctr" rtl="0">
              <a:spcBef>
                <a:spcPts val="0"/>
              </a:spcBef>
              <a:buClr>
                <a:srgbClr val="FFFFFF"/>
              </a:buClr>
              <a:buSzPct val="100000"/>
              <a:buNone/>
              <a:defRPr sz="1000">
                <a:solidFill>
                  <a:srgbClr val="FFFFFF"/>
                </a:solidFill>
              </a:defRPr>
            </a:lvl4pPr>
            <a:lvl5pPr lvl="4" algn="ctr" rtl="0">
              <a:spcBef>
                <a:spcPts val="0"/>
              </a:spcBef>
              <a:buClr>
                <a:srgbClr val="FFFFFF"/>
              </a:buClr>
              <a:buSzPct val="100000"/>
              <a:buNone/>
              <a:defRPr sz="1000">
                <a:solidFill>
                  <a:srgbClr val="FFFFFF"/>
                </a:solidFill>
              </a:defRPr>
            </a:lvl5pPr>
            <a:lvl6pPr lvl="5" algn="ctr" rtl="0">
              <a:spcBef>
                <a:spcPts val="0"/>
              </a:spcBef>
              <a:buClr>
                <a:srgbClr val="FFFFFF"/>
              </a:buClr>
              <a:buSzPct val="100000"/>
              <a:buNone/>
              <a:defRPr sz="1000">
                <a:solidFill>
                  <a:srgbClr val="FFFFFF"/>
                </a:solidFill>
              </a:defRPr>
            </a:lvl6pPr>
            <a:lvl7pPr lvl="6" algn="ctr" rtl="0">
              <a:spcBef>
                <a:spcPts val="0"/>
              </a:spcBef>
              <a:buClr>
                <a:srgbClr val="FFFFFF"/>
              </a:buClr>
              <a:buSzPct val="100000"/>
              <a:buNone/>
              <a:defRPr sz="1000">
                <a:solidFill>
                  <a:srgbClr val="FFFFFF"/>
                </a:solidFill>
              </a:defRPr>
            </a:lvl7pPr>
            <a:lvl8pPr lvl="7" algn="ctr" rtl="0">
              <a:spcBef>
                <a:spcPts val="0"/>
              </a:spcBef>
              <a:buClr>
                <a:srgbClr val="FFFFFF"/>
              </a:buClr>
              <a:buSzPct val="100000"/>
              <a:buNone/>
              <a:defRPr sz="1000">
                <a:solidFill>
                  <a:srgbClr val="FFFFFF"/>
                </a:solidFill>
              </a:defRPr>
            </a:lvl8pPr>
            <a:lvl9pPr lvl="8" algn="ctr" rtl="0">
              <a:spcBef>
                <a:spcPts val="0"/>
              </a:spcBef>
              <a:buClr>
                <a:srgbClr val="FFFFFF"/>
              </a:buClr>
              <a:buSzPct val="100000"/>
              <a:buNone/>
              <a:defRPr sz="1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188450" y="1194900"/>
            <a:ext cx="6767100" cy="2753700"/>
          </a:xfrm>
          <a:prstGeom prst="rect">
            <a:avLst/>
          </a:prstGeom>
          <a:noFill/>
          <a:ln w="9525" cap="flat" cmpd="sng">
            <a:solidFill>
              <a:srgbClr val="1D1D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sldNum" idx="12"/>
          </p:nvPr>
        </p:nvSpPr>
        <p:spPr>
          <a:xfrm>
            <a:off x="1188150" y="3948600"/>
            <a:ext cx="6767100" cy="11949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solidFill>
                  <a:srgbClr val="1D1D1B"/>
                </a:solidFill>
              </a:rPr>
              <a:t>‹#›</a:t>
            </a:fld>
            <a:endParaRPr lang="en">
              <a:solidFill>
                <a:srgbClr val="1D1D1B"/>
              </a:solidFill>
            </a:endParaRPr>
          </a:p>
        </p:txBody>
      </p:sp>
      <p:sp>
        <p:nvSpPr>
          <p:cNvPr id="18" name="Shape 18"/>
          <p:cNvSpPr txBox="1">
            <a:spLocks noGrp="1"/>
          </p:cNvSpPr>
          <p:nvPr>
            <p:ph type="body" idx="1"/>
          </p:nvPr>
        </p:nvSpPr>
        <p:spPr>
          <a:xfrm>
            <a:off x="1779974" y="2161800"/>
            <a:ext cx="5583900" cy="8199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8pPr>
            <a:lvl9pPr lvl="8" algn="ctr" rtl="0">
              <a:spcBef>
                <a:spcPts val="0"/>
              </a:spcBef>
              <a:buClr>
                <a:srgbClr val="1D1D1B"/>
              </a:buClr>
              <a:buSzPct val="100000"/>
              <a:buFont typeface="Montserrat"/>
              <a:defRPr sz="18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3593400" y="212049"/>
            <a:ext cx="1957200" cy="982800"/>
          </a:xfrm>
          <a:prstGeom prst="rect">
            <a:avLst/>
          </a:prstGeom>
          <a:noFill/>
          <a:ln>
            <a:noFill/>
          </a:ln>
        </p:spPr>
        <p:txBody>
          <a:bodyPr lIns="91425" tIns="91425" rIns="91425" bIns="91425" anchor="t" anchorCtr="0">
            <a:noAutofit/>
          </a:bodyPr>
          <a:lstStyle/>
          <a:p>
            <a:pPr lvl="0" algn="ctr" rtl="0">
              <a:spcBef>
                <a:spcPts val="0"/>
              </a:spcBef>
              <a:buNone/>
            </a:pPr>
            <a:r>
              <a:rPr lang="en" sz="7200">
                <a:solidFill>
                  <a:srgbClr val="1D1D1B"/>
                </a:solidFill>
                <a:latin typeface="Vidaloka"/>
                <a:ea typeface="Vidaloka"/>
                <a:cs typeface="Vidaloka"/>
                <a:sym typeface="Vidalok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4572000" cy="5143500"/>
          </a:xfrm>
          <a:prstGeom prst="rect">
            <a:avLst/>
          </a:prstGeom>
          <a:solidFill>
            <a:srgbClr val="1D1D1B"/>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5283650" y="205975"/>
            <a:ext cx="31488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5001600" y="1425025"/>
            <a:ext cx="3712800" cy="3329100"/>
          </a:xfrm>
          <a:prstGeom prst="rect">
            <a:avLst/>
          </a:prstGeom>
        </p:spPr>
        <p:txBody>
          <a:bodyPr lIns="91425" tIns="91425" rIns="91425" bIns="91425" anchor="t" anchorCtr="0"/>
          <a:lstStyle>
            <a:lvl1pPr lvl="0" rtl="0">
              <a:spcBef>
                <a:spcPts val="0"/>
              </a:spcBef>
              <a:buFont typeface="Raleway"/>
              <a:defRPr>
                <a:latin typeface="Raleway"/>
                <a:ea typeface="Raleway"/>
                <a:cs typeface="Raleway"/>
                <a:sym typeface="Raleway"/>
              </a:defRPr>
            </a:lvl1pPr>
            <a:lvl2pPr lvl="1" rtl="0">
              <a:spcBef>
                <a:spcPts val="0"/>
              </a:spcBef>
              <a:buFont typeface="Raleway"/>
              <a:defRPr>
                <a:latin typeface="Raleway"/>
                <a:ea typeface="Raleway"/>
                <a:cs typeface="Raleway"/>
                <a:sym typeface="Raleway"/>
              </a:defRPr>
            </a:lvl2pPr>
            <a:lvl3pPr lvl="2" rtl="0">
              <a:spcBef>
                <a:spcPts val="0"/>
              </a:spcBef>
              <a:buFont typeface="Raleway"/>
              <a:defRPr>
                <a:latin typeface="Raleway"/>
                <a:ea typeface="Raleway"/>
                <a:cs typeface="Raleway"/>
                <a:sym typeface="Raleway"/>
              </a:defRPr>
            </a:lvl3pPr>
            <a:lvl4pPr lvl="3" rtl="0">
              <a:spcBef>
                <a:spcPts val="0"/>
              </a:spcBef>
              <a:buFont typeface="Raleway"/>
              <a:defRPr>
                <a:latin typeface="Raleway"/>
                <a:ea typeface="Raleway"/>
                <a:cs typeface="Raleway"/>
                <a:sym typeface="Raleway"/>
              </a:defRPr>
            </a:lvl4pPr>
            <a:lvl5pPr lvl="4" rtl="0">
              <a:spcBef>
                <a:spcPts val="0"/>
              </a:spcBef>
              <a:buFont typeface="Raleway"/>
              <a:defRPr>
                <a:latin typeface="Raleway"/>
                <a:ea typeface="Raleway"/>
                <a:cs typeface="Raleway"/>
                <a:sym typeface="Raleway"/>
              </a:defRPr>
            </a:lvl5pPr>
            <a:lvl6pPr lvl="5" rtl="0">
              <a:spcBef>
                <a:spcPts val="0"/>
              </a:spcBef>
              <a:buFont typeface="Raleway"/>
              <a:defRPr>
                <a:latin typeface="Raleway"/>
                <a:ea typeface="Raleway"/>
                <a:cs typeface="Raleway"/>
                <a:sym typeface="Raleway"/>
              </a:defRPr>
            </a:lvl6pPr>
            <a:lvl7pPr lvl="6" rtl="0">
              <a:spcBef>
                <a:spcPts val="0"/>
              </a:spcBef>
              <a:buFont typeface="Raleway"/>
              <a:defRPr>
                <a:latin typeface="Raleway"/>
                <a:ea typeface="Raleway"/>
                <a:cs typeface="Raleway"/>
                <a:sym typeface="Raleway"/>
              </a:defRPr>
            </a:lvl7pPr>
            <a:lvl8pPr lvl="7" rtl="0">
              <a:spcBef>
                <a:spcPts val="0"/>
              </a:spcBef>
              <a:buFont typeface="Raleway"/>
              <a:defRPr>
                <a:latin typeface="Raleway"/>
                <a:ea typeface="Raleway"/>
                <a:cs typeface="Raleway"/>
                <a:sym typeface="Raleway"/>
              </a:defRPr>
            </a:lvl8pPr>
            <a:lvl9pPr lvl="8" rtl="0">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lvl="0" rtl="0">
              <a:spcBef>
                <a:spcPts val="0"/>
              </a:spcBef>
              <a:buNone/>
            </a:pPr>
            <a:fld id="{00000000-1234-1234-1234-123412341234}" type="slidenum">
              <a:rPr lang="en">
                <a:latin typeface="Vidaloka"/>
                <a:ea typeface="Vidaloka"/>
                <a:cs typeface="Vidaloka"/>
                <a:sym typeface="Vidaloka"/>
              </a:rPr>
              <a:t>‹#›</a:t>
            </a:fld>
            <a:endParaRPr lang="en">
              <a:latin typeface="Vidaloka"/>
              <a:ea typeface="Vidaloka"/>
              <a:cs typeface="Vidaloka"/>
              <a:sym typeface="Vidalok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4572000" cy="5143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5283650" y="205975"/>
            <a:ext cx="31488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4980050" y="1349425"/>
            <a:ext cx="1799100" cy="2604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9" name="Shape 29"/>
          <p:cNvSpPr txBox="1">
            <a:spLocks noGrp="1"/>
          </p:cNvSpPr>
          <p:nvPr>
            <p:ph type="body" idx="2"/>
          </p:nvPr>
        </p:nvSpPr>
        <p:spPr>
          <a:xfrm>
            <a:off x="6887597" y="1349425"/>
            <a:ext cx="1799100" cy="2604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0" name="Shape 30"/>
          <p:cNvSpPr txBox="1">
            <a:spLocks noGrp="1"/>
          </p:cNvSpPr>
          <p:nvPr>
            <p:ph type="sldNum" idx="12"/>
          </p:nvPr>
        </p:nvSpPr>
        <p:spPr>
          <a:xfrm>
            <a:off x="1188150" y="1194900"/>
            <a:ext cx="2195700" cy="2753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4572000" cy="5143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 name="Shape 33"/>
          <p:cNvSpPr txBox="1">
            <a:spLocks noGrp="1"/>
          </p:cNvSpPr>
          <p:nvPr>
            <p:ph type="title"/>
          </p:nvPr>
        </p:nvSpPr>
        <p:spPr>
          <a:xfrm>
            <a:off x="5283650" y="205975"/>
            <a:ext cx="31488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sldNum" idx="12"/>
          </p:nvPr>
        </p:nvSpPr>
        <p:spPr>
          <a:xfrm>
            <a:off x="1188150" y="1194900"/>
            <a:ext cx="2195700" cy="2753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4572000" cy="5143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body" idx="1"/>
          </p:nvPr>
        </p:nvSpPr>
        <p:spPr>
          <a:xfrm>
            <a:off x="4571999" y="4101500"/>
            <a:ext cx="4571999" cy="519600"/>
          </a:xfrm>
          <a:prstGeom prst="rect">
            <a:avLst/>
          </a:prstGeom>
        </p:spPr>
        <p:txBody>
          <a:bodyPr lIns="91425" tIns="91425" rIns="91425" bIns="91425" anchor="t" anchorCtr="0"/>
          <a:lstStyle>
            <a:lvl1pPr lvl="0" algn="ctr" rtl="0">
              <a:spcBef>
                <a:spcPts val="360"/>
              </a:spcBef>
              <a:buSzPct val="100000"/>
              <a:buNone/>
              <a:defRPr sz="1200"/>
            </a:lvl1pPr>
          </a:lstStyle>
          <a:p>
            <a:endParaRPr/>
          </a:p>
        </p:txBody>
      </p:sp>
      <p:sp>
        <p:nvSpPr>
          <p:cNvPr id="38" name="Shape 38"/>
          <p:cNvSpPr txBox="1">
            <a:spLocks noGrp="1"/>
          </p:cNvSpPr>
          <p:nvPr>
            <p:ph type="sldNum" idx="12"/>
          </p:nvPr>
        </p:nvSpPr>
        <p:spPr>
          <a:xfrm>
            <a:off x="1188150" y="1194900"/>
            <a:ext cx="2195700" cy="2753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dark">
    <p:spTree>
      <p:nvGrpSpPr>
        <p:cNvPr id="1" name="Shape 39"/>
        <p:cNvGrpSpPr/>
        <p:nvPr/>
      </p:nvGrpSpPr>
      <p:grpSpPr>
        <a:xfrm>
          <a:off x="0" y="0"/>
          <a:ext cx="0" cy="0"/>
          <a:chOff x="0" y="0"/>
          <a:chExt cx="0" cy="0"/>
        </a:xfrm>
      </p:grpSpPr>
      <p:sp>
        <p:nvSpPr>
          <p:cNvPr id="40" name="Shape 40"/>
          <p:cNvSpPr/>
          <p:nvPr/>
        </p:nvSpPr>
        <p:spPr>
          <a:xfrm>
            <a:off x="1188450" y="1194900"/>
            <a:ext cx="6767100" cy="2753700"/>
          </a:xfrm>
          <a:prstGeom prst="rect">
            <a:avLst/>
          </a:pr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sldNum" idx="12"/>
          </p:nvPr>
        </p:nvSpPr>
        <p:spPr>
          <a:xfrm>
            <a:off x="1188150" y="3948600"/>
            <a:ext cx="6767100" cy="11949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light">
    <p:spTree>
      <p:nvGrpSpPr>
        <p:cNvPr id="1" name="Shape 42"/>
        <p:cNvGrpSpPr/>
        <p:nvPr/>
      </p:nvGrpSpPr>
      <p:grpSpPr>
        <a:xfrm>
          <a:off x="0" y="0"/>
          <a:ext cx="0" cy="0"/>
          <a:chOff x="0" y="0"/>
          <a:chExt cx="0" cy="0"/>
        </a:xfrm>
      </p:grpSpPr>
      <p:sp>
        <p:nvSpPr>
          <p:cNvPr id="43" name="Shape 43"/>
          <p:cNvSpPr/>
          <p:nvPr/>
        </p:nvSpPr>
        <p:spPr>
          <a:xfrm>
            <a:off x="1188450" y="1194900"/>
            <a:ext cx="6767100" cy="2753700"/>
          </a:xfrm>
          <a:prstGeom prst="rect">
            <a:avLst/>
          </a:prstGeom>
          <a:noFill/>
          <a:ln w="9525" cap="flat" cmpd="sng">
            <a:solidFill>
              <a:srgbClr val="1D1D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sldNum" idx="12"/>
          </p:nvPr>
        </p:nvSpPr>
        <p:spPr>
          <a:xfrm>
            <a:off x="1188450" y="3948600"/>
            <a:ext cx="6767100" cy="11949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solidFill>
                  <a:srgbClr val="1D1D1B"/>
                </a:solidFill>
              </a:rPr>
              <a:t>‹#›</a:t>
            </a:fld>
            <a:endParaRPr lang="en">
              <a:solidFill>
                <a:srgbClr val="1D1D1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283650" y="205975"/>
            <a:ext cx="3148800" cy="857400"/>
          </a:xfrm>
          <a:prstGeom prst="rect">
            <a:avLst/>
          </a:prstGeom>
          <a:noFill/>
          <a:ln>
            <a:noFill/>
          </a:ln>
        </p:spPr>
        <p:txBody>
          <a:bodyPr lIns="91425" tIns="91425" rIns="91425" bIns="91425" anchor="b" anchorCtr="0"/>
          <a:lstStyle>
            <a:lvl1pPr lvl="0" algn="ctr" rtl="0">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rtl="0">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rtl="0">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rtl="0">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rtl="0">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rtl="0">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rtl="0">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rtl="0">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rtl="0">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5001600" y="1425025"/>
            <a:ext cx="3712800" cy="3329100"/>
          </a:xfrm>
          <a:prstGeom prst="rect">
            <a:avLst/>
          </a:prstGeom>
          <a:noFill/>
          <a:ln>
            <a:noFill/>
          </a:ln>
        </p:spPr>
        <p:txBody>
          <a:bodyPr lIns="91425" tIns="91425" rIns="91425" bIns="91425" anchor="t" anchorCtr="0"/>
          <a:lstStyle>
            <a:lvl1pPr lvl="0" rt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rtl="0">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rtl="0">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rtl="0">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rtl="0">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rtl="0">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rtl="0">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rtl="0">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rtl="0">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fld id="{00000000-1234-1234-1234-123412341234}" type="slidenum">
              <a:rPr lang="en" sz="600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oc.gov/item/2004630293/"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hyperlink" Target="https://www.loc.gov/item/2004630299/" TargetMode="External"/><Relationship Id="rId4" Type="http://schemas.openxmlformats.org/officeDocument/2006/relationships/hyperlink" Target="https://www.loc.gov/item/2004630297/"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ctrTitle" idx="4294967295"/>
          </p:nvPr>
        </p:nvSpPr>
        <p:spPr>
          <a:xfrm>
            <a:off x="3118500" y="300875"/>
            <a:ext cx="2907000" cy="2773500"/>
          </a:xfrm>
          <a:prstGeom prst="rect">
            <a:avLst/>
          </a:prstGeom>
          <a:solidFill>
            <a:srgbClr val="FFFFFF"/>
          </a:solidFill>
        </p:spPr>
        <p:txBody>
          <a:bodyPr lIns="91425" tIns="91425" rIns="91425" bIns="91425" anchor="t" anchorCtr="0">
            <a:noAutofit/>
          </a:bodyPr>
          <a:lstStyle/>
          <a:p>
            <a:pPr lvl="0" rtl="0">
              <a:spcBef>
                <a:spcPts val="0"/>
              </a:spcBef>
              <a:buNone/>
            </a:pPr>
            <a:r>
              <a:rPr lang="en" sz="3600"/>
              <a:t>The Battle </a:t>
            </a:r>
            <a:r>
              <a:rPr lang="en" sz="3000"/>
              <a:t>of the</a:t>
            </a:r>
          </a:p>
          <a:p>
            <a:pPr lvl="0" rtl="0">
              <a:spcBef>
                <a:spcPts val="0"/>
              </a:spcBef>
              <a:buClr>
                <a:schemeClr val="dk1"/>
              </a:buClr>
              <a:buSzPct val="30555"/>
              <a:buFont typeface="Arial"/>
              <a:buNone/>
            </a:pPr>
            <a:r>
              <a:rPr lang="en" sz="3600"/>
              <a:t>Bulge</a:t>
            </a:r>
          </a:p>
          <a:p>
            <a:pPr lvl="0">
              <a:spcBef>
                <a:spcPts val="0"/>
              </a:spcBef>
              <a:buNone/>
            </a:pPr>
            <a:r>
              <a:rPr lang="en" sz="1500" b="0"/>
              <a:t>Kenneth Ruslim, </a:t>
            </a:r>
          </a:p>
          <a:p>
            <a:pPr lvl="0" rtl="0">
              <a:spcBef>
                <a:spcPts val="0"/>
              </a:spcBef>
              <a:buNone/>
            </a:pPr>
            <a:r>
              <a:rPr lang="en" sz="1500" b="0"/>
              <a:t>Ansen Tan,</a:t>
            </a:r>
          </a:p>
          <a:p>
            <a:pPr lvl="0">
              <a:spcBef>
                <a:spcPts val="0"/>
              </a:spcBef>
              <a:buNone/>
            </a:pPr>
            <a:r>
              <a:rPr lang="en" sz="1500" b="0"/>
              <a:t> Amogh Karanth, </a:t>
            </a:r>
          </a:p>
          <a:p>
            <a:pPr lvl="0" rtl="0">
              <a:spcBef>
                <a:spcPts val="0"/>
              </a:spcBef>
              <a:buNone/>
            </a:pPr>
            <a:r>
              <a:rPr lang="en" sz="1500" b="0"/>
              <a:t>Lifan Zeng</a:t>
            </a:r>
            <a:r>
              <a:rPr lang="en" sz="15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859400" y="70100"/>
            <a:ext cx="7425210" cy="5143499"/>
          </a:xfrm>
          <a:prstGeom prst="rect">
            <a:avLst/>
          </a:prstGeom>
          <a:noFill/>
          <a:ln>
            <a:noFill/>
          </a:ln>
        </p:spPr>
      </p:pic>
      <p:sp>
        <p:nvSpPr>
          <p:cNvPr id="109" name="Shape 109"/>
          <p:cNvSpPr/>
          <p:nvPr/>
        </p:nvSpPr>
        <p:spPr>
          <a:xfrm>
            <a:off x="3925525" y="2637475"/>
            <a:ext cx="1404300" cy="1367100"/>
          </a:xfrm>
          <a:prstGeom prst="flowChartConnector">
            <a:avLst/>
          </a:prstGeom>
          <a:noFill/>
          <a:ln w="38100"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896225" y="-64925"/>
            <a:ext cx="3709200" cy="857400"/>
          </a:xfrm>
          <a:prstGeom prst="rect">
            <a:avLst/>
          </a:prstGeom>
        </p:spPr>
        <p:txBody>
          <a:bodyPr lIns="91425" tIns="91425" rIns="91425" bIns="91425" anchor="b" anchorCtr="0">
            <a:noAutofit/>
          </a:bodyPr>
          <a:lstStyle/>
          <a:p>
            <a:pPr lvl="0" rtl="0">
              <a:spcBef>
                <a:spcPts val="0"/>
              </a:spcBef>
              <a:buNone/>
            </a:pPr>
            <a:r>
              <a:rPr lang="en" sz="3600"/>
              <a:t>Basic Timeline</a:t>
            </a:r>
          </a:p>
        </p:txBody>
      </p:sp>
      <p:cxnSp>
        <p:nvCxnSpPr>
          <p:cNvPr id="115" name="Shape 115"/>
          <p:cNvCxnSpPr>
            <a:stCxn id="116" idx="2"/>
          </p:cNvCxnSpPr>
          <p:nvPr/>
        </p:nvCxnSpPr>
        <p:spPr>
          <a:xfrm>
            <a:off x="6859675" y="4311425"/>
            <a:ext cx="0" cy="832200"/>
          </a:xfrm>
          <a:prstGeom prst="straightConnector1">
            <a:avLst/>
          </a:prstGeom>
          <a:noFill/>
          <a:ln w="19050" cap="flat" cmpd="sng">
            <a:solidFill>
              <a:srgbClr val="1D1D1B"/>
            </a:solidFill>
            <a:prstDash val="solid"/>
            <a:round/>
            <a:headEnd type="diamond" w="lg" len="lg"/>
            <a:tailEnd type="none" w="lg" len="lg"/>
          </a:ln>
        </p:spPr>
      </p:cxnSp>
      <p:cxnSp>
        <p:nvCxnSpPr>
          <p:cNvPr id="117" name="Shape 117"/>
          <p:cNvCxnSpPr>
            <a:stCxn id="118" idx="2"/>
            <a:endCxn id="116" idx="0"/>
          </p:cNvCxnSpPr>
          <p:nvPr/>
        </p:nvCxnSpPr>
        <p:spPr>
          <a:xfrm>
            <a:off x="6859725" y="3239575"/>
            <a:ext cx="0" cy="698100"/>
          </a:xfrm>
          <a:prstGeom prst="straightConnector1">
            <a:avLst/>
          </a:prstGeom>
          <a:noFill/>
          <a:ln w="19050" cap="flat" cmpd="sng">
            <a:solidFill>
              <a:srgbClr val="1D1D1B"/>
            </a:solidFill>
            <a:prstDash val="solid"/>
            <a:round/>
            <a:headEnd type="diamond" w="lg" len="lg"/>
            <a:tailEnd type="diamond" w="lg" len="lg"/>
          </a:ln>
        </p:spPr>
      </p:cxnSp>
      <p:sp>
        <p:nvSpPr>
          <p:cNvPr id="119" name="Shape 119"/>
          <p:cNvSpPr txBox="1"/>
          <p:nvPr/>
        </p:nvSpPr>
        <p:spPr>
          <a:xfrm>
            <a:off x="5005025" y="1584125"/>
            <a:ext cx="3709200" cy="373800"/>
          </a:xfrm>
          <a:prstGeom prst="rect">
            <a:avLst/>
          </a:prstGeom>
          <a:noFill/>
          <a:ln>
            <a:noFill/>
          </a:ln>
        </p:spPr>
        <p:txBody>
          <a:bodyPr lIns="91425" tIns="91425" rIns="91425" bIns="91425" anchor="ctr" anchorCtr="0">
            <a:noAutofit/>
          </a:bodyPr>
          <a:lstStyle/>
          <a:p>
            <a:pPr lvl="0" algn="ctr" rtl="0">
              <a:spcBef>
                <a:spcPts val="0"/>
              </a:spcBef>
              <a:buNone/>
            </a:pPr>
            <a:r>
              <a:rPr lang="en" sz="2400" b="1">
                <a:solidFill>
                  <a:schemeClr val="accent6"/>
                </a:solidFill>
                <a:latin typeface="Raleway"/>
                <a:ea typeface="Raleway"/>
                <a:cs typeface="Raleway"/>
                <a:sym typeface="Raleway"/>
              </a:rPr>
              <a:t>Allied front established.</a:t>
            </a:r>
          </a:p>
        </p:txBody>
      </p:sp>
      <p:sp>
        <p:nvSpPr>
          <p:cNvPr id="116" name="Shape 116"/>
          <p:cNvSpPr txBox="1"/>
          <p:nvPr/>
        </p:nvSpPr>
        <p:spPr>
          <a:xfrm>
            <a:off x="5460025" y="3937625"/>
            <a:ext cx="2799300" cy="373800"/>
          </a:xfrm>
          <a:prstGeom prst="rect">
            <a:avLst/>
          </a:prstGeom>
          <a:noFill/>
          <a:ln>
            <a:noFill/>
          </a:ln>
        </p:spPr>
        <p:txBody>
          <a:bodyPr lIns="91425" tIns="91425" rIns="91425" bIns="91425" anchor="ctr" anchorCtr="0">
            <a:noAutofit/>
          </a:bodyPr>
          <a:lstStyle/>
          <a:p>
            <a:pPr lvl="0" algn="ctr" rtl="0">
              <a:spcBef>
                <a:spcPts val="0"/>
              </a:spcBef>
              <a:buNone/>
            </a:pPr>
            <a:r>
              <a:rPr lang="en" sz="1800">
                <a:solidFill>
                  <a:srgbClr val="576574"/>
                </a:solidFill>
                <a:latin typeface="Raleway"/>
                <a:ea typeface="Raleway"/>
                <a:cs typeface="Raleway"/>
                <a:sym typeface="Raleway"/>
              </a:rPr>
              <a:t>Germany pushed back.</a:t>
            </a:r>
          </a:p>
        </p:txBody>
      </p:sp>
      <p:sp>
        <p:nvSpPr>
          <p:cNvPr id="118" name="Shape 118"/>
          <p:cNvSpPr txBox="1"/>
          <p:nvPr/>
        </p:nvSpPr>
        <p:spPr>
          <a:xfrm>
            <a:off x="4896225" y="2663575"/>
            <a:ext cx="3927000" cy="576000"/>
          </a:xfrm>
          <a:prstGeom prst="rect">
            <a:avLst/>
          </a:prstGeom>
          <a:noFill/>
          <a:ln>
            <a:noFill/>
          </a:ln>
        </p:spPr>
        <p:txBody>
          <a:bodyPr lIns="91425" tIns="91425" rIns="91425" bIns="91425" anchor="ctr" anchorCtr="0">
            <a:noAutofit/>
          </a:bodyPr>
          <a:lstStyle/>
          <a:p>
            <a:pPr lvl="0" algn="ctr" rtl="0">
              <a:spcBef>
                <a:spcPts val="0"/>
              </a:spcBef>
              <a:buNone/>
            </a:pPr>
            <a:r>
              <a:rPr lang="en" sz="1800">
                <a:solidFill>
                  <a:srgbClr val="576574"/>
                </a:solidFill>
                <a:latin typeface="Raleway"/>
                <a:ea typeface="Raleway"/>
                <a:cs typeface="Raleway"/>
                <a:sym typeface="Raleway"/>
              </a:rPr>
              <a:t>Germans attacked, creating a bulge.</a:t>
            </a:r>
          </a:p>
        </p:txBody>
      </p:sp>
      <p:cxnSp>
        <p:nvCxnSpPr>
          <p:cNvPr id="120" name="Shape 120"/>
          <p:cNvCxnSpPr>
            <a:stCxn id="119" idx="2"/>
            <a:endCxn id="118" idx="0"/>
          </p:cNvCxnSpPr>
          <p:nvPr/>
        </p:nvCxnSpPr>
        <p:spPr>
          <a:xfrm>
            <a:off x="6859625" y="1957925"/>
            <a:ext cx="0" cy="705600"/>
          </a:xfrm>
          <a:prstGeom prst="straightConnector1">
            <a:avLst/>
          </a:prstGeom>
          <a:noFill/>
          <a:ln w="19050" cap="flat" cmpd="sng">
            <a:solidFill>
              <a:srgbClr val="1D1D1B"/>
            </a:solidFill>
            <a:prstDash val="solid"/>
            <a:round/>
            <a:headEnd type="diamond" w="lg" len="lg"/>
            <a:tailEnd type="diamond" w="lg" len="lg"/>
          </a:ln>
        </p:spPr>
      </p:cxnSp>
      <p:cxnSp>
        <p:nvCxnSpPr>
          <p:cNvPr id="121" name="Shape 121"/>
          <p:cNvCxnSpPr/>
          <p:nvPr/>
        </p:nvCxnSpPr>
        <p:spPr>
          <a:xfrm rot="10800000">
            <a:off x="6858050" y="803202"/>
            <a:ext cx="0" cy="782100"/>
          </a:xfrm>
          <a:prstGeom prst="straightConnector1">
            <a:avLst/>
          </a:prstGeom>
          <a:noFill/>
          <a:ln w="19050" cap="flat" cmpd="sng">
            <a:solidFill>
              <a:srgbClr val="1D1D1B"/>
            </a:solidFill>
            <a:prstDash val="solid"/>
            <a:round/>
            <a:headEnd type="diamond" w="lg" len="lg"/>
            <a:tailEnd type="none" w="lg" len="lg"/>
          </a:ln>
        </p:spPr>
      </p:cxnSp>
      <p:pic>
        <p:nvPicPr>
          <p:cNvPr id="122" name="Shape 122"/>
          <p:cNvPicPr preferRelativeResize="0"/>
          <p:nvPr/>
        </p:nvPicPr>
        <p:blipFill>
          <a:blip r:embed="rId3">
            <a:alphaModFix/>
          </a:blip>
          <a:stretch>
            <a:fillRect/>
          </a:stretch>
        </p:blipFill>
        <p:spPr>
          <a:xfrm>
            <a:off x="0" y="0"/>
            <a:ext cx="4569799" cy="3602349"/>
          </a:xfrm>
          <a:prstGeom prst="rect">
            <a:avLst/>
          </a:prstGeom>
          <a:noFill/>
          <a:ln>
            <a:noFill/>
          </a:ln>
        </p:spPr>
      </p:pic>
      <p:grpSp>
        <p:nvGrpSpPr>
          <p:cNvPr id="123" name="Shape 123"/>
          <p:cNvGrpSpPr/>
          <p:nvPr/>
        </p:nvGrpSpPr>
        <p:grpSpPr>
          <a:xfrm>
            <a:off x="8605436" y="104128"/>
            <a:ext cx="518062" cy="519289"/>
            <a:chOff x="6649150" y="309350"/>
            <a:chExt cx="395800" cy="395800"/>
          </a:xfrm>
        </p:grpSpPr>
        <p:sp>
          <p:nvSpPr>
            <p:cNvPr id="124" name="Shape 124"/>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25" name="Shape 125"/>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26" name="Shape 126"/>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27" name="Shape 127"/>
            <p:cNvSpPr/>
            <p:nvPr/>
          </p:nvSpPr>
          <p:spPr>
            <a:xfrm>
              <a:off x="6847025" y="333700"/>
              <a:ext cx="25" cy="29250"/>
            </a:xfrm>
            <a:custGeom>
              <a:avLst/>
              <a:gdLst/>
              <a:ahLst/>
              <a:cxnLst/>
              <a:rect l="0" t="0" r="0" b="0"/>
              <a:pathLst>
                <a:path w="1" h="1170" fill="none" extrusionOk="0">
                  <a:moveTo>
                    <a:pt x="1" y="1170"/>
                  </a:moveTo>
                  <a:lnTo>
                    <a:pt x="1"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28" name="Shape 128"/>
            <p:cNvSpPr/>
            <p:nvPr/>
          </p:nvSpPr>
          <p:spPr>
            <a:xfrm>
              <a:off x="6760575" y="356850"/>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29" name="Shape 129"/>
            <p:cNvSpPr/>
            <p:nvPr/>
          </p:nvSpPr>
          <p:spPr>
            <a:xfrm>
              <a:off x="6760575" y="356850"/>
              <a:ext cx="14025" cy="24975"/>
            </a:xfrm>
            <a:custGeom>
              <a:avLst/>
              <a:gdLst/>
              <a:ahLst/>
              <a:cxnLst/>
              <a:rect l="0" t="0" r="0" b="0"/>
              <a:pathLst>
                <a:path w="561" h="999" fill="none" extrusionOk="0">
                  <a:moveTo>
                    <a:pt x="1" y="0"/>
                  </a:moveTo>
                  <a:lnTo>
                    <a:pt x="561" y="99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0" name="Shape 130"/>
            <p:cNvSpPr/>
            <p:nvPr/>
          </p:nvSpPr>
          <p:spPr>
            <a:xfrm>
              <a:off x="6696650" y="420775"/>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1" name="Shape 131"/>
            <p:cNvSpPr/>
            <p:nvPr/>
          </p:nvSpPr>
          <p:spPr>
            <a:xfrm>
              <a:off x="6696650" y="420775"/>
              <a:ext cx="24975" cy="14025"/>
            </a:xfrm>
            <a:custGeom>
              <a:avLst/>
              <a:gdLst/>
              <a:ahLst/>
              <a:cxnLst/>
              <a:rect l="0" t="0" r="0" b="0"/>
              <a:pathLst>
                <a:path w="999" h="561" fill="none" extrusionOk="0">
                  <a:moveTo>
                    <a:pt x="0" y="0"/>
                  </a:moveTo>
                  <a:lnTo>
                    <a:pt x="999" y="56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2" name="Shape 132"/>
            <p:cNvSpPr/>
            <p:nvPr/>
          </p:nvSpPr>
          <p:spPr>
            <a:xfrm>
              <a:off x="6673500" y="507225"/>
              <a:ext cx="29250" cy="25"/>
            </a:xfrm>
            <a:custGeom>
              <a:avLst/>
              <a:gdLst/>
              <a:ahLst/>
              <a:cxnLst/>
              <a:rect l="0" t="0" r="0" b="0"/>
              <a:pathLst>
                <a:path w="1170" h="1" fill="none" extrusionOk="0">
                  <a:moveTo>
                    <a:pt x="1" y="1"/>
                  </a:moveTo>
                  <a:lnTo>
                    <a:pt x="117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3" name="Shape 133"/>
            <p:cNvSpPr/>
            <p:nvPr/>
          </p:nvSpPr>
          <p:spPr>
            <a:xfrm>
              <a:off x="6696650" y="593700"/>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4" name="Shape 134"/>
            <p:cNvSpPr/>
            <p:nvPr/>
          </p:nvSpPr>
          <p:spPr>
            <a:xfrm>
              <a:off x="6696650" y="579700"/>
              <a:ext cx="24975" cy="14025"/>
            </a:xfrm>
            <a:custGeom>
              <a:avLst/>
              <a:gdLst/>
              <a:ahLst/>
              <a:cxnLst/>
              <a:rect l="0" t="0" r="0" b="0"/>
              <a:pathLst>
                <a:path w="999" h="561" fill="none" extrusionOk="0">
                  <a:moveTo>
                    <a:pt x="0" y="560"/>
                  </a:moveTo>
                  <a:lnTo>
                    <a:pt x="999"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5" name="Shape 135"/>
            <p:cNvSpPr/>
            <p:nvPr/>
          </p:nvSpPr>
          <p:spPr>
            <a:xfrm>
              <a:off x="6760575" y="632675"/>
              <a:ext cx="14025" cy="24975"/>
            </a:xfrm>
            <a:custGeom>
              <a:avLst/>
              <a:gdLst/>
              <a:ahLst/>
              <a:cxnLst/>
              <a:rect l="0" t="0" r="0" b="0"/>
              <a:pathLst>
                <a:path w="561" h="999" fill="none" extrusionOk="0">
                  <a:moveTo>
                    <a:pt x="1" y="999"/>
                  </a:moveTo>
                  <a:lnTo>
                    <a:pt x="56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6" name="Shape 136"/>
            <p:cNvSpPr/>
            <p:nvPr/>
          </p:nvSpPr>
          <p:spPr>
            <a:xfrm>
              <a:off x="6760575" y="657625"/>
              <a:ext cx="25" cy="25"/>
            </a:xfrm>
            <a:custGeom>
              <a:avLst/>
              <a:gdLst/>
              <a:ahLst/>
              <a:cxnLst/>
              <a:rect l="0" t="0" r="0" b="0"/>
              <a:pathLst>
                <a:path w="1" h="1" fill="none" extrusionOk="0">
                  <a:moveTo>
                    <a:pt x="1" y="1"/>
                  </a:moveTo>
                  <a:lnTo>
                    <a:pt x="1"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7" name="Shape 137"/>
            <p:cNvSpPr/>
            <p:nvPr/>
          </p:nvSpPr>
          <p:spPr>
            <a:xfrm>
              <a:off x="6847025" y="651550"/>
              <a:ext cx="25" cy="29250"/>
            </a:xfrm>
            <a:custGeom>
              <a:avLst/>
              <a:gdLst/>
              <a:ahLst/>
              <a:cxnLst/>
              <a:rect l="0" t="0" r="0" b="0"/>
              <a:pathLst>
                <a:path w="1" h="1170" fill="none" extrusionOk="0">
                  <a:moveTo>
                    <a:pt x="1" y="0"/>
                  </a:moveTo>
                  <a:lnTo>
                    <a:pt x="1" y="116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8" name="Shape 138"/>
            <p:cNvSpPr/>
            <p:nvPr/>
          </p:nvSpPr>
          <p:spPr>
            <a:xfrm>
              <a:off x="6919500" y="632675"/>
              <a:ext cx="14025" cy="24975"/>
            </a:xfrm>
            <a:custGeom>
              <a:avLst/>
              <a:gdLst/>
              <a:ahLst/>
              <a:cxnLst/>
              <a:rect l="0" t="0" r="0" b="0"/>
              <a:pathLst>
                <a:path w="561" h="999" fill="none" extrusionOk="0">
                  <a:moveTo>
                    <a:pt x="560" y="999"/>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39" name="Shape 139"/>
            <p:cNvSpPr/>
            <p:nvPr/>
          </p:nvSpPr>
          <p:spPr>
            <a:xfrm>
              <a:off x="6933500" y="657625"/>
              <a:ext cx="25" cy="25"/>
            </a:xfrm>
            <a:custGeom>
              <a:avLst/>
              <a:gdLst/>
              <a:ahLst/>
              <a:cxnLst/>
              <a:rect l="0" t="0" r="0" b="0"/>
              <a:pathLst>
                <a:path w="1" h="1" fill="none" extrusionOk="0">
                  <a:moveTo>
                    <a:pt x="0" y="1"/>
                  </a:moveTo>
                  <a:lnTo>
                    <a:pt x="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0" name="Shape 140"/>
            <p:cNvSpPr/>
            <p:nvPr/>
          </p:nvSpPr>
          <p:spPr>
            <a:xfrm>
              <a:off x="6972475" y="579700"/>
              <a:ext cx="24975" cy="14025"/>
            </a:xfrm>
            <a:custGeom>
              <a:avLst/>
              <a:gdLst/>
              <a:ahLst/>
              <a:cxnLst/>
              <a:rect l="0" t="0" r="0" b="0"/>
              <a:pathLst>
                <a:path w="999" h="561" fill="none" extrusionOk="0">
                  <a:moveTo>
                    <a:pt x="999" y="56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1" name="Shape 141"/>
            <p:cNvSpPr/>
            <p:nvPr/>
          </p:nvSpPr>
          <p:spPr>
            <a:xfrm>
              <a:off x="6997425" y="593700"/>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2" name="Shape 142"/>
            <p:cNvSpPr/>
            <p:nvPr/>
          </p:nvSpPr>
          <p:spPr>
            <a:xfrm>
              <a:off x="6991350" y="507225"/>
              <a:ext cx="29250" cy="25"/>
            </a:xfrm>
            <a:custGeom>
              <a:avLst/>
              <a:gdLst/>
              <a:ahLst/>
              <a:cxnLst/>
              <a:rect l="0" t="0" r="0" b="0"/>
              <a:pathLst>
                <a:path w="1170" h="1" fill="none" extrusionOk="0">
                  <a:moveTo>
                    <a:pt x="1169" y="1"/>
                  </a:moveTo>
                  <a:lnTo>
                    <a:pt x="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3" name="Shape 143"/>
            <p:cNvSpPr/>
            <p:nvPr/>
          </p:nvSpPr>
          <p:spPr>
            <a:xfrm>
              <a:off x="6972475" y="420775"/>
              <a:ext cx="24975" cy="14025"/>
            </a:xfrm>
            <a:custGeom>
              <a:avLst/>
              <a:gdLst/>
              <a:ahLst/>
              <a:cxnLst/>
              <a:rect l="0" t="0" r="0" b="0"/>
              <a:pathLst>
                <a:path w="999" h="561" fill="none" extrusionOk="0">
                  <a:moveTo>
                    <a:pt x="0" y="561"/>
                  </a:moveTo>
                  <a:lnTo>
                    <a:pt x="999"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4" name="Shape 144"/>
            <p:cNvSpPr/>
            <p:nvPr/>
          </p:nvSpPr>
          <p:spPr>
            <a:xfrm>
              <a:off x="6997425" y="420775"/>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5" name="Shape 145"/>
            <p:cNvSpPr/>
            <p:nvPr/>
          </p:nvSpPr>
          <p:spPr>
            <a:xfrm>
              <a:off x="6919500" y="356850"/>
              <a:ext cx="14025" cy="24975"/>
            </a:xfrm>
            <a:custGeom>
              <a:avLst/>
              <a:gdLst/>
              <a:ahLst/>
              <a:cxnLst/>
              <a:rect l="0" t="0" r="0" b="0"/>
              <a:pathLst>
                <a:path w="561" h="999" fill="none" extrusionOk="0">
                  <a:moveTo>
                    <a:pt x="560" y="0"/>
                  </a:moveTo>
                  <a:lnTo>
                    <a:pt x="0" y="99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46" name="Shape 146"/>
            <p:cNvSpPr/>
            <p:nvPr/>
          </p:nvSpPr>
          <p:spPr>
            <a:xfrm>
              <a:off x="6933500" y="356850"/>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grpSp>
      <p:sp>
        <p:nvSpPr>
          <p:cNvPr id="147" name="Shape 147"/>
          <p:cNvSpPr txBox="1"/>
          <p:nvPr/>
        </p:nvSpPr>
        <p:spPr>
          <a:xfrm>
            <a:off x="0" y="3598725"/>
            <a:ext cx="4582800" cy="1544700"/>
          </a:xfrm>
          <a:prstGeom prst="rect">
            <a:avLst/>
          </a:prstGeom>
          <a:solidFill>
            <a:srgbClr val="F3F3F3"/>
          </a:solidFill>
          <a:ln>
            <a:noFill/>
          </a:ln>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a:solidFill>
                  <a:schemeClr val="dk2"/>
                </a:solidFill>
                <a:latin typeface="Raleway"/>
                <a:ea typeface="Raleway"/>
                <a:cs typeface="Raleway"/>
                <a:sym typeface="Raleway"/>
              </a:rPr>
              <a:t>Dec. 16, 1944</a:t>
            </a:r>
            <a:r>
              <a:rPr lang="en" sz="2400">
                <a:solidFill>
                  <a:schemeClr val="dk2"/>
                </a:solidFill>
                <a:latin typeface="Raleway"/>
                <a:ea typeface="Raleway"/>
                <a:cs typeface="Raleway"/>
                <a:sym typeface="Raleway"/>
              </a:rPr>
              <a:t> - The 80 mile front that divided Germany and the Allies. </a:t>
            </a:r>
          </a:p>
          <a:p>
            <a:pPr lvl="0">
              <a:spcBef>
                <a:spcPts val="0"/>
              </a:spcBef>
              <a:buNone/>
            </a:pPr>
            <a:endParaRPr sz="240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The Allied Front</a:t>
            </a:r>
          </a:p>
        </p:txBody>
      </p:sp>
      <p:sp>
        <p:nvSpPr>
          <p:cNvPr id="153" name="Shape 153"/>
          <p:cNvSpPr txBox="1">
            <a:spLocks noGrp="1"/>
          </p:cNvSpPr>
          <p:nvPr>
            <p:ph type="body" idx="1"/>
          </p:nvPr>
        </p:nvSpPr>
        <p:spPr>
          <a:xfrm>
            <a:off x="432000" y="909050"/>
            <a:ext cx="4361100" cy="3516000"/>
          </a:xfrm>
          <a:prstGeom prst="rect">
            <a:avLst/>
          </a:prstGeom>
        </p:spPr>
        <p:txBody>
          <a:bodyPr lIns="91425" tIns="91425" rIns="91425" bIns="91425" anchor="t" anchorCtr="0">
            <a:noAutofit/>
          </a:bodyPr>
          <a:lstStyle/>
          <a:p>
            <a:pPr marL="457200" lvl="0" indent="-228600" rtl="0">
              <a:spcBef>
                <a:spcPts val="0"/>
              </a:spcBef>
            </a:pPr>
            <a:r>
              <a:rPr lang="en"/>
              <a:t>Following their successful Invasion of Normandy in June of 1944, Allied Forces moved swiftly across France and into Belgium, where the Allied Front was established.</a:t>
            </a:r>
          </a:p>
          <a:p>
            <a:pPr lvl="0" rtl="0">
              <a:spcBef>
                <a:spcPts val="0"/>
              </a:spcBef>
              <a:buNone/>
            </a:pPr>
            <a:endParaRPr/>
          </a:p>
          <a:p>
            <a:pPr lvl="0">
              <a:spcBef>
                <a:spcPts val="0"/>
              </a:spcBef>
              <a:buNone/>
            </a:pPr>
            <a:endParaRPr/>
          </a:p>
        </p:txBody>
      </p:sp>
      <p:pic>
        <p:nvPicPr>
          <p:cNvPr id="154" name="Shape 154"/>
          <p:cNvPicPr preferRelativeResize="0"/>
          <p:nvPr/>
        </p:nvPicPr>
        <p:blipFill>
          <a:blip r:embed="rId3">
            <a:alphaModFix/>
          </a:blip>
          <a:stretch>
            <a:fillRect/>
          </a:stretch>
        </p:blipFill>
        <p:spPr>
          <a:xfrm>
            <a:off x="5262200" y="1000725"/>
            <a:ext cx="3333750" cy="364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A Major Gamble for Germany</a:t>
            </a:r>
          </a:p>
        </p:txBody>
      </p:sp>
      <p:sp>
        <p:nvSpPr>
          <p:cNvPr id="160" name="Shape 160"/>
          <p:cNvSpPr txBox="1">
            <a:spLocks noGrp="1"/>
          </p:cNvSpPr>
          <p:nvPr>
            <p:ph type="body" idx="1"/>
          </p:nvPr>
        </p:nvSpPr>
        <p:spPr>
          <a:xfrm>
            <a:off x="432000" y="1049250"/>
            <a:ext cx="8280000" cy="3516000"/>
          </a:xfrm>
          <a:prstGeom prst="rect">
            <a:avLst/>
          </a:prstGeom>
        </p:spPr>
        <p:txBody>
          <a:bodyPr lIns="91425" tIns="91425" rIns="91425" bIns="91425" anchor="t" anchorCtr="0">
            <a:noAutofit/>
          </a:bodyPr>
          <a:lstStyle/>
          <a:p>
            <a:pPr marL="457200" lvl="0" indent="-374650" rtl="0">
              <a:spcBef>
                <a:spcPts val="0"/>
              </a:spcBef>
              <a:buSzPct val="100000"/>
            </a:pPr>
            <a:r>
              <a:rPr lang="en" sz="2300"/>
              <a:t>Hitler realized that Germany was in tatters and devised a plan to revive the empire.</a:t>
            </a:r>
          </a:p>
          <a:p>
            <a:pPr marL="914400" lvl="1" indent="-374650" rtl="0">
              <a:spcBef>
                <a:spcPts val="0"/>
              </a:spcBef>
              <a:buSzPct val="104545"/>
            </a:pPr>
            <a:r>
              <a:rPr lang="en" sz="2200"/>
              <a:t>Hitler still had full confidence in his military prowess, despite his recent defeats; he believed that he could make up for those defeats.</a:t>
            </a:r>
          </a:p>
          <a:p>
            <a:pPr marL="914400" lvl="1" indent="-374650" rtl="0">
              <a:spcBef>
                <a:spcPts val="0"/>
              </a:spcBef>
              <a:buSzPct val="100000"/>
            </a:pPr>
            <a:r>
              <a:rPr lang="en" sz="2300"/>
              <a:t>Planned to defeat the Allies in the west and create a peace treaty with Stalin in the east. </a:t>
            </a:r>
          </a:p>
          <a:p>
            <a:pPr marL="914400" lvl="1" indent="-374650" rtl="0">
              <a:spcBef>
                <a:spcPts val="0"/>
              </a:spcBef>
              <a:buSzPct val="100000"/>
            </a:pPr>
            <a:r>
              <a:rPr lang="en" sz="2300"/>
              <a:t>Destroying the approaching Allies was Hitler’s final hope to preserve the Third Reich.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Hitler’s Illusion</a:t>
            </a:r>
          </a:p>
        </p:txBody>
      </p:sp>
      <p:sp>
        <p:nvSpPr>
          <p:cNvPr id="166" name="Shape 166"/>
          <p:cNvSpPr txBox="1">
            <a:spLocks noGrp="1"/>
          </p:cNvSpPr>
          <p:nvPr>
            <p:ph type="body" idx="1"/>
          </p:nvPr>
        </p:nvSpPr>
        <p:spPr>
          <a:xfrm>
            <a:off x="432000" y="1136875"/>
            <a:ext cx="8280000" cy="3516000"/>
          </a:xfrm>
          <a:prstGeom prst="rect">
            <a:avLst/>
          </a:prstGeom>
        </p:spPr>
        <p:txBody>
          <a:bodyPr lIns="91425" tIns="91425" rIns="91425" bIns="91425" anchor="t" anchorCtr="0">
            <a:noAutofit/>
          </a:bodyPr>
          <a:lstStyle/>
          <a:p>
            <a:pPr marL="457200" lvl="0" indent="-374650" rtl="0">
              <a:spcBef>
                <a:spcPts val="480"/>
              </a:spcBef>
              <a:buSzPct val="100000"/>
            </a:pPr>
            <a:r>
              <a:rPr lang="en" sz="2300"/>
              <a:t>Hitler also no longer wanted to continue split-front fighting.</a:t>
            </a:r>
          </a:p>
          <a:p>
            <a:pPr marL="457200" lvl="0" indent="-368300" rtl="0">
              <a:spcBef>
                <a:spcPts val="0"/>
              </a:spcBef>
              <a:buSzPct val="100000"/>
            </a:pPr>
            <a:r>
              <a:rPr lang="en" sz="2200"/>
              <a:t>“The war fought on two fronts had been analyzed and solutions had been proposed by the great German military thinkers” (Cole 11).</a:t>
            </a:r>
          </a:p>
          <a:p>
            <a:pPr marL="457200" lvl="0" indent="-368300" rtl="0">
              <a:spcBef>
                <a:spcPts val="0"/>
              </a:spcBef>
              <a:buSzPct val="100000"/>
            </a:pPr>
            <a:r>
              <a:rPr lang="en" sz="2200"/>
              <a:t>These German thinkers said it was impossible to fight both fronts given the limited number of supplies and soldiers.</a:t>
            </a:r>
          </a:p>
          <a:p>
            <a:pPr marL="914400" lvl="1" indent="-368300" rtl="0">
              <a:spcBef>
                <a:spcPts val="0"/>
              </a:spcBef>
              <a:buSzPct val="100000"/>
            </a:pPr>
            <a:r>
              <a:rPr lang="en" sz="2200"/>
              <a:t>They decided that counter-offensive was the best option.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Germany’s Economy</a:t>
            </a:r>
          </a:p>
        </p:txBody>
      </p:sp>
      <p:sp>
        <p:nvSpPr>
          <p:cNvPr id="172" name="Shape 172"/>
          <p:cNvSpPr txBox="1">
            <a:spLocks noGrp="1"/>
          </p:cNvSpPr>
          <p:nvPr>
            <p:ph type="body" idx="1"/>
          </p:nvPr>
        </p:nvSpPr>
        <p:spPr>
          <a:xfrm>
            <a:off x="432000" y="1136875"/>
            <a:ext cx="8280000" cy="3516000"/>
          </a:xfrm>
          <a:prstGeom prst="rect">
            <a:avLst/>
          </a:prstGeom>
        </p:spPr>
        <p:txBody>
          <a:bodyPr lIns="91425" tIns="91425" rIns="91425" bIns="91425" anchor="t" anchorCtr="0">
            <a:noAutofit/>
          </a:bodyPr>
          <a:lstStyle/>
          <a:p>
            <a:pPr marL="457200" lvl="0" indent="-355600" rtl="0">
              <a:spcBef>
                <a:spcPts val="0"/>
              </a:spcBef>
              <a:buSzPct val="100000"/>
            </a:pPr>
            <a:r>
              <a:rPr lang="en" sz="2000"/>
              <a:t>German economy was not well suited for long, drawn out wars.</a:t>
            </a:r>
          </a:p>
          <a:p>
            <a:pPr marL="914400" lvl="1" indent="-349250" rtl="0">
              <a:spcBef>
                <a:spcPts val="0"/>
              </a:spcBef>
              <a:buSzPct val="100000"/>
            </a:pPr>
            <a:r>
              <a:rPr lang="en" sz="1900"/>
              <a:t>To change this, Reich Minister Albert Speer and his company were given two years to reorganize and expand the German economy before the intense Allied air efforts of 1944</a:t>
            </a:r>
          </a:p>
          <a:p>
            <a:pPr marL="1371600" lvl="2" indent="-355600" rtl="0">
              <a:spcBef>
                <a:spcPts val="0"/>
              </a:spcBef>
              <a:buSzPct val="111111"/>
            </a:pPr>
            <a:r>
              <a:rPr lang="en" sz="1800"/>
              <a:t>He created a program so successful that Allied destruction and German construction was neck in neck in the third quarter of 1944</a:t>
            </a:r>
          </a:p>
          <a:p>
            <a:pPr marL="1371600" lvl="2" indent="-355600" rtl="0">
              <a:spcBef>
                <a:spcPts val="0"/>
              </a:spcBef>
              <a:buSzPct val="111111"/>
            </a:pPr>
            <a:r>
              <a:rPr lang="en" sz="1800"/>
              <a:t>Single-engine fighters had risen from 1016 in February to a high point of 3031 in September</a:t>
            </a:r>
            <a:r>
              <a:rPr lang="en" sz="2000"/>
              <a:t/>
            </a:r>
            <a:br>
              <a:rPr lang="en" sz="2000"/>
            </a:br>
            <a:endParaRPr lang="en"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Hitler’s Illusion</a:t>
            </a:r>
          </a:p>
        </p:txBody>
      </p:sp>
      <p:sp>
        <p:nvSpPr>
          <p:cNvPr id="178" name="Shape 178"/>
          <p:cNvSpPr txBox="1">
            <a:spLocks noGrp="1"/>
          </p:cNvSpPr>
          <p:nvPr>
            <p:ph type="body" idx="1"/>
          </p:nvPr>
        </p:nvSpPr>
        <p:spPr>
          <a:xfrm>
            <a:off x="444075" y="1220875"/>
            <a:ext cx="8280000" cy="3516000"/>
          </a:xfrm>
          <a:prstGeom prst="rect">
            <a:avLst/>
          </a:prstGeom>
        </p:spPr>
        <p:txBody>
          <a:bodyPr lIns="91425" tIns="91425" rIns="91425" bIns="91425" anchor="t" anchorCtr="0">
            <a:noAutofit/>
          </a:bodyPr>
          <a:lstStyle/>
          <a:p>
            <a:pPr marL="457200" lvl="0" indent="-228600" rtl="0">
              <a:spcBef>
                <a:spcPts val="0"/>
              </a:spcBef>
            </a:pPr>
            <a:r>
              <a:rPr lang="en"/>
              <a:t>September 16, 1944, Speer assured Hitler in a briefing that German war stocks could be expected to last through 1945</a:t>
            </a:r>
          </a:p>
          <a:p>
            <a:pPr marL="457200" lvl="0" indent="-228600">
              <a:spcBef>
                <a:spcPts val="0"/>
              </a:spcBef>
            </a:pPr>
            <a:r>
              <a:rPr lang="en"/>
              <a:t>Hitler’s optimism and the miscalculation led to Hitler’s belief that a counter-offensive would be successful.</a:t>
            </a:r>
            <a:br>
              <a:rPr lang="en"/>
            </a:br>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2"/>
        <p:cNvGrpSpPr/>
        <p:nvPr/>
      </p:nvGrpSpPr>
      <p:grpSpPr>
        <a:xfrm>
          <a:off x="0" y="0"/>
          <a:ext cx="0" cy="0"/>
          <a:chOff x="0" y="0"/>
          <a:chExt cx="0" cy="0"/>
        </a:xfrm>
      </p:grpSpPr>
      <p:cxnSp>
        <p:nvCxnSpPr>
          <p:cNvPr id="183" name="Shape 183"/>
          <p:cNvCxnSpPr>
            <a:stCxn id="184" idx="2"/>
          </p:cNvCxnSpPr>
          <p:nvPr/>
        </p:nvCxnSpPr>
        <p:spPr>
          <a:xfrm>
            <a:off x="6859675" y="4311425"/>
            <a:ext cx="0" cy="832200"/>
          </a:xfrm>
          <a:prstGeom prst="straightConnector1">
            <a:avLst/>
          </a:prstGeom>
          <a:noFill/>
          <a:ln w="19050" cap="flat" cmpd="sng">
            <a:solidFill>
              <a:srgbClr val="1D1D1B"/>
            </a:solidFill>
            <a:prstDash val="solid"/>
            <a:round/>
            <a:headEnd type="diamond" w="lg" len="lg"/>
            <a:tailEnd type="none" w="lg" len="lg"/>
          </a:ln>
        </p:spPr>
      </p:cxnSp>
      <p:cxnSp>
        <p:nvCxnSpPr>
          <p:cNvPr id="185" name="Shape 185"/>
          <p:cNvCxnSpPr>
            <a:stCxn id="186" idx="2"/>
            <a:endCxn id="184" idx="0"/>
          </p:cNvCxnSpPr>
          <p:nvPr/>
        </p:nvCxnSpPr>
        <p:spPr>
          <a:xfrm>
            <a:off x="6859725" y="3216649"/>
            <a:ext cx="0" cy="720899"/>
          </a:xfrm>
          <a:prstGeom prst="straightConnector1">
            <a:avLst/>
          </a:prstGeom>
          <a:noFill/>
          <a:ln w="19050" cap="flat" cmpd="sng">
            <a:solidFill>
              <a:srgbClr val="1D1D1B"/>
            </a:solidFill>
            <a:prstDash val="solid"/>
            <a:round/>
            <a:headEnd type="diamond" w="lg" len="lg"/>
            <a:tailEnd type="diamond" w="lg" len="lg"/>
          </a:ln>
        </p:spPr>
      </p:cxnSp>
      <p:sp>
        <p:nvSpPr>
          <p:cNvPr id="187" name="Shape 187"/>
          <p:cNvSpPr txBox="1"/>
          <p:nvPr/>
        </p:nvSpPr>
        <p:spPr>
          <a:xfrm>
            <a:off x="5005025" y="1347125"/>
            <a:ext cx="3709200" cy="455400"/>
          </a:xfrm>
          <a:prstGeom prst="rect">
            <a:avLst/>
          </a:prstGeom>
          <a:noFill/>
          <a:ln>
            <a:noFill/>
          </a:ln>
        </p:spPr>
        <p:txBody>
          <a:bodyPr lIns="91425" tIns="91425" rIns="91425" bIns="91425" anchor="ctr" anchorCtr="0">
            <a:noAutofit/>
          </a:bodyPr>
          <a:lstStyle/>
          <a:p>
            <a:pPr lvl="0" algn="ctr" rtl="0">
              <a:spcBef>
                <a:spcPts val="0"/>
              </a:spcBef>
              <a:buNone/>
            </a:pPr>
            <a:r>
              <a:rPr lang="en" sz="1800" strike="sngStrike">
                <a:solidFill>
                  <a:schemeClr val="dk2"/>
                </a:solidFill>
                <a:latin typeface="Raleway"/>
                <a:ea typeface="Raleway"/>
                <a:cs typeface="Raleway"/>
                <a:sym typeface="Raleway"/>
              </a:rPr>
              <a:t>Allied front established.</a:t>
            </a:r>
          </a:p>
        </p:txBody>
      </p:sp>
      <p:sp>
        <p:nvSpPr>
          <p:cNvPr id="184" name="Shape 184"/>
          <p:cNvSpPr txBox="1"/>
          <p:nvPr/>
        </p:nvSpPr>
        <p:spPr>
          <a:xfrm>
            <a:off x="5460025" y="3937625"/>
            <a:ext cx="2799300" cy="373800"/>
          </a:xfrm>
          <a:prstGeom prst="rect">
            <a:avLst/>
          </a:prstGeom>
          <a:noFill/>
          <a:ln>
            <a:noFill/>
          </a:ln>
        </p:spPr>
        <p:txBody>
          <a:bodyPr lIns="91425" tIns="91425" rIns="91425" bIns="91425" anchor="ctr" anchorCtr="0">
            <a:noAutofit/>
          </a:bodyPr>
          <a:lstStyle/>
          <a:p>
            <a:pPr lvl="0" algn="ctr" rtl="0">
              <a:spcBef>
                <a:spcPts val="0"/>
              </a:spcBef>
              <a:buNone/>
            </a:pPr>
            <a:r>
              <a:rPr lang="en" sz="1800">
                <a:solidFill>
                  <a:srgbClr val="576574"/>
                </a:solidFill>
                <a:latin typeface="Raleway"/>
                <a:ea typeface="Raleway"/>
                <a:cs typeface="Raleway"/>
                <a:sym typeface="Raleway"/>
              </a:rPr>
              <a:t>Germany pushed back.</a:t>
            </a:r>
          </a:p>
        </p:txBody>
      </p:sp>
      <p:sp>
        <p:nvSpPr>
          <p:cNvPr id="186" name="Shape 186"/>
          <p:cNvSpPr txBox="1"/>
          <p:nvPr/>
        </p:nvSpPr>
        <p:spPr>
          <a:xfrm>
            <a:off x="4896225" y="2487049"/>
            <a:ext cx="3927000" cy="729600"/>
          </a:xfrm>
          <a:prstGeom prst="rect">
            <a:avLst/>
          </a:prstGeom>
          <a:noFill/>
          <a:ln>
            <a:noFill/>
          </a:ln>
        </p:spPr>
        <p:txBody>
          <a:bodyPr lIns="91425" tIns="91425" rIns="91425" bIns="91425" anchor="ctr" anchorCtr="0">
            <a:noAutofit/>
          </a:bodyPr>
          <a:lstStyle/>
          <a:p>
            <a:pPr lvl="0" algn="ctr" rtl="0">
              <a:spcBef>
                <a:spcPts val="0"/>
              </a:spcBef>
              <a:buNone/>
            </a:pPr>
            <a:r>
              <a:rPr lang="en" sz="2400" b="1">
                <a:solidFill>
                  <a:schemeClr val="accent6"/>
                </a:solidFill>
                <a:latin typeface="Raleway"/>
                <a:ea typeface="Raleway"/>
                <a:cs typeface="Raleway"/>
                <a:sym typeface="Raleway"/>
              </a:rPr>
              <a:t>Germans attacked, creating the bulge.</a:t>
            </a:r>
          </a:p>
        </p:txBody>
      </p:sp>
      <p:cxnSp>
        <p:nvCxnSpPr>
          <p:cNvPr id="188" name="Shape 188"/>
          <p:cNvCxnSpPr>
            <a:stCxn id="187" idx="2"/>
            <a:endCxn id="186" idx="0"/>
          </p:cNvCxnSpPr>
          <p:nvPr/>
        </p:nvCxnSpPr>
        <p:spPr>
          <a:xfrm>
            <a:off x="6859625" y="1802525"/>
            <a:ext cx="0" cy="684600"/>
          </a:xfrm>
          <a:prstGeom prst="straightConnector1">
            <a:avLst/>
          </a:prstGeom>
          <a:noFill/>
          <a:ln w="19050" cap="flat" cmpd="sng">
            <a:solidFill>
              <a:srgbClr val="1D1D1B"/>
            </a:solidFill>
            <a:prstDash val="solid"/>
            <a:round/>
            <a:headEnd type="diamond" w="lg" len="lg"/>
            <a:tailEnd type="diamond" w="lg" len="lg"/>
          </a:ln>
        </p:spPr>
      </p:cxnSp>
      <p:cxnSp>
        <p:nvCxnSpPr>
          <p:cNvPr id="189" name="Shape 189"/>
          <p:cNvCxnSpPr>
            <a:stCxn id="187" idx="0"/>
          </p:cNvCxnSpPr>
          <p:nvPr/>
        </p:nvCxnSpPr>
        <p:spPr>
          <a:xfrm rot="10800000">
            <a:off x="6859625" y="674525"/>
            <a:ext cx="0" cy="672600"/>
          </a:xfrm>
          <a:prstGeom prst="straightConnector1">
            <a:avLst/>
          </a:prstGeom>
          <a:noFill/>
          <a:ln w="19050" cap="flat" cmpd="sng">
            <a:solidFill>
              <a:srgbClr val="1D1D1B"/>
            </a:solidFill>
            <a:prstDash val="solid"/>
            <a:round/>
            <a:headEnd type="diamond" w="lg" len="lg"/>
            <a:tailEnd type="none" w="lg" len="lg"/>
          </a:ln>
        </p:spPr>
      </p:cxnSp>
      <p:pic>
        <p:nvPicPr>
          <p:cNvPr id="190" name="Shape 190"/>
          <p:cNvPicPr preferRelativeResize="0"/>
          <p:nvPr/>
        </p:nvPicPr>
        <p:blipFill>
          <a:blip r:embed="rId3">
            <a:alphaModFix/>
          </a:blip>
          <a:stretch>
            <a:fillRect/>
          </a:stretch>
        </p:blipFill>
        <p:spPr>
          <a:xfrm>
            <a:off x="0" y="0"/>
            <a:ext cx="4569799" cy="3711175"/>
          </a:xfrm>
          <a:prstGeom prst="rect">
            <a:avLst/>
          </a:prstGeom>
          <a:noFill/>
          <a:ln>
            <a:noFill/>
          </a:ln>
        </p:spPr>
      </p:pic>
      <p:sp>
        <p:nvSpPr>
          <p:cNvPr id="191" name="Shape 191"/>
          <p:cNvSpPr txBox="1"/>
          <p:nvPr/>
        </p:nvSpPr>
        <p:spPr>
          <a:xfrm>
            <a:off x="0" y="3711175"/>
            <a:ext cx="4582800" cy="1432200"/>
          </a:xfrm>
          <a:prstGeom prst="rect">
            <a:avLst/>
          </a:prstGeom>
          <a:solidFill>
            <a:srgbClr val="F3F3F3"/>
          </a:solidFill>
          <a:ln>
            <a:noFill/>
          </a:ln>
        </p:spPr>
        <p:txBody>
          <a:bodyPr lIns="91425" tIns="91425" rIns="91425" bIns="91425" anchor="t" anchorCtr="0">
            <a:noAutofit/>
          </a:bodyPr>
          <a:lstStyle/>
          <a:p>
            <a:pPr lvl="0" rtl="0">
              <a:lnSpc>
                <a:spcPct val="100000"/>
              </a:lnSpc>
              <a:spcBef>
                <a:spcPts val="0"/>
              </a:spcBef>
              <a:buClr>
                <a:schemeClr val="dk1"/>
              </a:buClr>
              <a:buSzPct val="50000"/>
              <a:buFont typeface="Arial"/>
              <a:buNone/>
            </a:pPr>
            <a:r>
              <a:rPr lang="en" sz="2200" b="1">
                <a:solidFill>
                  <a:schemeClr val="dk2"/>
                </a:solidFill>
                <a:latin typeface="Raleway"/>
                <a:ea typeface="Raleway"/>
                <a:cs typeface="Raleway"/>
                <a:sym typeface="Raleway"/>
              </a:rPr>
              <a:t>December 16-26, 1944</a:t>
            </a:r>
            <a:r>
              <a:rPr lang="en" sz="2200">
                <a:solidFill>
                  <a:schemeClr val="dk2"/>
                </a:solidFill>
                <a:latin typeface="Raleway"/>
                <a:ea typeface="Raleway"/>
                <a:cs typeface="Raleway"/>
                <a:sym typeface="Raleway"/>
              </a:rPr>
              <a:t> - Germany launched their assault and created a bulge in the Allied front.  </a:t>
            </a:r>
          </a:p>
        </p:txBody>
      </p:sp>
      <p:sp>
        <p:nvSpPr>
          <p:cNvPr id="192" name="Shape 192"/>
          <p:cNvSpPr txBox="1">
            <a:spLocks noGrp="1"/>
          </p:cNvSpPr>
          <p:nvPr>
            <p:ph type="title"/>
          </p:nvPr>
        </p:nvSpPr>
        <p:spPr>
          <a:xfrm>
            <a:off x="4896225" y="-64925"/>
            <a:ext cx="3709200" cy="857400"/>
          </a:xfrm>
          <a:prstGeom prst="rect">
            <a:avLst/>
          </a:prstGeom>
        </p:spPr>
        <p:txBody>
          <a:bodyPr lIns="91425" tIns="91425" rIns="91425" bIns="91425" anchor="b" anchorCtr="0">
            <a:noAutofit/>
          </a:bodyPr>
          <a:lstStyle/>
          <a:p>
            <a:pPr lvl="0" rtl="0">
              <a:spcBef>
                <a:spcPts val="0"/>
              </a:spcBef>
              <a:buNone/>
            </a:pPr>
            <a:r>
              <a:rPr lang="en" sz="3600"/>
              <a:t>Basic Timeline</a:t>
            </a:r>
          </a:p>
        </p:txBody>
      </p:sp>
      <p:grpSp>
        <p:nvGrpSpPr>
          <p:cNvPr id="193" name="Shape 193"/>
          <p:cNvGrpSpPr/>
          <p:nvPr/>
        </p:nvGrpSpPr>
        <p:grpSpPr>
          <a:xfrm>
            <a:off x="8605436" y="104128"/>
            <a:ext cx="518062" cy="519289"/>
            <a:chOff x="6649150" y="309350"/>
            <a:chExt cx="395800" cy="395800"/>
          </a:xfrm>
        </p:grpSpPr>
        <p:sp>
          <p:nvSpPr>
            <p:cNvPr id="194" name="Shape 194"/>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95" name="Shape 195"/>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96" name="Shape 196"/>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97" name="Shape 197"/>
            <p:cNvSpPr/>
            <p:nvPr/>
          </p:nvSpPr>
          <p:spPr>
            <a:xfrm>
              <a:off x="6847025" y="333700"/>
              <a:ext cx="25" cy="29250"/>
            </a:xfrm>
            <a:custGeom>
              <a:avLst/>
              <a:gdLst/>
              <a:ahLst/>
              <a:cxnLst/>
              <a:rect l="0" t="0" r="0" b="0"/>
              <a:pathLst>
                <a:path w="1" h="1170" fill="none" extrusionOk="0">
                  <a:moveTo>
                    <a:pt x="1" y="1170"/>
                  </a:moveTo>
                  <a:lnTo>
                    <a:pt x="1"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98" name="Shape 198"/>
            <p:cNvSpPr/>
            <p:nvPr/>
          </p:nvSpPr>
          <p:spPr>
            <a:xfrm>
              <a:off x="6760575" y="356850"/>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199" name="Shape 199"/>
            <p:cNvSpPr/>
            <p:nvPr/>
          </p:nvSpPr>
          <p:spPr>
            <a:xfrm>
              <a:off x="6760575" y="356850"/>
              <a:ext cx="14025" cy="24975"/>
            </a:xfrm>
            <a:custGeom>
              <a:avLst/>
              <a:gdLst/>
              <a:ahLst/>
              <a:cxnLst/>
              <a:rect l="0" t="0" r="0" b="0"/>
              <a:pathLst>
                <a:path w="561" h="999" fill="none" extrusionOk="0">
                  <a:moveTo>
                    <a:pt x="1" y="0"/>
                  </a:moveTo>
                  <a:lnTo>
                    <a:pt x="561" y="99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0" name="Shape 200"/>
            <p:cNvSpPr/>
            <p:nvPr/>
          </p:nvSpPr>
          <p:spPr>
            <a:xfrm>
              <a:off x="6696650" y="420775"/>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1" name="Shape 201"/>
            <p:cNvSpPr/>
            <p:nvPr/>
          </p:nvSpPr>
          <p:spPr>
            <a:xfrm>
              <a:off x="6696650" y="420775"/>
              <a:ext cx="24975" cy="14025"/>
            </a:xfrm>
            <a:custGeom>
              <a:avLst/>
              <a:gdLst/>
              <a:ahLst/>
              <a:cxnLst/>
              <a:rect l="0" t="0" r="0" b="0"/>
              <a:pathLst>
                <a:path w="999" h="561" fill="none" extrusionOk="0">
                  <a:moveTo>
                    <a:pt x="0" y="0"/>
                  </a:moveTo>
                  <a:lnTo>
                    <a:pt x="999" y="56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2" name="Shape 202"/>
            <p:cNvSpPr/>
            <p:nvPr/>
          </p:nvSpPr>
          <p:spPr>
            <a:xfrm>
              <a:off x="6673500" y="507225"/>
              <a:ext cx="29250" cy="25"/>
            </a:xfrm>
            <a:custGeom>
              <a:avLst/>
              <a:gdLst/>
              <a:ahLst/>
              <a:cxnLst/>
              <a:rect l="0" t="0" r="0" b="0"/>
              <a:pathLst>
                <a:path w="1170" h="1" fill="none" extrusionOk="0">
                  <a:moveTo>
                    <a:pt x="1" y="1"/>
                  </a:moveTo>
                  <a:lnTo>
                    <a:pt x="117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3" name="Shape 203"/>
            <p:cNvSpPr/>
            <p:nvPr/>
          </p:nvSpPr>
          <p:spPr>
            <a:xfrm>
              <a:off x="6696650" y="593700"/>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4" name="Shape 204"/>
            <p:cNvSpPr/>
            <p:nvPr/>
          </p:nvSpPr>
          <p:spPr>
            <a:xfrm>
              <a:off x="6696650" y="579700"/>
              <a:ext cx="24975" cy="14025"/>
            </a:xfrm>
            <a:custGeom>
              <a:avLst/>
              <a:gdLst/>
              <a:ahLst/>
              <a:cxnLst/>
              <a:rect l="0" t="0" r="0" b="0"/>
              <a:pathLst>
                <a:path w="999" h="561" fill="none" extrusionOk="0">
                  <a:moveTo>
                    <a:pt x="0" y="560"/>
                  </a:moveTo>
                  <a:lnTo>
                    <a:pt x="999"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5" name="Shape 205"/>
            <p:cNvSpPr/>
            <p:nvPr/>
          </p:nvSpPr>
          <p:spPr>
            <a:xfrm>
              <a:off x="6760575" y="632675"/>
              <a:ext cx="14025" cy="24975"/>
            </a:xfrm>
            <a:custGeom>
              <a:avLst/>
              <a:gdLst/>
              <a:ahLst/>
              <a:cxnLst/>
              <a:rect l="0" t="0" r="0" b="0"/>
              <a:pathLst>
                <a:path w="561" h="999" fill="none" extrusionOk="0">
                  <a:moveTo>
                    <a:pt x="1" y="999"/>
                  </a:moveTo>
                  <a:lnTo>
                    <a:pt x="56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6" name="Shape 206"/>
            <p:cNvSpPr/>
            <p:nvPr/>
          </p:nvSpPr>
          <p:spPr>
            <a:xfrm>
              <a:off x="6760575" y="657625"/>
              <a:ext cx="25" cy="25"/>
            </a:xfrm>
            <a:custGeom>
              <a:avLst/>
              <a:gdLst/>
              <a:ahLst/>
              <a:cxnLst/>
              <a:rect l="0" t="0" r="0" b="0"/>
              <a:pathLst>
                <a:path w="1" h="1" fill="none" extrusionOk="0">
                  <a:moveTo>
                    <a:pt x="1" y="1"/>
                  </a:moveTo>
                  <a:lnTo>
                    <a:pt x="1"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7" name="Shape 207"/>
            <p:cNvSpPr/>
            <p:nvPr/>
          </p:nvSpPr>
          <p:spPr>
            <a:xfrm>
              <a:off x="6847025" y="651550"/>
              <a:ext cx="25" cy="29250"/>
            </a:xfrm>
            <a:custGeom>
              <a:avLst/>
              <a:gdLst/>
              <a:ahLst/>
              <a:cxnLst/>
              <a:rect l="0" t="0" r="0" b="0"/>
              <a:pathLst>
                <a:path w="1" h="1170" fill="none" extrusionOk="0">
                  <a:moveTo>
                    <a:pt x="1" y="0"/>
                  </a:moveTo>
                  <a:lnTo>
                    <a:pt x="1" y="116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8" name="Shape 208"/>
            <p:cNvSpPr/>
            <p:nvPr/>
          </p:nvSpPr>
          <p:spPr>
            <a:xfrm>
              <a:off x="6919500" y="632675"/>
              <a:ext cx="14025" cy="24975"/>
            </a:xfrm>
            <a:custGeom>
              <a:avLst/>
              <a:gdLst/>
              <a:ahLst/>
              <a:cxnLst/>
              <a:rect l="0" t="0" r="0" b="0"/>
              <a:pathLst>
                <a:path w="561" h="999" fill="none" extrusionOk="0">
                  <a:moveTo>
                    <a:pt x="560" y="999"/>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09" name="Shape 209"/>
            <p:cNvSpPr/>
            <p:nvPr/>
          </p:nvSpPr>
          <p:spPr>
            <a:xfrm>
              <a:off x="6933500" y="657625"/>
              <a:ext cx="25" cy="25"/>
            </a:xfrm>
            <a:custGeom>
              <a:avLst/>
              <a:gdLst/>
              <a:ahLst/>
              <a:cxnLst/>
              <a:rect l="0" t="0" r="0" b="0"/>
              <a:pathLst>
                <a:path w="1" h="1" fill="none" extrusionOk="0">
                  <a:moveTo>
                    <a:pt x="0" y="1"/>
                  </a:moveTo>
                  <a:lnTo>
                    <a:pt x="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0" name="Shape 210"/>
            <p:cNvSpPr/>
            <p:nvPr/>
          </p:nvSpPr>
          <p:spPr>
            <a:xfrm>
              <a:off x="6972475" y="579700"/>
              <a:ext cx="24975" cy="14025"/>
            </a:xfrm>
            <a:custGeom>
              <a:avLst/>
              <a:gdLst/>
              <a:ahLst/>
              <a:cxnLst/>
              <a:rect l="0" t="0" r="0" b="0"/>
              <a:pathLst>
                <a:path w="999" h="561" fill="none" extrusionOk="0">
                  <a:moveTo>
                    <a:pt x="999" y="56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1" name="Shape 211"/>
            <p:cNvSpPr/>
            <p:nvPr/>
          </p:nvSpPr>
          <p:spPr>
            <a:xfrm>
              <a:off x="6997425" y="593700"/>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2" name="Shape 212"/>
            <p:cNvSpPr/>
            <p:nvPr/>
          </p:nvSpPr>
          <p:spPr>
            <a:xfrm>
              <a:off x="6991350" y="507225"/>
              <a:ext cx="29250" cy="25"/>
            </a:xfrm>
            <a:custGeom>
              <a:avLst/>
              <a:gdLst/>
              <a:ahLst/>
              <a:cxnLst/>
              <a:rect l="0" t="0" r="0" b="0"/>
              <a:pathLst>
                <a:path w="1170" h="1" fill="none" extrusionOk="0">
                  <a:moveTo>
                    <a:pt x="1169" y="1"/>
                  </a:moveTo>
                  <a:lnTo>
                    <a:pt x="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3" name="Shape 213"/>
            <p:cNvSpPr/>
            <p:nvPr/>
          </p:nvSpPr>
          <p:spPr>
            <a:xfrm>
              <a:off x="6972475" y="420775"/>
              <a:ext cx="24975" cy="14025"/>
            </a:xfrm>
            <a:custGeom>
              <a:avLst/>
              <a:gdLst/>
              <a:ahLst/>
              <a:cxnLst/>
              <a:rect l="0" t="0" r="0" b="0"/>
              <a:pathLst>
                <a:path w="999" h="561" fill="none" extrusionOk="0">
                  <a:moveTo>
                    <a:pt x="0" y="561"/>
                  </a:moveTo>
                  <a:lnTo>
                    <a:pt x="999"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4" name="Shape 214"/>
            <p:cNvSpPr/>
            <p:nvPr/>
          </p:nvSpPr>
          <p:spPr>
            <a:xfrm>
              <a:off x="6997425" y="420775"/>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5" name="Shape 215"/>
            <p:cNvSpPr/>
            <p:nvPr/>
          </p:nvSpPr>
          <p:spPr>
            <a:xfrm>
              <a:off x="6919500" y="356850"/>
              <a:ext cx="14025" cy="24975"/>
            </a:xfrm>
            <a:custGeom>
              <a:avLst/>
              <a:gdLst/>
              <a:ahLst/>
              <a:cxnLst/>
              <a:rect l="0" t="0" r="0" b="0"/>
              <a:pathLst>
                <a:path w="561" h="999" fill="none" extrusionOk="0">
                  <a:moveTo>
                    <a:pt x="560" y="0"/>
                  </a:moveTo>
                  <a:lnTo>
                    <a:pt x="0" y="99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216" name="Shape 216"/>
            <p:cNvSpPr/>
            <p:nvPr/>
          </p:nvSpPr>
          <p:spPr>
            <a:xfrm>
              <a:off x="6933500" y="356850"/>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Germany’s Objective</a:t>
            </a:r>
          </a:p>
        </p:txBody>
      </p:sp>
      <p:sp>
        <p:nvSpPr>
          <p:cNvPr id="222" name="Shape 222"/>
          <p:cNvSpPr txBox="1">
            <a:spLocks noGrp="1"/>
          </p:cNvSpPr>
          <p:nvPr>
            <p:ph type="body" idx="1"/>
          </p:nvPr>
        </p:nvSpPr>
        <p:spPr>
          <a:xfrm>
            <a:off x="444075" y="1220875"/>
            <a:ext cx="8280000" cy="3516000"/>
          </a:xfrm>
          <a:prstGeom prst="rect">
            <a:avLst/>
          </a:prstGeom>
        </p:spPr>
        <p:txBody>
          <a:bodyPr lIns="91425" tIns="91425" rIns="91425" bIns="91425" anchor="t" anchorCtr="0">
            <a:noAutofit/>
          </a:bodyPr>
          <a:lstStyle/>
          <a:p>
            <a:pPr marL="457200" lvl="0" indent="-228600" rtl="0">
              <a:spcBef>
                <a:spcPts val="0"/>
              </a:spcBef>
            </a:pPr>
            <a:r>
              <a:rPr lang="en"/>
              <a:t>Germany’s primary goal was to traverse through the </a:t>
            </a:r>
            <a:r>
              <a:rPr lang="en" u="sng"/>
              <a:t>Ardennes</a:t>
            </a:r>
            <a:r>
              <a:rPr lang="en"/>
              <a:t> region and divide the Allied Front in order to capture port of </a:t>
            </a:r>
            <a:r>
              <a:rPr lang="en" u="sng"/>
              <a:t>Antwerp</a:t>
            </a:r>
            <a:r>
              <a:rPr lang="en"/>
              <a:t>, Belgium, the Allies’ principle supply port.</a:t>
            </a:r>
          </a:p>
          <a:p>
            <a:pPr marL="914400" lvl="1" indent="-228600" rtl="0">
              <a:spcBef>
                <a:spcPts val="0"/>
              </a:spcBef>
            </a:pPr>
            <a:r>
              <a:rPr lang="en"/>
              <a:t>The Allied Front consisted of American and British troops.</a:t>
            </a:r>
          </a:p>
          <a:p>
            <a:pPr marL="457200" lvl="0" indent="-228600">
              <a:spcBef>
                <a:spcPts val="0"/>
              </a:spcBef>
            </a:pPr>
            <a:r>
              <a:rPr lang="en"/>
              <a:t>This did not go as expected for the Germans and became Hitler’s final major offensive attack.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26"/>
        <p:cNvGrpSpPr/>
        <p:nvPr/>
      </p:nvGrpSpPr>
      <p:grpSpPr>
        <a:xfrm>
          <a:off x="0" y="0"/>
          <a:ext cx="0" cy="0"/>
          <a:chOff x="0" y="0"/>
          <a:chExt cx="0" cy="0"/>
        </a:xfrm>
      </p:grpSpPr>
      <p:pic>
        <p:nvPicPr>
          <p:cNvPr id="227" name="Shape 227"/>
          <p:cNvPicPr preferRelativeResize="0"/>
          <p:nvPr/>
        </p:nvPicPr>
        <p:blipFill>
          <a:blip r:embed="rId3">
            <a:alphaModFix/>
          </a:blip>
          <a:stretch>
            <a:fillRect/>
          </a:stretch>
        </p:blipFill>
        <p:spPr>
          <a:xfrm>
            <a:off x="1125975" y="400466"/>
            <a:ext cx="4035050" cy="4342575"/>
          </a:xfrm>
          <a:prstGeom prst="rect">
            <a:avLst/>
          </a:prstGeom>
          <a:noFill/>
          <a:ln>
            <a:noFill/>
          </a:ln>
        </p:spPr>
      </p:pic>
      <p:sp>
        <p:nvSpPr>
          <p:cNvPr id="228" name="Shape 228"/>
          <p:cNvSpPr/>
          <p:nvPr/>
        </p:nvSpPr>
        <p:spPr>
          <a:xfrm>
            <a:off x="3189425" y="2409675"/>
            <a:ext cx="1971600" cy="1813800"/>
          </a:xfrm>
          <a:prstGeom prst="flowChartConnector">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txBox="1"/>
          <p:nvPr/>
        </p:nvSpPr>
        <p:spPr>
          <a:xfrm>
            <a:off x="6364900" y="3325275"/>
            <a:ext cx="2260800" cy="5346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0000"/>
                </a:solidFill>
                <a:latin typeface="Raleway"/>
                <a:ea typeface="Raleway"/>
                <a:cs typeface="Raleway"/>
                <a:sym typeface="Raleway"/>
              </a:rPr>
              <a:t>The Ardennes Region</a:t>
            </a:r>
          </a:p>
        </p:txBody>
      </p:sp>
      <p:cxnSp>
        <p:nvCxnSpPr>
          <p:cNvPr id="230" name="Shape 230"/>
          <p:cNvCxnSpPr>
            <a:stCxn id="228" idx="6"/>
            <a:endCxn id="229" idx="1"/>
          </p:cNvCxnSpPr>
          <p:nvPr/>
        </p:nvCxnSpPr>
        <p:spPr>
          <a:xfrm>
            <a:off x="5161025" y="3316575"/>
            <a:ext cx="1203900" cy="276000"/>
          </a:xfrm>
          <a:prstGeom prst="straightConnector1">
            <a:avLst/>
          </a:prstGeom>
          <a:noFill/>
          <a:ln w="38100" cap="flat" cmpd="sng">
            <a:solidFill>
              <a:srgbClr val="FF0000"/>
            </a:solidFill>
            <a:prstDash val="solid"/>
            <a:round/>
            <a:headEnd type="none" w="lg" len="lg"/>
            <a:tailEnd type="none" w="lg" len="lg"/>
          </a:ln>
        </p:spPr>
      </p:cxnSp>
      <p:sp>
        <p:nvSpPr>
          <p:cNvPr id="231" name="Shape 231"/>
          <p:cNvSpPr/>
          <p:nvPr/>
        </p:nvSpPr>
        <p:spPr>
          <a:xfrm>
            <a:off x="2860425" y="1323125"/>
            <a:ext cx="390300" cy="380400"/>
          </a:xfrm>
          <a:prstGeom prst="flowChartConnector">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txBox="1"/>
          <p:nvPr/>
        </p:nvSpPr>
        <p:spPr>
          <a:xfrm>
            <a:off x="6575200" y="1440475"/>
            <a:ext cx="2050500" cy="5346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0000"/>
                </a:solidFill>
                <a:latin typeface="Raleway"/>
                <a:ea typeface="Raleway"/>
                <a:cs typeface="Raleway"/>
                <a:sym typeface="Raleway"/>
              </a:rPr>
              <a:t>Antwerp</a:t>
            </a:r>
          </a:p>
        </p:txBody>
      </p:sp>
      <p:cxnSp>
        <p:nvCxnSpPr>
          <p:cNvPr id="233" name="Shape 233"/>
          <p:cNvCxnSpPr>
            <a:stCxn id="231" idx="6"/>
            <a:endCxn id="232" idx="1"/>
          </p:cNvCxnSpPr>
          <p:nvPr/>
        </p:nvCxnSpPr>
        <p:spPr>
          <a:xfrm>
            <a:off x="3250725" y="1513325"/>
            <a:ext cx="3324600" cy="194400"/>
          </a:xfrm>
          <a:prstGeom prst="straightConnector1">
            <a:avLst/>
          </a:prstGeom>
          <a:noFill/>
          <a:ln w="38100" cap="flat" cmpd="sng">
            <a:solidFill>
              <a:srgbClr val="FF0000"/>
            </a:solidFill>
            <a:prstDash val="solid"/>
            <a:round/>
            <a:headEnd type="none" w="lg" len="lg"/>
            <a:tailEnd type="non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457500" y="1457250"/>
            <a:ext cx="2229000" cy="2229000"/>
          </a:xfrm>
          <a:prstGeom prst="rect">
            <a:avLst/>
          </a:prstGeom>
        </p:spPr>
        <p:txBody>
          <a:bodyPr lIns="91425" tIns="91425" rIns="91425" bIns="91425" anchor="ctr" anchorCtr="0">
            <a:noAutofit/>
          </a:bodyPr>
          <a:lstStyle/>
          <a:p>
            <a:pPr lvl="0">
              <a:spcBef>
                <a:spcPts val="0"/>
              </a:spcBef>
              <a:buNone/>
            </a:pPr>
            <a:r>
              <a:rPr lang="en" sz="2400"/>
              <a:t>Background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How?</a:t>
            </a:r>
          </a:p>
          <a:p>
            <a:pPr lvl="0">
              <a:spcBef>
                <a:spcPts val="0"/>
              </a:spcBef>
              <a:buNone/>
            </a:pPr>
            <a:endParaRPr/>
          </a:p>
          <a:p>
            <a:pPr lvl="0">
              <a:spcBef>
                <a:spcPts val="0"/>
              </a:spcBef>
              <a:buNone/>
            </a:pPr>
            <a:endParaRPr/>
          </a:p>
        </p:txBody>
      </p:sp>
      <p:sp>
        <p:nvSpPr>
          <p:cNvPr id="239" name="Shape 239"/>
          <p:cNvSpPr txBox="1">
            <a:spLocks noGrp="1"/>
          </p:cNvSpPr>
          <p:nvPr>
            <p:ph type="body" idx="1"/>
          </p:nvPr>
        </p:nvSpPr>
        <p:spPr>
          <a:xfrm>
            <a:off x="432000" y="992275"/>
            <a:ext cx="8280000" cy="3516000"/>
          </a:xfrm>
          <a:prstGeom prst="rect">
            <a:avLst/>
          </a:prstGeom>
        </p:spPr>
        <p:txBody>
          <a:bodyPr lIns="91425" tIns="91425" rIns="91425" bIns="91425" anchor="t" anchorCtr="0">
            <a:noAutofit/>
          </a:bodyPr>
          <a:lstStyle/>
          <a:p>
            <a:pPr marL="457200" lvl="0" indent="-374650" rtl="0">
              <a:spcBef>
                <a:spcPts val="0"/>
              </a:spcBef>
              <a:buSzPct val="100000"/>
            </a:pPr>
            <a:r>
              <a:rPr lang="en" sz="2300"/>
              <a:t>In order to accomplish Hitler’s goal of seizing Antwerp, the Germans concentrated the majority of their offensive powering into one prominent forefront.</a:t>
            </a:r>
          </a:p>
          <a:p>
            <a:pPr marL="457200" lvl="0" indent="-374650" rtl="0">
              <a:spcBef>
                <a:spcPts val="0"/>
              </a:spcBef>
              <a:buSzPct val="100000"/>
            </a:pPr>
            <a:r>
              <a:rPr lang="en" sz="2300"/>
              <a:t>Hitler created the Fifth and Sixth Panzer Armies, two tank divisions, to penetrate the Allied Front through the Meuse River and the city of Liège.</a:t>
            </a:r>
          </a:p>
          <a:p>
            <a:pPr marL="457200" lvl="0" indent="-374650" rtl="0">
              <a:spcBef>
                <a:spcPts val="0"/>
              </a:spcBef>
              <a:buSzPct val="100000"/>
            </a:pPr>
            <a:r>
              <a:rPr lang="en" sz="2300"/>
              <a:t>The armoured German “spearhead” cracked the Allied Front, creating a deep wedge, thus giving it’s name the Battle of the Bulge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32000" y="105675"/>
            <a:ext cx="8280000" cy="828000"/>
          </a:xfrm>
          <a:prstGeom prst="rect">
            <a:avLst/>
          </a:prstGeom>
        </p:spPr>
        <p:txBody>
          <a:bodyPr lIns="91425" tIns="91425" rIns="91425" bIns="91425" anchor="t" anchorCtr="0">
            <a:noAutofit/>
          </a:bodyPr>
          <a:lstStyle/>
          <a:p>
            <a:pPr lvl="0">
              <a:spcBef>
                <a:spcPts val="0"/>
              </a:spcBef>
              <a:buNone/>
            </a:pPr>
            <a:r>
              <a:rPr lang="en" sz="2400">
                <a:solidFill>
                  <a:srgbClr val="5B0F00"/>
                </a:solidFill>
              </a:rPr>
              <a:t>Fifth </a:t>
            </a:r>
            <a:r>
              <a:rPr lang="en" sz="2400"/>
              <a:t>and </a:t>
            </a:r>
            <a:r>
              <a:rPr lang="en" sz="2400">
                <a:solidFill>
                  <a:srgbClr val="5B0F00"/>
                </a:solidFill>
              </a:rPr>
              <a:t>Sixth </a:t>
            </a:r>
            <a:r>
              <a:rPr lang="en" sz="2400"/>
              <a:t>Panzers (December 21, 1944)</a:t>
            </a:r>
          </a:p>
        </p:txBody>
      </p:sp>
      <p:pic>
        <p:nvPicPr>
          <p:cNvPr id="245" name="Shape 245"/>
          <p:cNvPicPr preferRelativeResize="0"/>
          <p:nvPr/>
        </p:nvPicPr>
        <p:blipFill>
          <a:blip r:embed="rId3">
            <a:alphaModFix/>
          </a:blip>
          <a:stretch>
            <a:fillRect/>
          </a:stretch>
        </p:blipFill>
        <p:spPr>
          <a:xfrm>
            <a:off x="2036399" y="626950"/>
            <a:ext cx="5071224" cy="4364150"/>
          </a:xfrm>
          <a:prstGeom prst="rect">
            <a:avLst/>
          </a:prstGeom>
          <a:noFill/>
          <a:ln>
            <a:noFill/>
          </a:ln>
        </p:spPr>
      </p:pic>
      <p:cxnSp>
        <p:nvCxnSpPr>
          <p:cNvPr id="246" name="Shape 246"/>
          <p:cNvCxnSpPr/>
          <p:nvPr/>
        </p:nvCxnSpPr>
        <p:spPr>
          <a:xfrm rot="10800000" flipH="1">
            <a:off x="1828800" y="990700"/>
            <a:ext cx="914400" cy="507900"/>
          </a:xfrm>
          <a:prstGeom prst="straightConnector1">
            <a:avLst/>
          </a:prstGeom>
          <a:noFill/>
          <a:ln w="28575" cap="flat" cmpd="sng">
            <a:solidFill>
              <a:srgbClr val="FF0000"/>
            </a:solidFill>
            <a:prstDash val="solid"/>
            <a:round/>
            <a:headEnd type="oval" w="lg" len="lg"/>
            <a:tailEnd type="oval" w="lg" len="lg"/>
          </a:ln>
        </p:spPr>
      </p:cxnSp>
      <p:sp>
        <p:nvSpPr>
          <p:cNvPr id="247" name="Shape 247"/>
          <p:cNvSpPr txBox="1"/>
          <p:nvPr/>
        </p:nvSpPr>
        <p:spPr>
          <a:xfrm>
            <a:off x="289150" y="1168400"/>
            <a:ext cx="1539600" cy="939900"/>
          </a:xfrm>
          <a:prstGeom prst="rect">
            <a:avLst/>
          </a:prstGeom>
          <a:noFill/>
          <a:ln>
            <a:noFill/>
          </a:ln>
        </p:spPr>
        <p:txBody>
          <a:bodyPr lIns="91425" tIns="91425" rIns="91425" bIns="91425" anchor="t" anchorCtr="0">
            <a:noAutofit/>
          </a:bodyPr>
          <a:lstStyle/>
          <a:p>
            <a:pPr lvl="0" algn="ctr">
              <a:spcBef>
                <a:spcPts val="0"/>
              </a:spcBef>
              <a:buNone/>
            </a:pPr>
            <a:r>
              <a:rPr lang="en" sz="2400">
                <a:latin typeface="Raleway"/>
                <a:ea typeface="Raleway"/>
                <a:cs typeface="Raleway"/>
                <a:sym typeface="Raleway"/>
              </a:rPr>
              <a:t>Antwerp, Belgium</a:t>
            </a:r>
          </a:p>
        </p:txBody>
      </p:sp>
      <p:cxnSp>
        <p:nvCxnSpPr>
          <p:cNvPr id="248" name="Shape 248"/>
          <p:cNvCxnSpPr/>
          <p:nvPr/>
        </p:nvCxnSpPr>
        <p:spPr>
          <a:xfrm rot="10800000" flipH="1">
            <a:off x="4495800" y="1371600"/>
            <a:ext cx="3200400" cy="1219200"/>
          </a:xfrm>
          <a:prstGeom prst="straightConnector1">
            <a:avLst/>
          </a:prstGeom>
          <a:noFill/>
          <a:ln w="28575" cap="flat" cmpd="sng">
            <a:solidFill>
              <a:srgbClr val="FF0000"/>
            </a:solidFill>
            <a:prstDash val="solid"/>
            <a:round/>
            <a:headEnd type="oval" w="lg" len="lg"/>
            <a:tailEnd type="oval" w="lg" len="lg"/>
          </a:ln>
        </p:spPr>
      </p:cxnSp>
      <p:cxnSp>
        <p:nvCxnSpPr>
          <p:cNvPr id="249" name="Shape 249"/>
          <p:cNvCxnSpPr/>
          <p:nvPr/>
        </p:nvCxnSpPr>
        <p:spPr>
          <a:xfrm>
            <a:off x="3733800" y="3048000"/>
            <a:ext cx="3683100" cy="914400"/>
          </a:xfrm>
          <a:prstGeom prst="straightConnector1">
            <a:avLst/>
          </a:prstGeom>
          <a:noFill/>
          <a:ln w="28575" cap="flat" cmpd="sng">
            <a:solidFill>
              <a:srgbClr val="FF0000"/>
            </a:solidFill>
            <a:prstDash val="solid"/>
            <a:round/>
            <a:headEnd type="oval" w="lg" len="lg"/>
            <a:tailEnd type="oval" w="lg" len="lg"/>
          </a:ln>
        </p:spPr>
      </p:cxnSp>
      <p:sp>
        <p:nvSpPr>
          <p:cNvPr id="250" name="Shape 250"/>
          <p:cNvSpPr txBox="1"/>
          <p:nvPr/>
        </p:nvSpPr>
        <p:spPr>
          <a:xfrm>
            <a:off x="7696200" y="990700"/>
            <a:ext cx="1396800" cy="939900"/>
          </a:xfrm>
          <a:prstGeom prst="rect">
            <a:avLst/>
          </a:prstGeom>
          <a:noFill/>
          <a:ln>
            <a:noFill/>
          </a:ln>
        </p:spPr>
        <p:txBody>
          <a:bodyPr lIns="91425" tIns="91425" rIns="91425" bIns="91425" anchor="t" anchorCtr="0">
            <a:noAutofit/>
          </a:bodyPr>
          <a:lstStyle/>
          <a:p>
            <a:pPr lvl="0" algn="ctr">
              <a:spcBef>
                <a:spcPts val="0"/>
              </a:spcBef>
              <a:buNone/>
            </a:pPr>
            <a:r>
              <a:rPr lang="en" sz="2400">
                <a:latin typeface="Raleway"/>
                <a:ea typeface="Raleway"/>
                <a:cs typeface="Raleway"/>
                <a:sym typeface="Raleway"/>
              </a:rPr>
              <a:t>Liège, Belgium</a:t>
            </a:r>
          </a:p>
        </p:txBody>
      </p:sp>
      <p:sp>
        <p:nvSpPr>
          <p:cNvPr id="251" name="Shape 251"/>
          <p:cNvSpPr txBox="1"/>
          <p:nvPr/>
        </p:nvSpPr>
        <p:spPr>
          <a:xfrm>
            <a:off x="7391400" y="3708400"/>
            <a:ext cx="1320600" cy="828000"/>
          </a:xfrm>
          <a:prstGeom prst="rect">
            <a:avLst/>
          </a:prstGeom>
          <a:noFill/>
          <a:ln>
            <a:noFill/>
          </a:ln>
        </p:spPr>
        <p:txBody>
          <a:bodyPr lIns="91425" tIns="91425" rIns="91425" bIns="91425" anchor="t" anchorCtr="0">
            <a:noAutofit/>
          </a:bodyPr>
          <a:lstStyle/>
          <a:p>
            <a:pPr lvl="0" algn="ctr">
              <a:spcBef>
                <a:spcPts val="0"/>
              </a:spcBef>
              <a:buNone/>
            </a:pPr>
            <a:r>
              <a:rPr lang="en" sz="2400">
                <a:latin typeface="Raleway"/>
                <a:ea typeface="Raleway"/>
                <a:cs typeface="Raleway"/>
                <a:sym typeface="Raleway"/>
              </a:rPr>
              <a:t>Meuse River</a:t>
            </a:r>
          </a:p>
          <a:p>
            <a:pPr lvl="0">
              <a:spcBef>
                <a:spcPts val="0"/>
              </a:spcBef>
              <a:buNone/>
            </a:pPr>
            <a:endParaRPr sz="2400">
              <a:latin typeface="Raleway"/>
              <a:ea typeface="Raleway"/>
              <a:cs typeface="Raleway"/>
              <a:sym typeface="Raleway"/>
            </a:endParaRPr>
          </a:p>
        </p:txBody>
      </p:sp>
      <p:sp>
        <p:nvSpPr>
          <p:cNvPr id="252" name="Shape 252"/>
          <p:cNvSpPr/>
          <p:nvPr/>
        </p:nvSpPr>
        <p:spPr>
          <a:xfrm>
            <a:off x="3987800" y="3632200"/>
            <a:ext cx="1143000" cy="939900"/>
          </a:xfrm>
          <a:prstGeom prst="ellipse">
            <a:avLst/>
          </a:prstGeom>
          <a:noFill/>
          <a:ln w="38100" cap="flat" cmpd="sng">
            <a:solidFill>
              <a:srgbClr val="99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3" name="Shape 253"/>
          <p:cNvSpPr/>
          <p:nvPr/>
        </p:nvSpPr>
        <p:spPr>
          <a:xfrm>
            <a:off x="4851400" y="3124200"/>
            <a:ext cx="1066800" cy="736500"/>
          </a:xfrm>
          <a:prstGeom prst="ellipse">
            <a:avLst/>
          </a:prstGeom>
          <a:noFill/>
          <a:ln w="38100" cap="flat" cmpd="sng">
            <a:solidFill>
              <a:srgbClr val="99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The German Advantage</a:t>
            </a:r>
          </a:p>
        </p:txBody>
      </p:sp>
      <p:sp>
        <p:nvSpPr>
          <p:cNvPr id="259" name="Shape 259"/>
          <p:cNvSpPr txBox="1">
            <a:spLocks noGrp="1"/>
          </p:cNvSpPr>
          <p:nvPr>
            <p:ph type="body" idx="1"/>
          </p:nvPr>
        </p:nvSpPr>
        <p:spPr>
          <a:xfrm>
            <a:off x="432000" y="1136875"/>
            <a:ext cx="8280000" cy="3516000"/>
          </a:xfrm>
          <a:prstGeom prst="rect">
            <a:avLst/>
          </a:prstGeom>
        </p:spPr>
        <p:txBody>
          <a:bodyPr lIns="91425" tIns="91425" rIns="91425" bIns="91425" anchor="t" anchorCtr="0">
            <a:noAutofit/>
          </a:bodyPr>
          <a:lstStyle/>
          <a:p>
            <a:pPr marL="457200" lvl="0" indent="-228600" rtl="0">
              <a:spcBef>
                <a:spcPts val="0"/>
              </a:spcBef>
            </a:pPr>
            <a:r>
              <a:rPr lang="en"/>
              <a:t>Due to the notoriously brutal forecast of the Ardennes region during the winter, the Anglo-American air forces (which were much more powerful that the German air force) were unable to initiate in combat.</a:t>
            </a:r>
          </a:p>
          <a:p>
            <a:pPr marL="457200" lvl="0" indent="-228600">
              <a:spcBef>
                <a:spcPts val="0"/>
              </a:spcBef>
            </a:pPr>
            <a:r>
              <a:rPr lang="en"/>
              <a:t>The mist and stormy weather above the Ardennes region formed a cloak-like shield that allowed German ground troops and tanks to traverse across the Ardennes with little to no detection from the Allies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rtl="0">
              <a:spcBef>
                <a:spcPts val="0"/>
              </a:spcBef>
              <a:buClr>
                <a:srgbClr val="000000"/>
              </a:buClr>
              <a:buSzPct val="36666"/>
              <a:buFont typeface="Arial"/>
              <a:buNone/>
            </a:pPr>
            <a:r>
              <a:rPr lang="en"/>
              <a:t>Strategies of the Germans</a:t>
            </a:r>
          </a:p>
        </p:txBody>
      </p:sp>
      <p:sp>
        <p:nvSpPr>
          <p:cNvPr id="265" name="Shape 265"/>
          <p:cNvSpPr txBox="1">
            <a:spLocks noGrp="1"/>
          </p:cNvSpPr>
          <p:nvPr>
            <p:ph type="body" idx="1"/>
          </p:nvPr>
        </p:nvSpPr>
        <p:spPr>
          <a:xfrm>
            <a:off x="432000" y="1136875"/>
            <a:ext cx="8280000" cy="3516000"/>
          </a:xfrm>
          <a:prstGeom prst="rect">
            <a:avLst/>
          </a:prstGeom>
        </p:spPr>
        <p:txBody>
          <a:bodyPr lIns="91425" tIns="91425" rIns="91425" bIns="91425" anchor="t" anchorCtr="0">
            <a:noAutofit/>
          </a:bodyPr>
          <a:lstStyle/>
          <a:p>
            <a:pPr marL="457200" lvl="0" indent="-228600" rtl="0">
              <a:spcBef>
                <a:spcPts val="0"/>
              </a:spcBef>
              <a:buClr>
                <a:schemeClr val="dk2"/>
              </a:buClr>
            </a:pPr>
            <a:r>
              <a:rPr lang="en">
                <a:solidFill>
                  <a:schemeClr val="dk2"/>
                </a:solidFill>
              </a:rPr>
              <a:t>Initial German forces consisted of 200,000 men, 1,000 assault guns and tanks, 1,900 artillery pieces, and 2,000 aircrafts.</a:t>
            </a:r>
          </a:p>
          <a:p>
            <a:pPr marL="457200" lvl="0" indent="-228600" rtl="0">
              <a:spcBef>
                <a:spcPts val="0"/>
              </a:spcBef>
            </a:pPr>
            <a:r>
              <a:rPr lang="en"/>
              <a:t>Germans used Blitzkrieg in attempt to split the Allied lines and capture their most important supply port.</a:t>
            </a:r>
          </a:p>
          <a:p>
            <a:pPr marL="914400" lvl="1" indent="-228600" rtl="0">
              <a:lnSpc>
                <a:spcPct val="100000"/>
              </a:lnSpc>
              <a:spcBef>
                <a:spcPts val="0"/>
              </a:spcBef>
              <a:buClr>
                <a:schemeClr val="dk2"/>
              </a:buClr>
            </a:pPr>
            <a:r>
              <a:rPr lang="en"/>
              <a:t>Unfortunately, plan failed and for the remainder of the war German forces were consistently defensive and continually in retreat.</a:t>
            </a:r>
            <a:r>
              <a:rPr lang="en">
                <a:solidFill>
                  <a:schemeClr val="dk2"/>
                </a:solidFill>
              </a:rPr>
              <a:t> </a:t>
            </a:r>
          </a:p>
          <a:p>
            <a:pPr lvl="0" rt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32000" y="0"/>
            <a:ext cx="8280000" cy="828000"/>
          </a:xfrm>
          <a:prstGeom prst="rect">
            <a:avLst/>
          </a:prstGeom>
        </p:spPr>
        <p:txBody>
          <a:bodyPr lIns="91425" tIns="91425" rIns="91425" bIns="91425" anchor="t" anchorCtr="0">
            <a:noAutofit/>
          </a:bodyPr>
          <a:lstStyle/>
          <a:p>
            <a:pPr lvl="0">
              <a:spcBef>
                <a:spcPts val="0"/>
              </a:spcBef>
              <a:buNone/>
            </a:pPr>
            <a:r>
              <a:rPr lang="en"/>
              <a:t>Strategies Cont. - German Weaponry</a:t>
            </a:r>
          </a:p>
        </p:txBody>
      </p:sp>
      <p:sp>
        <p:nvSpPr>
          <p:cNvPr id="271" name="Shape 271"/>
          <p:cNvSpPr txBox="1">
            <a:spLocks noGrp="1"/>
          </p:cNvSpPr>
          <p:nvPr>
            <p:ph type="body" idx="1"/>
          </p:nvPr>
        </p:nvSpPr>
        <p:spPr>
          <a:xfrm>
            <a:off x="4363525" y="508700"/>
            <a:ext cx="4780500" cy="3797100"/>
          </a:xfrm>
          <a:prstGeom prst="rect">
            <a:avLst/>
          </a:prstGeom>
        </p:spPr>
        <p:txBody>
          <a:bodyPr lIns="91425" tIns="91425" rIns="91425" bIns="91425" anchor="t" anchorCtr="0">
            <a:noAutofit/>
          </a:bodyPr>
          <a:lstStyle/>
          <a:p>
            <a:pPr marL="457200" lvl="0" indent="-374650" rtl="0">
              <a:spcBef>
                <a:spcPts val="0"/>
              </a:spcBef>
              <a:buSzPct val="100000"/>
            </a:pPr>
            <a:r>
              <a:rPr lang="en" sz="2300"/>
              <a:t>The German Nebelwerfer was a multiple-launch rocket system that was commonly used during World War II</a:t>
            </a:r>
          </a:p>
          <a:p>
            <a:pPr marL="457200" lvl="0" indent="-374650" rtl="0">
              <a:spcBef>
                <a:spcPts val="0"/>
              </a:spcBef>
              <a:buSzPct val="100000"/>
            </a:pPr>
            <a:r>
              <a:rPr lang="en" sz="2300"/>
              <a:t>When fired, a shrilling uproar of sound is produced, which led Allied soldiers to give it the nickname of “Screaming Meemies” (skrēmiNG ˈmēmēz)</a:t>
            </a:r>
          </a:p>
        </p:txBody>
      </p:sp>
      <p:pic>
        <p:nvPicPr>
          <p:cNvPr id="272" name="Shape 272"/>
          <p:cNvPicPr preferRelativeResize="0"/>
          <p:nvPr/>
        </p:nvPicPr>
        <p:blipFill>
          <a:blip r:embed="rId3">
            <a:alphaModFix/>
          </a:blip>
          <a:stretch>
            <a:fillRect/>
          </a:stretch>
        </p:blipFill>
        <p:spPr>
          <a:xfrm>
            <a:off x="211525" y="762100"/>
            <a:ext cx="4152000" cy="37985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rtl="0">
              <a:spcBef>
                <a:spcPts val="0"/>
              </a:spcBef>
              <a:buNone/>
            </a:pPr>
            <a:r>
              <a:rPr lang="en"/>
              <a:t>Strategies of the Germans Cont.</a:t>
            </a:r>
          </a:p>
        </p:txBody>
      </p:sp>
      <p:sp>
        <p:nvSpPr>
          <p:cNvPr id="278" name="Shape 278"/>
          <p:cNvSpPr txBox="1">
            <a:spLocks noGrp="1"/>
          </p:cNvSpPr>
          <p:nvPr>
            <p:ph type="body" idx="1"/>
          </p:nvPr>
        </p:nvSpPr>
        <p:spPr>
          <a:xfrm>
            <a:off x="444075" y="1068475"/>
            <a:ext cx="8280000" cy="3516000"/>
          </a:xfrm>
          <a:prstGeom prst="rect">
            <a:avLst/>
          </a:prstGeom>
        </p:spPr>
        <p:txBody>
          <a:bodyPr lIns="91425" tIns="91425" rIns="91425" bIns="91425" anchor="t" anchorCtr="0">
            <a:noAutofit/>
          </a:bodyPr>
          <a:lstStyle/>
          <a:p>
            <a:pPr marL="457200" lvl="0" indent="-368300" rtl="0">
              <a:spcBef>
                <a:spcPts val="0"/>
              </a:spcBef>
              <a:buSzPct val="100000"/>
            </a:pPr>
            <a:r>
              <a:rPr lang="en" sz="2200"/>
              <a:t>The Germans secretly planned an intense offensive code named Wacht am Rhein (Watch on the Rhine)</a:t>
            </a:r>
          </a:p>
          <a:p>
            <a:pPr marL="914400" lvl="1" indent="-368300" rtl="0">
              <a:spcBef>
                <a:spcPts val="0"/>
              </a:spcBef>
              <a:buSzPct val="100000"/>
            </a:pPr>
            <a:r>
              <a:rPr lang="en" sz="2200"/>
              <a:t>Offensive attack included an airborne assault led by Otto Skorzeny.</a:t>
            </a:r>
          </a:p>
          <a:p>
            <a:pPr marL="914400" lvl="1" indent="-368300" rtl="0">
              <a:spcBef>
                <a:spcPts val="0"/>
              </a:spcBef>
              <a:buSzPct val="100000"/>
            </a:pPr>
            <a:r>
              <a:rPr lang="en" sz="2200"/>
              <a:t>Paratroops were to secure and hold key Meuse bridges which included having English-speaking troops dressed in American uniforms and driving American vehicles, was to infiltrate and disrupt the American rear area.</a:t>
            </a:r>
          </a:p>
          <a:p>
            <a:pPr lvl="0" rtl="0">
              <a:spcBef>
                <a:spcPts val="0"/>
              </a:spcBef>
              <a:buNone/>
            </a:pP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rtl="0">
              <a:spcBef>
                <a:spcPts val="0"/>
              </a:spcBef>
              <a:buNone/>
            </a:pPr>
            <a:r>
              <a:rPr lang="en"/>
              <a:t>Strategies of the Germans Cont.</a:t>
            </a:r>
          </a:p>
        </p:txBody>
      </p:sp>
      <p:sp>
        <p:nvSpPr>
          <p:cNvPr id="284" name="Shape 284"/>
          <p:cNvSpPr txBox="1">
            <a:spLocks noGrp="1"/>
          </p:cNvSpPr>
          <p:nvPr>
            <p:ph type="body" idx="1"/>
          </p:nvPr>
        </p:nvSpPr>
        <p:spPr>
          <a:xfrm>
            <a:off x="444075" y="1220875"/>
            <a:ext cx="8280000" cy="3516000"/>
          </a:xfrm>
          <a:prstGeom prst="rect">
            <a:avLst/>
          </a:prstGeom>
        </p:spPr>
        <p:txBody>
          <a:bodyPr lIns="91425" tIns="91425" rIns="91425" bIns="91425" anchor="t" anchorCtr="0">
            <a:noAutofit/>
          </a:bodyPr>
          <a:lstStyle/>
          <a:p>
            <a:pPr marL="457200" lvl="0" indent="-228600" rtl="0">
              <a:spcBef>
                <a:spcPts val="0"/>
              </a:spcBef>
            </a:pPr>
            <a:r>
              <a:rPr lang="en"/>
              <a:t>Hitler exploited Allied weakness in the Ardennes sector and used the effective element of surprise.</a:t>
            </a:r>
          </a:p>
          <a:p>
            <a:pPr marL="914400" lvl="1" indent="-228600" rtl="0">
              <a:spcBef>
                <a:spcPts val="0"/>
              </a:spcBef>
            </a:pPr>
            <a:r>
              <a:rPr lang="en"/>
              <a:t>Germans knocked out the telephone lines and launched a surprise attack on the Allies. </a:t>
            </a:r>
          </a:p>
          <a:p>
            <a:pPr marL="914400" lvl="1" indent="-228600" rtl="0">
              <a:spcBef>
                <a:spcPts val="0"/>
              </a:spcBef>
            </a:pPr>
            <a:r>
              <a:rPr lang="en"/>
              <a:t>Allowed for the bulge in the Allied line.</a:t>
            </a:r>
          </a:p>
          <a:p>
            <a:pPr marL="457200" lvl="0" indent="-228600" rtl="0">
              <a:spcBef>
                <a:spcPts val="0"/>
              </a:spcBef>
            </a:pPr>
            <a:r>
              <a:rPr lang="en"/>
              <a:t>Germans then advanced to Foy-Notre Dame marking the farthest extent of the German bulge.</a:t>
            </a:r>
          </a:p>
          <a:p>
            <a:pPr lvl="0">
              <a:spcBef>
                <a:spcPts val="0"/>
              </a:spcBef>
              <a:buClr>
                <a:schemeClr val="dk1"/>
              </a:buClr>
              <a:buSzPct val="45833"/>
              <a:buFont typeface="Arial"/>
              <a:buNone/>
            </a:pPr>
            <a:endParaRPr/>
          </a:p>
          <a:p>
            <a:pPr lvl="0" rtl="0">
              <a:spcBef>
                <a:spcPts val="0"/>
              </a:spcBef>
              <a:buNone/>
            </a:pPr>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00" y="194975"/>
            <a:ext cx="9144000" cy="828000"/>
          </a:xfrm>
          <a:prstGeom prst="rect">
            <a:avLst/>
          </a:prstGeom>
        </p:spPr>
        <p:txBody>
          <a:bodyPr lIns="91425" tIns="91425" rIns="91425" bIns="91425" anchor="t" anchorCtr="0">
            <a:noAutofit/>
          </a:bodyPr>
          <a:lstStyle/>
          <a:p>
            <a:pPr lvl="0">
              <a:spcBef>
                <a:spcPts val="0"/>
              </a:spcBef>
              <a:buNone/>
            </a:pPr>
            <a:r>
              <a:rPr lang="en"/>
              <a:t>The Siege of Bastogne (December 20-27, 1944)</a:t>
            </a:r>
          </a:p>
        </p:txBody>
      </p:sp>
      <p:sp>
        <p:nvSpPr>
          <p:cNvPr id="290" name="Shape 290"/>
          <p:cNvSpPr txBox="1">
            <a:spLocks noGrp="1"/>
          </p:cNvSpPr>
          <p:nvPr>
            <p:ph type="body" idx="1"/>
          </p:nvPr>
        </p:nvSpPr>
        <p:spPr>
          <a:xfrm>
            <a:off x="432000" y="660450"/>
            <a:ext cx="8280000" cy="3822600"/>
          </a:xfrm>
          <a:prstGeom prst="rect">
            <a:avLst/>
          </a:prstGeom>
        </p:spPr>
        <p:txBody>
          <a:bodyPr lIns="91425" tIns="91425" rIns="91425" bIns="91425" anchor="t" anchorCtr="0">
            <a:noAutofit/>
          </a:bodyPr>
          <a:lstStyle/>
          <a:p>
            <a:pPr marL="457200" lvl="0" indent="-228600" rtl="0">
              <a:spcBef>
                <a:spcPts val="0"/>
              </a:spcBef>
            </a:pPr>
            <a:r>
              <a:rPr lang="en"/>
              <a:t>As a part of a larger goal, the apprehending of Bastogne, Belgium was crucial part of the German objective of capturing Antwerp.</a:t>
            </a:r>
          </a:p>
          <a:p>
            <a:pPr marL="457200" lvl="0" indent="-228600" rtl="0">
              <a:spcBef>
                <a:spcPts val="0"/>
              </a:spcBef>
            </a:pPr>
            <a:r>
              <a:rPr lang="en"/>
              <a:t>By December 21, 1944 the city of Bastogne had been surrounded by German divisions.</a:t>
            </a:r>
          </a:p>
          <a:p>
            <a:pPr marL="457200" lvl="0" indent="-228600" rtl="0">
              <a:spcBef>
                <a:spcPts val="0"/>
              </a:spcBef>
            </a:pPr>
            <a:r>
              <a:rPr lang="en"/>
              <a:t>After capturing the city of Bastogne the Germans plotted to swerve north in an attempt to obtain Antwerp.</a:t>
            </a: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McAuliffe and the 101st Airborne</a:t>
            </a:r>
          </a:p>
        </p:txBody>
      </p:sp>
      <p:sp>
        <p:nvSpPr>
          <p:cNvPr id="296" name="Shape 296"/>
          <p:cNvSpPr txBox="1">
            <a:spLocks noGrp="1"/>
          </p:cNvSpPr>
          <p:nvPr>
            <p:ph type="body" idx="1"/>
          </p:nvPr>
        </p:nvSpPr>
        <p:spPr>
          <a:xfrm>
            <a:off x="432000" y="813750"/>
            <a:ext cx="8280000" cy="3516000"/>
          </a:xfrm>
          <a:prstGeom prst="rect">
            <a:avLst/>
          </a:prstGeom>
        </p:spPr>
        <p:txBody>
          <a:bodyPr lIns="91425" tIns="91425" rIns="91425" bIns="91425" anchor="t" anchorCtr="0">
            <a:noAutofit/>
          </a:bodyPr>
          <a:lstStyle/>
          <a:p>
            <a:pPr marL="457200" lvl="0" indent="-228600" rtl="0">
              <a:spcBef>
                <a:spcPts val="0"/>
              </a:spcBef>
            </a:pPr>
            <a:r>
              <a:rPr lang="en"/>
              <a:t>The city of Bastogne was defended by the 101st Airborne Division, lead by General Anthony Clement "Nuts" McAuliffe</a:t>
            </a:r>
          </a:p>
          <a:p>
            <a:pPr marL="457200" lvl="0" indent="-228600">
              <a:spcBef>
                <a:spcPts val="0"/>
              </a:spcBef>
            </a:pPr>
            <a:r>
              <a:rPr lang="en"/>
              <a:t>According to those present at the time, when the surrounding Nazi forces sent a letter to McAuliffe giving him a chance to surrender, McAuliffe promptly crumpled the paper exclaiming, “Nuts!”, thus earning him his infamous nickname.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32000" y="133625"/>
            <a:ext cx="8280000" cy="554700"/>
          </a:xfrm>
          <a:prstGeom prst="rect">
            <a:avLst/>
          </a:prstGeom>
        </p:spPr>
        <p:txBody>
          <a:bodyPr lIns="91425" tIns="91425" rIns="91425" bIns="91425" anchor="t" anchorCtr="0">
            <a:noAutofit/>
          </a:bodyPr>
          <a:lstStyle/>
          <a:p>
            <a:pPr lvl="0">
              <a:spcBef>
                <a:spcPts val="0"/>
              </a:spcBef>
              <a:buNone/>
            </a:pPr>
            <a:r>
              <a:rPr lang="en"/>
              <a:t>The Redemption of Bastogne</a:t>
            </a:r>
          </a:p>
        </p:txBody>
      </p:sp>
      <p:sp>
        <p:nvSpPr>
          <p:cNvPr id="302" name="Shape 302"/>
          <p:cNvSpPr txBox="1">
            <a:spLocks noGrp="1"/>
          </p:cNvSpPr>
          <p:nvPr>
            <p:ph type="body" idx="1"/>
          </p:nvPr>
        </p:nvSpPr>
        <p:spPr>
          <a:xfrm>
            <a:off x="432000" y="584175"/>
            <a:ext cx="8280000" cy="4165500"/>
          </a:xfrm>
          <a:prstGeom prst="rect">
            <a:avLst/>
          </a:prstGeom>
        </p:spPr>
        <p:txBody>
          <a:bodyPr lIns="91425" tIns="91425" rIns="91425" bIns="91425" anchor="t" anchorCtr="0">
            <a:noAutofit/>
          </a:bodyPr>
          <a:lstStyle/>
          <a:p>
            <a:pPr marL="457200" lvl="0" indent="-228600" rtl="0">
              <a:spcBef>
                <a:spcPts val="0"/>
              </a:spcBef>
            </a:pPr>
            <a:r>
              <a:rPr lang="en"/>
              <a:t>As the weather cleared up, ammunition and supplies were dropped in Bastogne help the 101st Airborne Division.</a:t>
            </a:r>
          </a:p>
          <a:p>
            <a:pPr marL="457200" lvl="0" indent="-228600" rtl="0">
              <a:spcBef>
                <a:spcPts val="0"/>
              </a:spcBef>
            </a:pPr>
            <a:r>
              <a:rPr lang="en"/>
              <a:t>Despite the constant barrages of the German divisions, McAuliffe and his soldiers held the city of Bastogne for another 4-5 days.</a:t>
            </a:r>
          </a:p>
          <a:p>
            <a:pPr marL="457200" lvl="0" indent="-228600">
              <a:spcBef>
                <a:spcPts val="0"/>
              </a:spcBef>
            </a:pPr>
            <a:r>
              <a:rPr lang="en"/>
              <a:t>On the 26th of December 1944, General George S. Patton’s 4th Armoured Division broke through the German line of defence, succeeding in freeing Bastogne from their German captors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32000" y="142375"/>
            <a:ext cx="8280000" cy="8280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solidFill>
                  <a:srgbClr val="000000"/>
                </a:solidFill>
              </a:rPr>
              <a:t>Germany's Situation Before the Battle of the Bulge</a:t>
            </a:r>
          </a:p>
        </p:txBody>
      </p:sp>
      <p:sp>
        <p:nvSpPr>
          <p:cNvPr id="68" name="Shape 68"/>
          <p:cNvSpPr txBox="1">
            <a:spLocks noGrp="1"/>
          </p:cNvSpPr>
          <p:nvPr>
            <p:ph type="body" idx="1"/>
          </p:nvPr>
        </p:nvSpPr>
        <p:spPr>
          <a:xfrm>
            <a:off x="432000" y="1265625"/>
            <a:ext cx="8280000" cy="3516000"/>
          </a:xfrm>
          <a:prstGeom prst="rect">
            <a:avLst/>
          </a:prstGeom>
        </p:spPr>
        <p:txBody>
          <a:bodyPr lIns="91425" tIns="91425" rIns="91425" bIns="91425" anchor="t" anchorCtr="0">
            <a:noAutofit/>
          </a:bodyPr>
          <a:lstStyle/>
          <a:p>
            <a:pPr marL="457200" marR="0" lvl="0" indent="-381000" algn="l" rtl="0">
              <a:lnSpc>
                <a:spcPct val="115000"/>
              </a:lnSpc>
              <a:spcBef>
                <a:spcPts val="600"/>
              </a:spcBef>
              <a:spcAft>
                <a:spcPts val="0"/>
              </a:spcAft>
              <a:buClr>
                <a:srgbClr val="576574"/>
              </a:buClr>
              <a:buSzPct val="100000"/>
              <a:buFont typeface="Raleway"/>
            </a:pPr>
            <a:r>
              <a:rPr lang="en"/>
              <a:t>1,200,000 Germans were either dead, wounded, and missing. </a:t>
            </a:r>
          </a:p>
          <a:p>
            <a:pPr marL="457200" marR="0" lvl="0" indent="-381000" algn="l" rtl="0">
              <a:lnSpc>
                <a:spcPct val="115000"/>
              </a:lnSpc>
              <a:spcBef>
                <a:spcPts val="600"/>
              </a:spcBef>
              <a:spcAft>
                <a:spcPts val="0"/>
              </a:spcAft>
              <a:buClr>
                <a:srgbClr val="576574"/>
              </a:buClr>
              <a:buSzPct val="100000"/>
              <a:buFont typeface="Raleway"/>
            </a:pPr>
            <a:r>
              <a:rPr lang="en"/>
              <a:t>Resources and materials were lost in the previous battles.</a:t>
            </a:r>
          </a:p>
          <a:p>
            <a:pPr marL="914400" lvl="1" indent="-368300" rtl="0">
              <a:spcBef>
                <a:spcPts val="0"/>
              </a:spcBef>
              <a:buSzPct val="100000"/>
            </a:pPr>
            <a:r>
              <a:rPr lang="en" sz="2200"/>
              <a:t>Rumanian oil, Finnish and Norwegian nickel, copper, and molybdenum, Swedish high-grade iron ore, Russian manganese, French bauxite, Yugoslavian copper… [etc]</a:t>
            </a:r>
          </a:p>
          <a:p>
            <a:pPr marL="0" lvl="0" indent="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6"/>
        <p:cNvGrpSpPr/>
        <p:nvPr/>
      </p:nvGrpSpPr>
      <p:grpSpPr>
        <a:xfrm>
          <a:off x="0" y="0"/>
          <a:ext cx="0" cy="0"/>
          <a:chOff x="0" y="0"/>
          <a:chExt cx="0" cy="0"/>
        </a:xfrm>
      </p:grpSpPr>
      <p:pic>
        <p:nvPicPr>
          <p:cNvPr id="307" name="Shape 307"/>
          <p:cNvPicPr preferRelativeResize="0"/>
          <p:nvPr/>
        </p:nvPicPr>
        <p:blipFill>
          <a:blip r:embed="rId3">
            <a:alphaModFix/>
          </a:blip>
          <a:stretch>
            <a:fillRect/>
          </a:stretch>
        </p:blipFill>
        <p:spPr>
          <a:xfrm>
            <a:off x="5124450" y="895350"/>
            <a:ext cx="4019550" cy="3352800"/>
          </a:xfrm>
          <a:prstGeom prst="rect">
            <a:avLst/>
          </a:prstGeom>
          <a:noFill/>
          <a:ln>
            <a:noFill/>
          </a:ln>
        </p:spPr>
      </p:pic>
      <p:pic>
        <p:nvPicPr>
          <p:cNvPr id="308" name="Shape 308"/>
          <p:cNvPicPr preferRelativeResize="0"/>
          <p:nvPr/>
        </p:nvPicPr>
        <p:blipFill>
          <a:blip r:embed="rId4">
            <a:alphaModFix/>
          </a:blip>
          <a:stretch>
            <a:fillRect/>
          </a:stretch>
        </p:blipFill>
        <p:spPr>
          <a:xfrm>
            <a:off x="166699" y="895349"/>
            <a:ext cx="3890656" cy="3352800"/>
          </a:xfrm>
          <a:prstGeom prst="rect">
            <a:avLst/>
          </a:prstGeom>
          <a:noFill/>
          <a:ln>
            <a:noFill/>
          </a:ln>
        </p:spPr>
      </p:pic>
      <p:sp>
        <p:nvSpPr>
          <p:cNvPr id="309" name="Shape 309"/>
          <p:cNvSpPr txBox="1"/>
          <p:nvPr/>
        </p:nvSpPr>
        <p:spPr>
          <a:xfrm>
            <a:off x="101600" y="127000"/>
            <a:ext cx="4394100" cy="685800"/>
          </a:xfrm>
          <a:prstGeom prst="rect">
            <a:avLst/>
          </a:prstGeom>
          <a:noFill/>
          <a:ln>
            <a:noFill/>
          </a:ln>
        </p:spPr>
        <p:txBody>
          <a:bodyPr lIns="91425" tIns="91425" rIns="91425" bIns="91425" anchor="t" anchorCtr="0">
            <a:noAutofit/>
          </a:bodyPr>
          <a:lstStyle/>
          <a:p>
            <a:pPr lvl="0">
              <a:spcBef>
                <a:spcPts val="0"/>
              </a:spcBef>
              <a:buNone/>
            </a:pPr>
            <a:r>
              <a:rPr lang="en" sz="2400"/>
              <a:t>Bastogne December 25, 1944</a:t>
            </a:r>
          </a:p>
        </p:txBody>
      </p:sp>
      <p:sp>
        <p:nvSpPr>
          <p:cNvPr id="310" name="Shape 310"/>
          <p:cNvSpPr txBox="1"/>
          <p:nvPr/>
        </p:nvSpPr>
        <p:spPr>
          <a:xfrm>
            <a:off x="4902300" y="127000"/>
            <a:ext cx="4241700" cy="685800"/>
          </a:xfrm>
          <a:prstGeom prst="rect">
            <a:avLst/>
          </a:prstGeom>
          <a:noFill/>
          <a:ln>
            <a:noFill/>
          </a:ln>
        </p:spPr>
        <p:txBody>
          <a:bodyPr lIns="91425" tIns="91425" rIns="91425" bIns="91425" anchor="t" anchorCtr="0">
            <a:noAutofit/>
          </a:bodyPr>
          <a:lstStyle/>
          <a:p>
            <a:pPr lvl="0">
              <a:spcBef>
                <a:spcPts val="0"/>
              </a:spcBef>
              <a:buNone/>
            </a:pPr>
            <a:r>
              <a:rPr lang="en" sz="2400"/>
              <a:t>Bastogne December 27, 1944</a:t>
            </a:r>
          </a:p>
        </p:txBody>
      </p:sp>
      <p:cxnSp>
        <p:nvCxnSpPr>
          <p:cNvPr id="311" name="Shape 311"/>
          <p:cNvCxnSpPr/>
          <p:nvPr/>
        </p:nvCxnSpPr>
        <p:spPr>
          <a:xfrm>
            <a:off x="3864200" y="2584900"/>
            <a:ext cx="1507200" cy="0"/>
          </a:xfrm>
          <a:prstGeom prst="straightConnector1">
            <a:avLst/>
          </a:prstGeom>
          <a:noFill/>
          <a:ln w="28575" cap="flat" cmpd="sng">
            <a:solidFill>
              <a:srgbClr val="FF00FF"/>
            </a:solidFill>
            <a:prstDash val="solid"/>
            <a:round/>
            <a:headEnd type="none" w="lg" len="lg"/>
            <a:tailEnd type="triangle" w="lg" len="lg"/>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5"/>
        <p:cNvGrpSpPr/>
        <p:nvPr/>
      </p:nvGrpSpPr>
      <p:grpSpPr>
        <a:xfrm>
          <a:off x="0" y="0"/>
          <a:ext cx="0" cy="0"/>
          <a:chOff x="0" y="0"/>
          <a:chExt cx="0" cy="0"/>
        </a:xfrm>
      </p:grpSpPr>
      <p:cxnSp>
        <p:nvCxnSpPr>
          <p:cNvPr id="316" name="Shape 316"/>
          <p:cNvCxnSpPr>
            <a:stCxn id="317" idx="2"/>
          </p:cNvCxnSpPr>
          <p:nvPr/>
        </p:nvCxnSpPr>
        <p:spPr>
          <a:xfrm>
            <a:off x="6864650" y="4311425"/>
            <a:ext cx="0" cy="832200"/>
          </a:xfrm>
          <a:prstGeom prst="straightConnector1">
            <a:avLst/>
          </a:prstGeom>
          <a:noFill/>
          <a:ln w="19050" cap="flat" cmpd="sng">
            <a:solidFill>
              <a:srgbClr val="1D1D1B"/>
            </a:solidFill>
            <a:prstDash val="solid"/>
            <a:round/>
            <a:headEnd type="diamond" w="lg" len="lg"/>
            <a:tailEnd type="none" w="lg" len="lg"/>
          </a:ln>
        </p:spPr>
      </p:cxnSp>
      <p:cxnSp>
        <p:nvCxnSpPr>
          <p:cNvPr id="318" name="Shape 318"/>
          <p:cNvCxnSpPr>
            <a:stCxn id="319" idx="2"/>
            <a:endCxn id="317" idx="0"/>
          </p:cNvCxnSpPr>
          <p:nvPr/>
        </p:nvCxnSpPr>
        <p:spPr>
          <a:xfrm>
            <a:off x="6859725" y="3216649"/>
            <a:ext cx="4800" cy="720899"/>
          </a:xfrm>
          <a:prstGeom prst="straightConnector1">
            <a:avLst/>
          </a:prstGeom>
          <a:noFill/>
          <a:ln w="19050" cap="flat" cmpd="sng">
            <a:solidFill>
              <a:srgbClr val="1D1D1B"/>
            </a:solidFill>
            <a:prstDash val="solid"/>
            <a:round/>
            <a:headEnd type="diamond" w="lg" len="lg"/>
            <a:tailEnd type="diamond" w="lg" len="lg"/>
          </a:ln>
        </p:spPr>
      </p:cxnSp>
      <p:sp>
        <p:nvSpPr>
          <p:cNvPr id="320" name="Shape 320"/>
          <p:cNvSpPr txBox="1"/>
          <p:nvPr/>
        </p:nvSpPr>
        <p:spPr>
          <a:xfrm>
            <a:off x="5005025" y="1347125"/>
            <a:ext cx="3709200" cy="455400"/>
          </a:xfrm>
          <a:prstGeom prst="rect">
            <a:avLst/>
          </a:prstGeom>
          <a:noFill/>
          <a:ln>
            <a:noFill/>
          </a:ln>
        </p:spPr>
        <p:txBody>
          <a:bodyPr lIns="91425" tIns="91425" rIns="91425" bIns="91425" anchor="ctr" anchorCtr="0">
            <a:noAutofit/>
          </a:bodyPr>
          <a:lstStyle/>
          <a:p>
            <a:pPr lvl="0" algn="ctr" rtl="0">
              <a:spcBef>
                <a:spcPts val="0"/>
              </a:spcBef>
              <a:buNone/>
            </a:pPr>
            <a:r>
              <a:rPr lang="en" sz="1800" strike="sngStrike">
                <a:solidFill>
                  <a:schemeClr val="dk2"/>
                </a:solidFill>
                <a:latin typeface="Raleway"/>
                <a:ea typeface="Raleway"/>
                <a:cs typeface="Raleway"/>
                <a:sym typeface="Raleway"/>
              </a:rPr>
              <a:t>Allied front established.</a:t>
            </a:r>
          </a:p>
        </p:txBody>
      </p:sp>
      <p:sp>
        <p:nvSpPr>
          <p:cNvPr id="317" name="Shape 317"/>
          <p:cNvSpPr txBox="1"/>
          <p:nvPr/>
        </p:nvSpPr>
        <p:spPr>
          <a:xfrm>
            <a:off x="5094050" y="3937625"/>
            <a:ext cx="3541200" cy="373800"/>
          </a:xfrm>
          <a:prstGeom prst="rect">
            <a:avLst/>
          </a:prstGeom>
          <a:noFill/>
          <a:ln>
            <a:noFill/>
          </a:ln>
        </p:spPr>
        <p:txBody>
          <a:bodyPr lIns="91425" tIns="91425" rIns="91425" bIns="91425" anchor="ctr" anchorCtr="0">
            <a:noAutofit/>
          </a:bodyPr>
          <a:lstStyle/>
          <a:p>
            <a:pPr lvl="0" algn="ctr" rtl="0">
              <a:spcBef>
                <a:spcPts val="0"/>
              </a:spcBef>
              <a:buNone/>
            </a:pPr>
            <a:r>
              <a:rPr lang="en" sz="2400" b="1">
                <a:solidFill>
                  <a:schemeClr val="accent6"/>
                </a:solidFill>
                <a:latin typeface="Raleway"/>
                <a:ea typeface="Raleway"/>
                <a:cs typeface="Raleway"/>
                <a:sym typeface="Raleway"/>
              </a:rPr>
              <a:t>Germans pushed back.</a:t>
            </a:r>
          </a:p>
        </p:txBody>
      </p:sp>
      <p:sp>
        <p:nvSpPr>
          <p:cNvPr id="319" name="Shape 319"/>
          <p:cNvSpPr txBox="1"/>
          <p:nvPr/>
        </p:nvSpPr>
        <p:spPr>
          <a:xfrm>
            <a:off x="4896225" y="2487049"/>
            <a:ext cx="3927000" cy="729600"/>
          </a:xfrm>
          <a:prstGeom prst="rect">
            <a:avLst/>
          </a:prstGeom>
          <a:noFill/>
          <a:ln>
            <a:noFill/>
          </a:ln>
        </p:spPr>
        <p:txBody>
          <a:bodyPr lIns="91425" tIns="91425" rIns="91425" bIns="91425" anchor="ctr" anchorCtr="0">
            <a:noAutofit/>
          </a:bodyPr>
          <a:lstStyle/>
          <a:p>
            <a:pPr lvl="0" algn="ctr" rtl="0">
              <a:spcBef>
                <a:spcPts val="0"/>
              </a:spcBef>
              <a:buNone/>
            </a:pPr>
            <a:r>
              <a:rPr lang="en" sz="1800" strike="sngStrike">
                <a:solidFill>
                  <a:schemeClr val="dk2"/>
                </a:solidFill>
                <a:latin typeface="Raleway"/>
                <a:ea typeface="Raleway"/>
                <a:cs typeface="Raleway"/>
                <a:sym typeface="Raleway"/>
              </a:rPr>
              <a:t>Germans attacked, creating the bulge.</a:t>
            </a:r>
          </a:p>
        </p:txBody>
      </p:sp>
      <p:cxnSp>
        <p:nvCxnSpPr>
          <p:cNvPr id="321" name="Shape 321"/>
          <p:cNvCxnSpPr>
            <a:stCxn id="320" idx="2"/>
            <a:endCxn id="319" idx="0"/>
          </p:cNvCxnSpPr>
          <p:nvPr/>
        </p:nvCxnSpPr>
        <p:spPr>
          <a:xfrm>
            <a:off x="6859625" y="1802525"/>
            <a:ext cx="0" cy="684600"/>
          </a:xfrm>
          <a:prstGeom prst="straightConnector1">
            <a:avLst/>
          </a:prstGeom>
          <a:noFill/>
          <a:ln w="19050" cap="flat" cmpd="sng">
            <a:solidFill>
              <a:srgbClr val="1D1D1B"/>
            </a:solidFill>
            <a:prstDash val="solid"/>
            <a:round/>
            <a:headEnd type="diamond" w="lg" len="lg"/>
            <a:tailEnd type="diamond" w="lg" len="lg"/>
          </a:ln>
        </p:spPr>
      </p:cxnSp>
      <p:cxnSp>
        <p:nvCxnSpPr>
          <p:cNvPr id="322" name="Shape 322"/>
          <p:cNvCxnSpPr>
            <a:stCxn id="320" idx="0"/>
          </p:cNvCxnSpPr>
          <p:nvPr/>
        </p:nvCxnSpPr>
        <p:spPr>
          <a:xfrm rot="10800000">
            <a:off x="6859625" y="674525"/>
            <a:ext cx="0" cy="672600"/>
          </a:xfrm>
          <a:prstGeom prst="straightConnector1">
            <a:avLst/>
          </a:prstGeom>
          <a:noFill/>
          <a:ln w="19050" cap="flat" cmpd="sng">
            <a:solidFill>
              <a:srgbClr val="1D1D1B"/>
            </a:solidFill>
            <a:prstDash val="solid"/>
            <a:round/>
            <a:headEnd type="diamond" w="lg" len="lg"/>
            <a:tailEnd type="none" w="lg" len="lg"/>
          </a:ln>
        </p:spPr>
      </p:cxnSp>
      <p:pic>
        <p:nvPicPr>
          <p:cNvPr id="323" name="Shape 323"/>
          <p:cNvPicPr preferRelativeResize="0"/>
          <p:nvPr/>
        </p:nvPicPr>
        <p:blipFill>
          <a:blip r:embed="rId3">
            <a:alphaModFix/>
          </a:blip>
          <a:stretch>
            <a:fillRect/>
          </a:stretch>
        </p:blipFill>
        <p:spPr>
          <a:xfrm>
            <a:off x="0" y="0"/>
            <a:ext cx="4617075" cy="3770525"/>
          </a:xfrm>
          <a:prstGeom prst="rect">
            <a:avLst/>
          </a:prstGeom>
          <a:noFill/>
          <a:ln>
            <a:noFill/>
          </a:ln>
        </p:spPr>
      </p:pic>
      <p:sp>
        <p:nvSpPr>
          <p:cNvPr id="324" name="Shape 324"/>
          <p:cNvSpPr txBox="1"/>
          <p:nvPr/>
        </p:nvSpPr>
        <p:spPr>
          <a:xfrm>
            <a:off x="0" y="3770525"/>
            <a:ext cx="4712100" cy="1373100"/>
          </a:xfrm>
          <a:prstGeom prst="rect">
            <a:avLst/>
          </a:prstGeom>
          <a:solidFill>
            <a:srgbClr val="F3F3F3"/>
          </a:solidFill>
          <a:ln>
            <a:noFill/>
          </a:ln>
        </p:spPr>
        <p:txBody>
          <a:bodyPr lIns="91425" tIns="91425" rIns="91425" bIns="91425" anchor="t" anchorCtr="0">
            <a:noAutofit/>
          </a:bodyPr>
          <a:lstStyle/>
          <a:p>
            <a:pPr lvl="0" rtl="0">
              <a:lnSpc>
                <a:spcPct val="115000"/>
              </a:lnSpc>
              <a:spcBef>
                <a:spcPts val="0"/>
              </a:spcBef>
              <a:buClr>
                <a:schemeClr val="dk1"/>
              </a:buClr>
              <a:buSzPct val="57894"/>
              <a:buFont typeface="Arial"/>
              <a:buNone/>
            </a:pPr>
            <a:r>
              <a:rPr lang="en" sz="1900" b="1">
                <a:solidFill>
                  <a:schemeClr val="dk2"/>
                </a:solidFill>
                <a:latin typeface="Raleway"/>
                <a:ea typeface="Raleway"/>
                <a:cs typeface="Raleway"/>
                <a:sym typeface="Raleway"/>
              </a:rPr>
              <a:t>Dec. 27, 1944–Jan. 28, 1945</a:t>
            </a:r>
            <a:r>
              <a:rPr lang="en" sz="1900">
                <a:solidFill>
                  <a:schemeClr val="dk2"/>
                </a:solidFill>
                <a:latin typeface="Raleway"/>
                <a:ea typeface="Raleway"/>
                <a:cs typeface="Raleway"/>
                <a:sym typeface="Raleway"/>
              </a:rPr>
              <a:t> - Allied forces drove the German forces behind their own borders through their own counterattack. </a:t>
            </a:r>
          </a:p>
        </p:txBody>
      </p:sp>
      <p:sp>
        <p:nvSpPr>
          <p:cNvPr id="325" name="Shape 325"/>
          <p:cNvSpPr txBox="1">
            <a:spLocks noGrp="1"/>
          </p:cNvSpPr>
          <p:nvPr>
            <p:ph type="title"/>
          </p:nvPr>
        </p:nvSpPr>
        <p:spPr>
          <a:xfrm>
            <a:off x="4896225" y="-64925"/>
            <a:ext cx="3709200" cy="857400"/>
          </a:xfrm>
          <a:prstGeom prst="rect">
            <a:avLst/>
          </a:prstGeom>
        </p:spPr>
        <p:txBody>
          <a:bodyPr lIns="91425" tIns="91425" rIns="91425" bIns="91425" anchor="b" anchorCtr="0">
            <a:noAutofit/>
          </a:bodyPr>
          <a:lstStyle/>
          <a:p>
            <a:pPr lvl="0" rtl="0">
              <a:spcBef>
                <a:spcPts val="0"/>
              </a:spcBef>
              <a:buNone/>
            </a:pPr>
            <a:r>
              <a:rPr lang="en" sz="3600"/>
              <a:t>Basic Timeline</a:t>
            </a:r>
          </a:p>
        </p:txBody>
      </p:sp>
      <p:grpSp>
        <p:nvGrpSpPr>
          <p:cNvPr id="326" name="Shape 326"/>
          <p:cNvGrpSpPr/>
          <p:nvPr/>
        </p:nvGrpSpPr>
        <p:grpSpPr>
          <a:xfrm>
            <a:off x="8605436" y="104128"/>
            <a:ext cx="518062" cy="519289"/>
            <a:chOff x="6649150" y="309350"/>
            <a:chExt cx="395800" cy="395800"/>
          </a:xfrm>
        </p:grpSpPr>
        <p:sp>
          <p:nvSpPr>
            <p:cNvPr id="327" name="Shape 327"/>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28" name="Shape 328"/>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29" name="Shape 329"/>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0" name="Shape 330"/>
            <p:cNvSpPr/>
            <p:nvPr/>
          </p:nvSpPr>
          <p:spPr>
            <a:xfrm>
              <a:off x="6847025" y="333700"/>
              <a:ext cx="25" cy="29250"/>
            </a:xfrm>
            <a:custGeom>
              <a:avLst/>
              <a:gdLst/>
              <a:ahLst/>
              <a:cxnLst/>
              <a:rect l="0" t="0" r="0" b="0"/>
              <a:pathLst>
                <a:path w="1" h="1170" fill="none" extrusionOk="0">
                  <a:moveTo>
                    <a:pt x="1" y="1170"/>
                  </a:moveTo>
                  <a:lnTo>
                    <a:pt x="1"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1" name="Shape 331"/>
            <p:cNvSpPr/>
            <p:nvPr/>
          </p:nvSpPr>
          <p:spPr>
            <a:xfrm>
              <a:off x="6760575" y="356850"/>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2" name="Shape 332"/>
            <p:cNvSpPr/>
            <p:nvPr/>
          </p:nvSpPr>
          <p:spPr>
            <a:xfrm>
              <a:off x="6760575" y="356850"/>
              <a:ext cx="14025" cy="24975"/>
            </a:xfrm>
            <a:custGeom>
              <a:avLst/>
              <a:gdLst/>
              <a:ahLst/>
              <a:cxnLst/>
              <a:rect l="0" t="0" r="0" b="0"/>
              <a:pathLst>
                <a:path w="561" h="999" fill="none" extrusionOk="0">
                  <a:moveTo>
                    <a:pt x="1" y="0"/>
                  </a:moveTo>
                  <a:lnTo>
                    <a:pt x="561" y="99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3" name="Shape 333"/>
            <p:cNvSpPr/>
            <p:nvPr/>
          </p:nvSpPr>
          <p:spPr>
            <a:xfrm>
              <a:off x="6696650" y="420775"/>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4" name="Shape 334"/>
            <p:cNvSpPr/>
            <p:nvPr/>
          </p:nvSpPr>
          <p:spPr>
            <a:xfrm>
              <a:off x="6696650" y="420775"/>
              <a:ext cx="24975" cy="14025"/>
            </a:xfrm>
            <a:custGeom>
              <a:avLst/>
              <a:gdLst/>
              <a:ahLst/>
              <a:cxnLst/>
              <a:rect l="0" t="0" r="0" b="0"/>
              <a:pathLst>
                <a:path w="999" h="561" fill="none" extrusionOk="0">
                  <a:moveTo>
                    <a:pt x="0" y="0"/>
                  </a:moveTo>
                  <a:lnTo>
                    <a:pt x="999" y="56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5" name="Shape 335"/>
            <p:cNvSpPr/>
            <p:nvPr/>
          </p:nvSpPr>
          <p:spPr>
            <a:xfrm>
              <a:off x="6673500" y="507225"/>
              <a:ext cx="29250" cy="25"/>
            </a:xfrm>
            <a:custGeom>
              <a:avLst/>
              <a:gdLst/>
              <a:ahLst/>
              <a:cxnLst/>
              <a:rect l="0" t="0" r="0" b="0"/>
              <a:pathLst>
                <a:path w="1170" h="1" fill="none" extrusionOk="0">
                  <a:moveTo>
                    <a:pt x="1" y="1"/>
                  </a:moveTo>
                  <a:lnTo>
                    <a:pt x="117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6" name="Shape 336"/>
            <p:cNvSpPr/>
            <p:nvPr/>
          </p:nvSpPr>
          <p:spPr>
            <a:xfrm>
              <a:off x="6696650" y="593700"/>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7" name="Shape 337"/>
            <p:cNvSpPr/>
            <p:nvPr/>
          </p:nvSpPr>
          <p:spPr>
            <a:xfrm>
              <a:off x="6696650" y="579700"/>
              <a:ext cx="24975" cy="14025"/>
            </a:xfrm>
            <a:custGeom>
              <a:avLst/>
              <a:gdLst/>
              <a:ahLst/>
              <a:cxnLst/>
              <a:rect l="0" t="0" r="0" b="0"/>
              <a:pathLst>
                <a:path w="999" h="561" fill="none" extrusionOk="0">
                  <a:moveTo>
                    <a:pt x="0" y="560"/>
                  </a:moveTo>
                  <a:lnTo>
                    <a:pt x="999"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8" name="Shape 338"/>
            <p:cNvSpPr/>
            <p:nvPr/>
          </p:nvSpPr>
          <p:spPr>
            <a:xfrm>
              <a:off x="6760575" y="632675"/>
              <a:ext cx="14025" cy="24975"/>
            </a:xfrm>
            <a:custGeom>
              <a:avLst/>
              <a:gdLst/>
              <a:ahLst/>
              <a:cxnLst/>
              <a:rect l="0" t="0" r="0" b="0"/>
              <a:pathLst>
                <a:path w="561" h="999" fill="none" extrusionOk="0">
                  <a:moveTo>
                    <a:pt x="1" y="999"/>
                  </a:moveTo>
                  <a:lnTo>
                    <a:pt x="56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39" name="Shape 339"/>
            <p:cNvSpPr/>
            <p:nvPr/>
          </p:nvSpPr>
          <p:spPr>
            <a:xfrm>
              <a:off x="6760575" y="657625"/>
              <a:ext cx="25" cy="25"/>
            </a:xfrm>
            <a:custGeom>
              <a:avLst/>
              <a:gdLst/>
              <a:ahLst/>
              <a:cxnLst/>
              <a:rect l="0" t="0" r="0" b="0"/>
              <a:pathLst>
                <a:path w="1" h="1" fill="none" extrusionOk="0">
                  <a:moveTo>
                    <a:pt x="1" y="1"/>
                  </a:moveTo>
                  <a:lnTo>
                    <a:pt x="1"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0" name="Shape 340"/>
            <p:cNvSpPr/>
            <p:nvPr/>
          </p:nvSpPr>
          <p:spPr>
            <a:xfrm>
              <a:off x="6847025" y="651550"/>
              <a:ext cx="25" cy="29250"/>
            </a:xfrm>
            <a:custGeom>
              <a:avLst/>
              <a:gdLst/>
              <a:ahLst/>
              <a:cxnLst/>
              <a:rect l="0" t="0" r="0" b="0"/>
              <a:pathLst>
                <a:path w="1" h="1170" fill="none" extrusionOk="0">
                  <a:moveTo>
                    <a:pt x="1" y="0"/>
                  </a:moveTo>
                  <a:lnTo>
                    <a:pt x="1" y="116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1" name="Shape 341"/>
            <p:cNvSpPr/>
            <p:nvPr/>
          </p:nvSpPr>
          <p:spPr>
            <a:xfrm>
              <a:off x="6919500" y="632675"/>
              <a:ext cx="14025" cy="24975"/>
            </a:xfrm>
            <a:custGeom>
              <a:avLst/>
              <a:gdLst/>
              <a:ahLst/>
              <a:cxnLst/>
              <a:rect l="0" t="0" r="0" b="0"/>
              <a:pathLst>
                <a:path w="561" h="999" fill="none" extrusionOk="0">
                  <a:moveTo>
                    <a:pt x="560" y="999"/>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2" name="Shape 342"/>
            <p:cNvSpPr/>
            <p:nvPr/>
          </p:nvSpPr>
          <p:spPr>
            <a:xfrm>
              <a:off x="6933500" y="657625"/>
              <a:ext cx="25" cy="25"/>
            </a:xfrm>
            <a:custGeom>
              <a:avLst/>
              <a:gdLst/>
              <a:ahLst/>
              <a:cxnLst/>
              <a:rect l="0" t="0" r="0" b="0"/>
              <a:pathLst>
                <a:path w="1" h="1" fill="none" extrusionOk="0">
                  <a:moveTo>
                    <a:pt x="0" y="1"/>
                  </a:moveTo>
                  <a:lnTo>
                    <a:pt x="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3" name="Shape 343"/>
            <p:cNvSpPr/>
            <p:nvPr/>
          </p:nvSpPr>
          <p:spPr>
            <a:xfrm>
              <a:off x="6972475" y="579700"/>
              <a:ext cx="24975" cy="14025"/>
            </a:xfrm>
            <a:custGeom>
              <a:avLst/>
              <a:gdLst/>
              <a:ahLst/>
              <a:cxnLst/>
              <a:rect l="0" t="0" r="0" b="0"/>
              <a:pathLst>
                <a:path w="999" h="561" fill="none" extrusionOk="0">
                  <a:moveTo>
                    <a:pt x="999" y="56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4" name="Shape 344"/>
            <p:cNvSpPr/>
            <p:nvPr/>
          </p:nvSpPr>
          <p:spPr>
            <a:xfrm>
              <a:off x="6997425" y="593700"/>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5" name="Shape 345"/>
            <p:cNvSpPr/>
            <p:nvPr/>
          </p:nvSpPr>
          <p:spPr>
            <a:xfrm>
              <a:off x="6991350" y="507225"/>
              <a:ext cx="29250" cy="25"/>
            </a:xfrm>
            <a:custGeom>
              <a:avLst/>
              <a:gdLst/>
              <a:ahLst/>
              <a:cxnLst/>
              <a:rect l="0" t="0" r="0" b="0"/>
              <a:pathLst>
                <a:path w="1170" h="1" fill="none" extrusionOk="0">
                  <a:moveTo>
                    <a:pt x="1169" y="1"/>
                  </a:moveTo>
                  <a:lnTo>
                    <a:pt x="0" y="1"/>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6" name="Shape 346"/>
            <p:cNvSpPr/>
            <p:nvPr/>
          </p:nvSpPr>
          <p:spPr>
            <a:xfrm>
              <a:off x="6972475" y="420775"/>
              <a:ext cx="24975" cy="14025"/>
            </a:xfrm>
            <a:custGeom>
              <a:avLst/>
              <a:gdLst/>
              <a:ahLst/>
              <a:cxnLst/>
              <a:rect l="0" t="0" r="0" b="0"/>
              <a:pathLst>
                <a:path w="999" h="561" fill="none" extrusionOk="0">
                  <a:moveTo>
                    <a:pt x="0" y="561"/>
                  </a:moveTo>
                  <a:lnTo>
                    <a:pt x="999"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7" name="Shape 347"/>
            <p:cNvSpPr/>
            <p:nvPr/>
          </p:nvSpPr>
          <p:spPr>
            <a:xfrm>
              <a:off x="6997425" y="420775"/>
              <a:ext cx="25" cy="25"/>
            </a:xfrm>
            <a:custGeom>
              <a:avLst/>
              <a:gdLst/>
              <a:ahLst/>
              <a:cxnLst/>
              <a:rect l="0" t="0" r="0" b="0"/>
              <a:pathLst>
                <a:path w="1" h="1" fill="none" extrusionOk="0">
                  <a:moveTo>
                    <a:pt x="1" y="0"/>
                  </a:moveTo>
                  <a:lnTo>
                    <a:pt x="1"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8" name="Shape 348"/>
            <p:cNvSpPr/>
            <p:nvPr/>
          </p:nvSpPr>
          <p:spPr>
            <a:xfrm>
              <a:off x="6919500" y="356850"/>
              <a:ext cx="14025" cy="24975"/>
            </a:xfrm>
            <a:custGeom>
              <a:avLst/>
              <a:gdLst/>
              <a:ahLst/>
              <a:cxnLst/>
              <a:rect l="0" t="0" r="0" b="0"/>
              <a:pathLst>
                <a:path w="561" h="999" fill="none" extrusionOk="0">
                  <a:moveTo>
                    <a:pt x="560" y="0"/>
                  </a:moveTo>
                  <a:lnTo>
                    <a:pt x="0" y="999"/>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sp>
          <p:nvSpPr>
            <p:cNvPr id="349" name="Shape 349"/>
            <p:cNvSpPr/>
            <p:nvPr/>
          </p:nvSpPr>
          <p:spPr>
            <a:xfrm>
              <a:off x="6933500" y="356850"/>
              <a:ext cx="25" cy="25"/>
            </a:xfrm>
            <a:custGeom>
              <a:avLst/>
              <a:gdLst/>
              <a:ahLst/>
              <a:cxnLst/>
              <a:rect l="0" t="0" r="0" b="0"/>
              <a:pathLst>
                <a:path w="1" h="1" fill="none" extrusionOk="0">
                  <a:moveTo>
                    <a:pt x="0" y="0"/>
                  </a:moveTo>
                  <a:lnTo>
                    <a:pt x="0" y="0"/>
                  </a:lnTo>
                </a:path>
              </a:pathLst>
            </a:custGeom>
            <a:solidFill>
              <a:srgbClr val="000000"/>
            </a:solidFill>
            <a:ln w="19050" cap="rnd"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32000" y="308875"/>
            <a:ext cx="8280000" cy="605400"/>
          </a:xfrm>
          <a:prstGeom prst="rect">
            <a:avLst/>
          </a:prstGeom>
        </p:spPr>
        <p:txBody>
          <a:bodyPr lIns="91425" tIns="91425" rIns="91425" bIns="91425" anchor="t" anchorCtr="0">
            <a:noAutofit/>
          </a:bodyPr>
          <a:lstStyle/>
          <a:p>
            <a:pPr lvl="0">
              <a:spcBef>
                <a:spcPts val="0"/>
              </a:spcBef>
              <a:buNone/>
            </a:pPr>
            <a:r>
              <a:rPr lang="en"/>
              <a:t>Allied Counter-Offensive</a:t>
            </a:r>
          </a:p>
        </p:txBody>
      </p:sp>
      <p:sp>
        <p:nvSpPr>
          <p:cNvPr id="355" name="Shape 355"/>
          <p:cNvSpPr txBox="1">
            <a:spLocks noGrp="1"/>
          </p:cNvSpPr>
          <p:nvPr>
            <p:ph type="body" idx="1"/>
          </p:nvPr>
        </p:nvSpPr>
        <p:spPr>
          <a:xfrm>
            <a:off x="444075" y="1193800"/>
            <a:ext cx="8280000" cy="3543000"/>
          </a:xfrm>
          <a:prstGeom prst="rect">
            <a:avLst/>
          </a:prstGeom>
        </p:spPr>
        <p:txBody>
          <a:bodyPr lIns="91425" tIns="91425" rIns="91425" bIns="91425" anchor="t" anchorCtr="0">
            <a:noAutofit/>
          </a:bodyPr>
          <a:lstStyle/>
          <a:p>
            <a:pPr marL="457200" lvl="0" indent="-228600" rtl="0">
              <a:spcBef>
                <a:spcPts val="0"/>
              </a:spcBef>
            </a:pPr>
            <a:r>
              <a:rPr lang="en"/>
              <a:t>After the failed Siege of Bastogne the bulge of Germany’s offensive attack was compromised and cease to move any further.</a:t>
            </a:r>
          </a:p>
          <a:p>
            <a:pPr marL="457200" lvl="0" indent="-228600" rtl="0">
              <a:spcBef>
                <a:spcPts val="0"/>
              </a:spcBef>
            </a:pPr>
            <a:r>
              <a:rPr lang="en"/>
              <a:t>December 27, 1944 marked the initiation of the Allied Counter-Offensive Assault.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Strategies of the Allies</a:t>
            </a:r>
          </a:p>
          <a:p>
            <a:pPr lvl="0" rtl="0">
              <a:spcBef>
                <a:spcPts val="0"/>
              </a:spcBef>
              <a:buNone/>
            </a:pPr>
            <a:endParaRPr/>
          </a:p>
        </p:txBody>
      </p:sp>
      <p:sp>
        <p:nvSpPr>
          <p:cNvPr id="361" name="Shape 361"/>
          <p:cNvSpPr txBox="1">
            <a:spLocks noGrp="1"/>
          </p:cNvSpPr>
          <p:nvPr>
            <p:ph type="body" idx="1"/>
          </p:nvPr>
        </p:nvSpPr>
        <p:spPr>
          <a:xfrm>
            <a:off x="432000" y="1022000"/>
            <a:ext cx="8280000" cy="3516000"/>
          </a:xfrm>
          <a:prstGeom prst="rect">
            <a:avLst/>
          </a:prstGeom>
        </p:spPr>
        <p:txBody>
          <a:bodyPr lIns="91425" tIns="91425" rIns="91425" bIns="91425" anchor="t" anchorCtr="0">
            <a:noAutofit/>
          </a:bodyPr>
          <a:lstStyle/>
          <a:p>
            <a:pPr marL="457200" lvl="0" indent="-374650" rtl="0">
              <a:spcBef>
                <a:spcPts val="0"/>
              </a:spcBef>
              <a:buSzPct val="100000"/>
            </a:pPr>
            <a:r>
              <a:rPr lang="en" sz="2300"/>
              <a:t>General Eisenhower ordered the 10th Armored Division of George S. Patton's Third U.S. Army and the 7th Armored Division of the Ninth U.S. Army to reinforce the Ardennes line.</a:t>
            </a:r>
          </a:p>
          <a:p>
            <a:pPr marL="457200" lvl="0" indent="-374650" rtl="0">
              <a:spcBef>
                <a:spcPts val="0"/>
              </a:spcBef>
              <a:buSzPct val="100000"/>
            </a:pPr>
            <a:r>
              <a:rPr lang="en" sz="2300"/>
              <a:t>This allowed the 99th to hold out against the attack in the North and the 4th to do the same in the South.</a:t>
            </a:r>
          </a:p>
          <a:p>
            <a:pPr marL="457200" lvl="0" indent="-374650" rtl="0">
              <a:spcBef>
                <a:spcPts val="0"/>
              </a:spcBef>
              <a:buSzPct val="100000"/>
            </a:pPr>
            <a:r>
              <a:rPr lang="en" sz="2300"/>
              <a:t>Eisenhower was short on troops, so he allowed African American soldiers to fight for the first time, marking the first time the United States desegregated during WWII. </a:t>
            </a:r>
          </a:p>
          <a:p>
            <a:pPr lvl="0" rtl="0">
              <a:spcBef>
                <a:spcPts val="0"/>
              </a:spcBef>
              <a:buNone/>
            </a:pPr>
            <a:endParaRPr sz="23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rtl="0">
              <a:spcBef>
                <a:spcPts val="0"/>
              </a:spcBef>
              <a:buNone/>
            </a:pPr>
            <a:r>
              <a:rPr lang="en"/>
              <a:t>Strategies of the Allies Cont.</a:t>
            </a:r>
          </a:p>
          <a:p>
            <a:pPr lvl="0" rtl="0">
              <a:spcBef>
                <a:spcPts val="0"/>
              </a:spcBef>
              <a:buNone/>
            </a:pPr>
            <a:endParaRPr/>
          </a:p>
        </p:txBody>
      </p:sp>
      <p:sp>
        <p:nvSpPr>
          <p:cNvPr id="367" name="Shape 367"/>
          <p:cNvSpPr txBox="1">
            <a:spLocks noGrp="1"/>
          </p:cNvSpPr>
          <p:nvPr>
            <p:ph type="body" idx="1"/>
          </p:nvPr>
        </p:nvSpPr>
        <p:spPr>
          <a:xfrm>
            <a:off x="444075" y="1144675"/>
            <a:ext cx="8280000" cy="3516000"/>
          </a:xfrm>
          <a:prstGeom prst="rect">
            <a:avLst/>
          </a:prstGeom>
        </p:spPr>
        <p:txBody>
          <a:bodyPr lIns="91425" tIns="91425" rIns="91425" bIns="91425" anchor="t" anchorCtr="0">
            <a:noAutofit/>
          </a:bodyPr>
          <a:lstStyle/>
          <a:p>
            <a:pPr marL="457200" lvl="0" indent="-228600" rtl="0">
              <a:spcBef>
                <a:spcPts val="0"/>
              </a:spcBef>
            </a:pPr>
            <a:r>
              <a:rPr lang="en"/>
              <a:t>Unfortunately for the Allies, the German offensive attack was too much and the were forced to withdraw.</a:t>
            </a:r>
          </a:p>
          <a:p>
            <a:pPr marL="457200" lvl="0" indent="-228600" rtl="0">
              <a:spcBef>
                <a:spcPts val="0"/>
              </a:spcBef>
            </a:pPr>
            <a:r>
              <a:rPr lang="en"/>
              <a:t>Eisenhower then ordered to turn the entire Third Army from its ongoing westward advance 90° to the north.</a:t>
            </a:r>
          </a:p>
          <a:p>
            <a:pPr marL="914400" lvl="1" indent="-228600" rtl="0">
              <a:spcBef>
                <a:spcPts val="0"/>
              </a:spcBef>
            </a:pPr>
            <a:r>
              <a:rPr lang="en"/>
              <a:t>Goal was to counter-attack in the Ardennes.</a:t>
            </a:r>
          </a:p>
          <a:p>
            <a:pPr marL="914400" lvl="1" indent="-228600" rtl="0">
              <a:spcBef>
                <a:spcPts val="0"/>
              </a:spcBef>
            </a:pPr>
            <a:r>
              <a:rPr lang="en"/>
              <a:t>The speed and efficiency of this change in direction is considered to be one of the greatest tactical achievements in the war.</a:t>
            </a:r>
          </a:p>
          <a:p>
            <a:pPr lvl="0">
              <a:spcBef>
                <a:spcPts val="0"/>
              </a:spcBef>
              <a:buClr>
                <a:schemeClr val="dk1"/>
              </a:buClr>
              <a:buSzPct val="45833"/>
              <a:buFont typeface="Arial"/>
              <a:buNone/>
            </a:pPr>
            <a:endParaRPr/>
          </a:p>
          <a:p>
            <a:pPr lvl="0" rt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rtl="0">
              <a:spcBef>
                <a:spcPts val="0"/>
              </a:spcBef>
              <a:buNone/>
            </a:pPr>
            <a:r>
              <a:rPr lang="en"/>
              <a:t>Strategies of the Allies Cont.</a:t>
            </a:r>
          </a:p>
          <a:p>
            <a:pPr lvl="0" rtl="0">
              <a:spcBef>
                <a:spcPts val="0"/>
              </a:spcBef>
              <a:buNone/>
            </a:pPr>
            <a:endParaRPr/>
          </a:p>
        </p:txBody>
      </p:sp>
      <p:sp>
        <p:nvSpPr>
          <p:cNvPr id="373" name="Shape 373"/>
          <p:cNvSpPr txBox="1">
            <a:spLocks noGrp="1"/>
          </p:cNvSpPr>
          <p:nvPr>
            <p:ph type="body" idx="1"/>
          </p:nvPr>
        </p:nvSpPr>
        <p:spPr>
          <a:xfrm>
            <a:off x="444075" y="1144675"/>
            <a:ext cx="8280000" cy="3516000"/>
          </a:xfrm>
          <a:prstGeom prst="rect">
            <a:avLst/>
          </a:prstGeom>
        </p:spPr>
        <p:txBody>
          <a:bodyPr lIns="91425" tIns="91425" rIns="91425" bIns="91425" anchor="t" anchorCtr="0">
            <a:noAutofit/>
          </a:bodyPr>
          <a:lstStyle/>
          <a:p>
            <a:pPr marL="457200" lvl="0" indent="-228600" rtl="0">
              <a:spcBef>
                <a:spcPts val="0"/>
              </a:spcBef>
            </a:pPr>
            <a:r>
              <a:rPr lang="en"/>
              <a:t>The First U.S. Army transformed its position from defense to counter-attack.</a:t>
            </a:r>
          </a:p>
          <a:p>
            <a:pPr marL="457200" lvl="0" indent="-228600" rtl="0">
              <a:spcBef>
                <a:spcPts val="0"/>
              </a:spcBef>
            </a:pPr>
            <a:r>
              <a:rPr lang="en"/>
              <a:t>By December 22, the weather improved, allowing the Allies to call in air support by flying 1,300 sorties on December 23 and some 2,000 on December 24.</a:t>
            </a:r>
          </a:p>
          <a:p>
            <a:pPr marL="914400" lvl="1" indent="-228600" rtl="0">
              <a:spcBef>
                <a:spcPts val="0"/>
              </a:spcBef>
            </a:pPr>
            <a:r>
              <a:rPr lang="en"/>
              <a:t>Devastated German supply lines.</a:t>
            </a:r>
          </a:p>
          <a:p>
            <a:pPr marL="457200" lvl="0" indent="-69850" rtl="0">
              <a:spcBef>
                <a:spcPts val="0"/>
              </a:spcBef>
              <a:buClr>
                <a:schemeClr val="dk1"/>
              </a:buClr>
              <a:buSzPct val="45833"/>
              <a:buFont typeface="Arial"/>
              <a:buNone/>
            </a:pPr>
            <a:endParaRPr/>
          </a:p>
          <a:p>
            <a:pPr lvl="0" rtl="0">
              <a:spcBef>
                <a:spcPts val="0"/>
              </a:spcBef>
              <a:buNone/>
            </a:pP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32000" y="0"/>
            <a:ext cx="8280000" cy="646200"/>
          </a:xfrm>
          <a:prstGeom prst="rect">
            <a:avLst/>
          </a:prstGeom>
        </p:spPr>
        <p:txBody>
          <a:bodyPr lIns="91425" tIns="91425" rIns="91425" bIns="91425" anchor="t" anchorCtr="0">
            <a:noAutofit/>
          </a:bodyPr>
          <a:lstStyle/>
          <a:p>
            <a:pPr lvl="0">
              <a:spcBef>
                <a:spcPts val="0"/>
              </a:spcBef>
              <a:buNone/>
            </a:pPr>
            <a:r>
              <a:rPr lang="en"/>
              <a:t>Desperate Attempts by Hitler</a:t>
            </a:r>
          </a:p>
        </p:txBody>
      </p:sp>
      <p:sp>
        <p:nvSpPr>
          <p:cNvPr id="379" name="Shape 379"/>
          <p:cNvSpPr txBox="1">
            <a:spLocks noGrp="1"/>
          </p:cNvSpPr>
          <p:nvPr>
            <p:ph type="body" idx="1"/>
          </p:nvPr>
        </p:nvSpPr>
        <p:spPr>
          <a:xfrm>
            <a:off x="432000" y="550875"/>
            <a:ext cx="8280000" cy="3516000"/>
          </a:xfrm>
          <a:prstGeom prst="rect">
            <a:avLst/>
          </a:prstGeom>
        </p:spPr>
        <p:txBody>
          <a:bodyPr lIns="91425" tIns="91425" rIns="91425" bIns="91425" anchor="t" anchorCtr="0">
            <a:noAutofit/>
          </a:bodyPr>
          <a:lstStyle/>
          <a:p>
            <a:pPr marL="457200" lvl="0" indent="-228600" rtl="0">
              <a:spcBef>
                <a:spcPts val="0"/>
              </a:spcBef>
            </a:pPr>
            <a:r>
              <a:rPr lang="en"/>
              <a:t>In an attempt to keep their offensive momentum, Hitler ordered several minor operations on January 1, 1945.</a:t>
            </a:r>
          </a:p>
          <a:p>
            <a:pPr marL="914400" lvl="1" indent="-228600" rtl="0">
              <a:spcBef>
                <a:spcPts val="0"/>
              </a:spcBef>
            </a:pPr>
            <a:r>
              <a:rPr lang="en"/>
              <a:t>Operation Baseplate was a German aerial assault on allied airfields</a:t>
            </a:r>
          </a:p>
          <a:p>
            <a:pPr marL="914400" lvl="1" indent="-228600" rtl="0">
              <a:spcBef>
                <a:spcPts val="0"/>
              </a:spcBef>
            </a:pPr>
            <a:r>
              <a:rPr lang="en"/>
              <a:t>Operation North Wind was the last major German attack on the West Front of Europe.</a:t>
            </a:r>
          </a:p>
          <a:p>
            <a:pPr marL="457200" lvl="0" indent="-228600">
              <a:spcBef>
                <a:spcPts val="0"/>
              </a:spcBef>
            </a:pPr>
            <a:r>
              <a:rPr lang="en"/>
              <a:t>Allied forces recovered  from these onslaughts in a matter of days, while these failed operations left Germany crippled for the rest of the war.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3"/>
        <p:cNvGrpSpPr/>
        <p:nvPr/>
      </p:nvGrpSpPr>
      <p:grpSpPr>
        <a:xfrm>
          <a:off x="0" y="0"/>
          <a:ext cx="0" cy="0"/>
          <a:chOff x="0" y="0"/>
          <a:chExt cx="0" cy="0"/>
        </a:xfrm>
      </p:grpSpPr>
      <p:sp>
        <p:nvSpPr>
          <p:cNvPr id="384" name="Shape 384"/>
          <p:cNvSpPr/>
          <p:nvPr/>
        </p:nvSpPr>
        <p:spPr>
          <a:xfrm>
            <a:off x="4188400" y="0"/>
            <a:ext cx="543300" cy="51525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txBox="1">
            <a:spLocks noGrp="1"/>
          </p:cNvSpPr>
          <p:nvPr>
            <p:ph type="title"/>
          </p:nvPr>
        </p:nvSpPr>
        <p:spPr>
          <a:xfrm>
            <a:off x="3683550" y="61325"/>
            <a:ext cx="4708500" cy="578400"/>
          </a:xfrm>
          <a:prstGeom prst="rect">
            <a:avLst/>
          </a:prstGeom>
        </p:spPr>
        <p:txBody>
          <a:bodyPr lIns="91425" tIns="91425" rIns="91425" bIns="91425" anchor="t" anchorCtr="0">
            <a:noAutofit/>
          </a:bodyPr>
          <a:lstStyle/>
          <a:p>
            <a:pPr lvl="0">
              <a:spcBef>
                <a:spcPts val="0"/>
              </a:spcBef>
              <a:buNone/>
            </a:pPr>
            <a:r>
              <a:rPr lang="en" sz="3000"/>
              <a:t>A German Defeat</a:t>
            </a:r>
          </a:p>
        </p:txBody>
      </p:sp>
      <p:sp>
        <p:nvSpPr>
          <p:cNvPr id="386" name="Shape 386"/>
          <p:cNvSpPr txBox="1">
            <a:spLocks noGrp="1"/>
          </p:cNvSpPr>
          <p:nvPr>
            <p:ph type="body" idx="1"/>
          </p:nvPr>
        </p:nvSpPr>
        <p:spPr>
          <a:xfrm>
            <a:off x="2931600" y="394300"/>
            <a:ext cx="6212400" cy="3516000"/>
          </a:xfrm>
          <a:prstGeom prst="rect">
            <a:avLst/>
          </a:prstGeom>
        </p:spPr>
        <p:txBody>
          <a:bodyPr lIns="91425" tIns="91425" rIns="91425" bIns="91425" anchor="t" anchorCtr="0">
            <a:noAutofit/>
          </a:bodyPr>
          <a:lstStyle/>
          <a:p>
            <a:pPr marL="457200" lvl="0" indent="-381000" rtl="0">
              <a:spcBef>
                <a:spcPts val="0"/>
              </a:spcBef>
              <a:buSzPct val="100000"/>
            </a:pPr>
            <a:r>
              <a:rPr lang="en" sz="2400"/>
              <a:t>From December 27, 1944 to January 25, 1945, the Allied forces successfully reduced the German bulge and achieved a crucial victory that devastated Germany’s military state for the remainder of WWII.</a:t>
            </a:r>
          </a:p>
          <a:p>
            <a:pPr marL="914400" lvl="1" indent="-368300" rtl="0">
              <a:spcBef>
                <a:spcPts val="0"/>
              </a:spcBef>
              <a:buSzPct val="100000"/>
            </a:pPr>
            <a:r>
              <a:rPr lang="en" sz="2200"/>
              <a:t>They faced many casualties and spent a large amount of resources.</a:t>
            </a:r>
          </a:p>
          <a:p>
            <a:pPr marL="914400" lvl="1" indent="-368300" rtl="0">
              <a:spcBef>
                <a:spcPts val="600"/>
              </a:spcBef>
              <a:buClr>
                <a:schemeClr val="dk2"/>
              </a:buClr>
              <a:buSzPct val="100000"/>
            </a:pPr>
            <a:r>
              <a:rPr lang="en" sz="2200">
                <a:solidFill>
                  <a:schemeClr val="dk2"/>
                </a:solidFill>
              </a:rPr>
              <a:t>Germany was so low on fuel that they resorted to 50,000 horses to get through the Ardennes.</a:t>
            </a:r>
          </a:p>
          <a:p>
            <a:pPr lvl="0">
              <a:spcBef>
                <a:spcPts val="0"/>
              </a:spcBef>
              <a:buNone/>
            </a:pPr>
            <a:endParaRPr sz="2400"/>
          </a:p>
        </p:txBody>
      </p:sp>
      <p:pic>
        <p:nvPicPr>
          <p:cNvPr id="387" name="Shape 387"/>
          <p:cNvPicPr preferRelativeResize="0"/>
          <p:nvPr/>
        </p:nvPicPr>
        <p:blipFill>
          <a:blip r:embed="rId3">
            <a:alphaModFix/>
          </a:blip>
          <a:stretch>
            <a:fillRect/>
          </a:stretch>
        </p:blipFill>
        <p:spPr>
          <a:xfrm>
            <a:off x="207025" y="1060225"/>
            <a:ext cx="2956174" cy="390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Impacts</a:t>
            </a:r>
          </a:p>
        </p:txBody>
      </p:sp>
      <p:sp>
        <p:nvSpPr>
          <p:cNvPr id="393" name="Shape 393"/>
          <p:cNvSpPr txBox="1">
            <a:spLocks noGrp="1"/>
          </p:cNvSpPr>
          <p:nvPr>
            <p:ph type="body" idx="1"/>
          </p:nvPr>
        </p:nvSpPr>
        <p:spPr>
          <a:xfrm>
            <a:off x="444075" y="1220875"/>
            <a:ext cx="8280000" cy="3516000"/>
          </a:xfrm>
          <a:prstGeom prst="rect">
            <a:avLst/>
          </a:prstGeom>
        </p:spPr>
        <p:txBody>
          <a:bodyPr lIns="91425" tIns="91425" rIns="91425" bIns="91425" anchor="t" anchorCtr="0">
            <a:noAutofit/>
          </a:bodyPr>
          <a:lstStyle/>
          <a:p>
            <a:pPr marL="457200" lvl="0" indent="-228600" rtl="0">
              <a:spcBef>
                <a:spcPts val="0"/>
              </a:spcBef>
            </a:pPr>
            <a:r>
              <a:rPr lang="en"/>
              <a:t>Immense psychological effect and decrease in morale on German side since this was seen as their final hope. </a:t>
            </a:r>
          </a:p>
          <a:p>
            <a:pPr marL="457200" lvl="0" indent="-228600" rtl="0">
              <a:spcBef>
                <a:spcPts val="0"/>
              </a:spcBef>
            </a:pPr>
            <a:r>
              <a:rPr lang="en"/>
              <a:t>Last major offensive campaign by Hitler</a:t>
            </a:r>
          </a:p>
          <a:p>
            <a:pPr marL="457200" lvl="0" indent="-228600" rtl="0">
              <a:spcBef>
                <a:spcPts val="0"/>
              </a:spcBef>
            </a:pPr>
            <a:r>
              <a:rPr lang="en"/>
              <a:t>Allowed for the Allied attack within Germany itself, contributing to Germany’s eventual surrender on May 7, 1945. </a:t>
            </a:r>
          </a:p>
          <a:p>
            <a:pPr marL="457200" lvl="0" indent="-228600" rtl="0">
              <a:spcBef>
                <a:spcPts val="0"/>
              </a:spcBef>
            </a:pPr>
            <a:r>
              <a:rPr lang="en"/>
              <a:t>Many casualties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0" y="0"/>
            <a:ext cx="8991599" cy="4013149"/>
          </a:xfrm>
          <a:prstGeom prst="rect">
            <a:avLst/>
          </a:prstGeom>
          <a:noFill/>
          <a:ln>
            <a:noFill/>
          </a:ln>
        </p:spPr>
      </p:pic>
      <p:sp>
        <p:nvSpPr>
          <p:cNvPr id="399" name="Shape 399"/>
          <p:cNvSpPr txBox="1"/>
          <p:nvPr/>
        </p:nvSpPr>
        <p:spPr>
          <a:xfrm>
            <a:off x="650850" y="3688950"/>
            <a:ext cx="7842300" cy="9462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dk2"/>
              </a:buClr>
              <a:buSzPct val="100000"/>
              <a:buFont typeface="Raleway"/>
              <a:buChar char="●"/>
            </a:pPr>
            <a:r>
              <a:rPr lang="en" sz="2400">
                <a:solidFill>
                  <a:schemeClr val="dk2"/>
                </a:solidFill>
                <a:highlight>
                  <a:srgbClr val="FFFFFF"/>
                </a:highlight>
                <a:latin typeface="Raleway"/>
                <a:ea typeface="Raleway"/>
                <a:cs typeface="Raleway"/>
                <a:sym typeface="Raleway"/>
              </a:rPr>
              <a:t>This was the costliest battle ever fought in U.S. history, both in casualties and equipment; a third of the U.S. Army participated in this battle. </a:t>
            </a:r>
          </a:p>
          <a:p>
            <a:pPr lvl="0">
              <a:spcBef>
                <a:spcPts val="0"/>
              </a:spcBef>
              <a:buNone/>
            </a:pPr>
            <a:endParaRPr sz="2400">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32000" y="265050"/>
            <a:ext cx="8280000" cy="828000"/>
          </a:xfrm>
          <a:prstGeom prst="rect">
            <a:avLst/>
          </a:prstGeom>
        </p:spPr>
        <p:txBody>
          <a:bodyPr lIns="91425" tIns="91425" rIns="91425" bIns="91425" anchor="t" anchorCtr="0">
            <a:noAutofit/>
          </a:bodyPr>
          <a:lstStyle/>
          <a:p>
            <a:pPr lvl="0">
              <a:spcBef>
                <a:spcPts val="0"/>
              </a:spcBef>
              <a:buNone/>
            </a:pPr>
            <a:r>
              <a:rPr lang="en"/>
              <a:t>EASTERN FRONT (Russia)</a:t>
            </a:r>
          </a:p>
        </p:txBody>
      </p:sp>
      <p:sp>
        <p:nvSpPr>
          <p:cNvPr id="74" name="Shape 74"/>
          <p:cNvSpPr txBox="1">
            <a:spLocks noGrp="1"/>
          </p:cNvSpPr>
          <p:nvPr>
            <p:ph type="body" idx="1"/>
          </p:nvPr>
        </p:nvSpPr>
        <p:spPr>
          <a:xfrm>
            <a:off x="432000" y="1093050"/>
            <a:ext cx="8280000" cy="3516000"/>
          </a:xfrm>
          <a:prstGeom prst="rect">
            <a:avLst/>
          </a:prstGeom>
        </p:spPr>
        <p:txBody>
          <a:bodyPr lIns="91425" tIns="91425" rIns="91425" bIns="91425" anchor="t" anchorCtr="0">
            <a:noAutofit/>
          </a:bodyPr>
          <a:lstStyle/>
          <a:p>
            <a:pPr marL="457200" lvl="0" indent="-368300" rtl="0">
              <a:spcBef>
                <a:spcPts val="0"/>
              </a:spcBef>
              <a:buSzPct val="100000"/>
            </a:pPr>
            <a:r>
              <a:rPr lang="en" sz="2200"/>
              <a:t>Germany suffered from many defeats in the Eastern Front</a:t>
            </a:r>
          </a:p>
          <a:p>
            <a:pPr marL="914400" lvl="1" indent="-368300" rtl="0">
              <a:spcBef>
                <a:spcPts val="0"/>
              </a:spcBef>
              <a:buSzPct val="100000"/>
            </a:pPr>
            <a:r>
              <a:rPr lang="en" sz="2200"/>
              <a:t>They lost control of much of Romania.</a:t>
            </a:r>
          </a:p>
          <a:p>
            <a:pPr marL="1371600" lvl="2" indent="-368300" rtl="0">
              <a:spcBef>
                <a:spcPts val="0"/>
              </a:spcBef>
              <a:buSzPct val="100000"/>
            </a:pPr>
            <a:r>
              <a:rPr lang="en" sz="2200"/>
              <a:t>Soviet Russia pushed the borders to east Prussia across the Vistula at a number of points, and up to the northern Carpathians.</a:t>
            </a:r>
          </a:p>
          <a:p>
            <a:pPr marL="914400" lvl="1" indent="-368300" rtl="0">
              <a:spcBef>
                <a:spcPts val="0"/>
              </a:spcBef>
              <a:buSzPct val="100000"/>
            </a:pPr>
            <a:r>
              <a:rPr lang="en" sz="2200"/>
              <a:t>German troops had to retreat from southern Greece and the Greek islands (except Crete).</a:t>
            </a:r>
          </a:p>
          <a:p>
            <a:pPr marL="914400" lvl="1" indent="-368300" rtl="0">
              <a:spcBef>
                <a:spcPts val="0"/>
              </a:spcBef>
              <a:buSzPct val="100000"/>
            </a:pPr>
            <a:r>
              <a:rPr lang="en" sz="2200"/>
              <a:t>German grasp on the Balkans weakened.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ctrTitle"/>
          </p:nvPr>
        </p:nvSpPr>
        <p:spPr>
          <a:xfrm>
            <a:off x="925200" y="925200"/>
            <a:ext cx="7293300" cy="3293100"/>
          </a:xfrm>
          <a:prstGeom prst="rect">
            <a:avLst/>
          </a:prstGeom>
          <a:solidFill>
            <a:srgbClr val="00010A">
              <a:alpha val="22310"/>
            </a:srgbClr>
          </a:solidFill>
        </p:spPr>
        <p:txBody>
          <a:bodyPr lIns="91425" tIns="91425" rIns="91425" bIns="91425" anchor="ctr" anchorCtr="0">
            <a:noAutofit/>
          </a:bodyPr>
          <a:lstStyle/>
          <a:p>
            <a:pPr lvl="0">
              <a:spcBef>
                <a:spcPts val="0"/>
              </a:spcBef>
              <a:buNone/>
            </a:pPr>
            <a:r>
              <a:rPr lang="en" sz="2400" b="0"/>
              <a:t>Following the Battle of the Bulge, British Prime Minister Winston Churchill stated, "This is undoubtedly the greatest American battle of the war and will, I believe, be regarded as an ever-famous American victory."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32000" y="0"/>
            <a:ext cx="8280000" cy="457200"/>
          </a:xfrm>
          <a:prstGeom prst="rect">
            <a:avLst/>
          </a:prstGeom>
        </p:spPr>
        <p:txBody>
          <a:bodyPr lIns="91425" tIns="91425" rIns="91425" bIns="91425" anchor="t" anchorCtr="0">
            <a:noAutofit/>
          </a:bodyPr>
          <a:lstStyle/>
          <a:p>
            <a:pPr lvl="0">
              <a:spcBef>
                <a:spcPts val="0"/>
              </a:spcBef>
              <a:buNone/>
            </a:pPr>
            <a:r>
              <a:rPr lang="en" sz="2300"/>
              <a:t>Works Cited</a:t>
            </a:r>
          </a:p>
        </p:txBody>
      </p:sp>
      <p:sp>
        <p:nvSpPr>
          <p:cNvPr id="410" name="Shape 410"/>
          <p:cNvSpPr txBox="1">
            <a:spLocks noGrp="1"/>
          </p:cNvSpPr>
          <p:nvPr>
            <p:ph type="body" idx="1"/>
          </p:nvPr>
        </p:nvSpPr>
        <p:spPr>
          <a:xfrm>
            <a:off x="432000" y="362850"/>
            <a:ext cx="8280000" cy="4417800"/>
          </a:xfrm>
          <a:prstGeom prst="rect">
            <a:avLst/>
          </a:prstGeom>
        </p:spPr>
        <p:txBody>
          <a:bodyPr lIns="91425" tIns="91425" rIns="91425" bIns="91425" anchor="t" anchorCtr="0">
            <a:noAutofit/>
          </a:bodyPr>
          <a:lstStyle/>
          <a:p>
            <a:pPr marL="0" lvl="0" indent="-69850">
              <a:spcBef>
                <a:spcPts val="0"/>
              </a:spcBef>
              <a:buClr>
                <a:schemeClr val="dk1"/>
              </a:buClr>
              <a:buSzPct val="91666"/>
              <a:buFont typeface="Arial"/>
              <a:buNone/>
            </a:pPr>
            <a:r>
              <a:rPr lang="en" sz="1200"/>
              <a:t>Allied Forces. Army Group, 12Th. Engineer Section, and 1St. Headquarters United States Army. Army Group. [December 21, 1944, HQ Twelfth Army Group situation map]. [England?: Twelfth Army Group, 1944] Map. Retrieved from the Library of Congress, &lt;</a:t>
            </a:r>
            <a:r>
              <a:rPr lang="en" sz="1200" u="sng">
                <a:solidFill>
                  <a:schemeClr val="hlink"/>
                </a:solidFill>
                <a:hlinkClick r:id="rId3"/>
              </a:rPr>
              <a:t>https://www.loc.gov/item/2004630293/</a:t>
            </a:r>
            <a:r>
              <a:rPr lang="en" sz="1200"/>
              <a:t>&gt;.</a:t>
            </a:r>
          </a:p>
          <a:p>
            <a:pPr lvl="0">
              <a:spcBef>
                <a:spcPts val="0"/>
              </a:spcBef>
              <a:buClr>
                <a:schemeClr val="dk1"/>
              </a:buClr>
              <a:buSzPct val="91666"/>
              <a:buFont typeface="Arial"/>
              <a:buNone/>
            </a:pPr>
            <a:r>
              <a:rPr lang="en" sz="1200"/>
              <a:t>Allied Forces. Army Group, 12Th. Engineer Section, and 1St. Headquarters United States Army. Army Group. [December 25, 1944, HQ Twelfth Army Group situation map]. [England?: Twelfth Army Group, 1944] Map. Retrieved from the Library of Congress, &lt;</a:t>
            </a:r>
            <a:r>
              <a:rPr lang="en" sz="1200" u="sng">
                <a:solidFill>
                  <a:schemeClr val="hlink"/>
                </a:solidFill>
                <a:hlinkClick r:id="rId4"/>
              </a:rPr>
              <a:t>https://www.loc.gov/item/2004630297/</a:t>
            </a:r>
            <a:r>
              <a:rPr lang="en" sz="1200"/>
              <a:t>&gt;.</a:t>
            </a:r>
          </a:p>
          <a:p>
            <a:pPr lvl="0">
              <a:spcBef>
                <a:spcPts val="0"/>
              </a:spcBef>
              <a:buNone/>
            </a:pPr>
            <a:r>
              <a:rPr lang="en" sz="1200"/>
              <a:t>Allied Forces. Army Group, 12Th. Engineer Section, and 1St. Headquarters United States Army. Army Group. [December 27, 1944, HQ Twelfth Army Group situation map]. [England?: Twelfth Army Group, 1944] Map. Retrieved from the Library of Congress, &lt;</a:t>
            </a:r>
            <a:r>
              <a:rPr lang="en" sz="1200" u="sng">
                <a:solidFill>
                  <a:schemeClr val="hlink"/>
                </a:solidFill>
                <a:hlinkClick r:id="rId5"/>
              </a:rPr>
              <a:t>https://www.loc.gov/item/2004630299/</a:t>
            </a:r>
            <a:r>
              <a:rPr lang="en" sz="1200"/>
              <a:t>&gt;.</a:t>
            </a:r>
          </a:p>
          <a:p>
            <a:pPr lvl="0">
              <a:spcBef>
                <a:spcPts val="0"/>
              </a:spcBef>
              <a:buClr>
                <a:schemeClr val="dk1"/>
              </a:buClr>
              <a:buSzPct val="91666"/>
              <a:buFont typeface="Arial"/>
              <a:buNone/>
            </a:pPr>
            <a:r>
              <a:rPr lang="en" sz="1200"/>
              <a:t>"Anthony C. McAuliffe." Britannica Library, Encyclopædia Britannica, 16 Jan. 2009. library.eb.com.ezproxy.kcls.org/levels/referencecenter/article/Anthony-C-McAuliffe/49625. Accessed 25 Apr. 2017.</a:t>
            </a:r>
          </a:p>
          <a:p>
            <a:pPr lvl="0">
              <a:spcBef>
                <a:spcPts val="0"/>
              </a:spcBef>
              <a:buNone/>
            </a:pPr>
            <a:r>
              <a:rPr lang="en" sz="1200"/>
              <a:t>Axelrod, Alan. “Battle of the Bulge.” Encyclopedia of World War II, Vol. 1, Facts On File, 2013. History Research Center, online.infobase.com/Article/Details/264563?q=battle of bulge. Accessed 2017. (This is the source used for all of the battle strategies)</a:t>
            </a:r>
          </a:p>
          <a:p>
            <a:pPr lvl="0">
              <a:spcBef>
                <a:spcPts val="0"/>
              </a:spcBef>
              <a:buNone/>
            </a:pPr>
            <a:r>
              <a:rPr lang="en" sz="1200"/>
              <a:t>"Battle of the Bulge." Battle of the Bulge | The U.S. Army. N.p., n.d. Web. 25 Apr. 2017.</a:t>
            </a:r>
          </a:p>
          <a:p>
            <a:pPr lvl="0">
              <a:spcBef>
                <a:spcPts val="0"/>
              </a:spcBef>
              <a:buNone/>
            </a:pPr>
            <a:endParaRPr sz="1100"/>
          </a:p>
          <a:p>
            <a:pPr lvl="0">
              <a:spcBef>
                <a:spcPts val="0"/>
              </a:spcBef>
              <a:buNone/>
            </a:pPr>
            <a:endParaRPr sz="1100"/>
          </a:p>
          <a:p>
            <a:pPr lvl="0">
              <a:spcBef>
                <a:spcPts val="0"/>
              </a:spcBef>
              <a:buNone/>
            </a:pPr>
            <a:endParaRPr sz="1100"/>
          </a:p>
          <a:p>
            <a:pPr lvl="0" rtl="0">
              <a:spcBef>
                <a:spcPts val="0"/>
              </a:spcBef>
              <a:buClr>
                <a:schemeClr val="dk1"/>
              </a:buClr>
              <a:buSzPct val="100000"/>
              <a:buFont typeface="Arial"/>
              <a:buNone/>
            </a:pP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32000" y="0"/>
            <a:ext cx="8280000" cy="457200"/>
          </a:xfrm>
          <a:prstGeom prst="rect">
            <a:avLst/>
          </a:prstGeom>
        </p:spPr>
        <p:txBody>
          <a:bodyPr lIns="91425" tIns="91425" rIns="91425" bIns="91425" anchor="t" anchorCtr="0">
            <a:noAutofit/>
          </a:bodyPr>
          <a:lstStyle/>
          <a:p>
            <a:pPr lvl="0" rtl="0">
              <a:spcBef>
                <a:spcPts val="0"/>
              </a:spcBef>
              <a:buNone/>
            </a:pPr>
            <a:r>
              <a:rPr lang="en" sz="2300"/>
              <a:t>Works Cited</a:t>
            </a:r>
          </a:p>
        </p:txBody>
      </p:sp>
      <p:sp>
        <p:nvSpPr>
          <p:cNvPr id="416" name="Shape 416"/>
          <p:cNvSpPr txBox="1">
            <a:spLocks noGrp="1"/>
          </p:cNvSpPr>
          <p:nvPr>
            <p:ph type="body" idx="1"/>
          </p:nvPr>
        </p:nvSpPr>
        <p:spPr>
          <a:xfrm>
            <a:off x="432000" y="457200"/>
            <a:ext cx="8280000" cy="4417800"/>
          </a:xfrm>
          <a:prstGeom prst="rect">
            <a:avLst/>
          </a:prstGeom>
        </p:spPr>
        <p:txBody>
          <a:bodyPr lIns="91425" tIns="91425" rIns="91425" bIns="91425" anchor="t" anchorCtr="0">
            <a:noAutofit/>
          </a:bodyPr>
          <a:lstStyle/>
          <a:p>
            <a:pPr lvl="0" rtl="0">
              <a:spcBef>
                <a:spcPts val="800"/>
              </a:spcBef>
              <a:spcAft>
                <a:spcPts val="800"/>
              </a:spcAft>
              <a:buClr>
                <a:schemeClr val="dk1"/>
              </a:buClr>
              <a:buSzPct val="91666"/>
              <a:buFont typeface="Arial"/>
              <a:buNone/>
            </a:pPr>
            <a:r>
              <a:rPr lang="en" sz="1200">
                <a:solidFill>
                  <a:schemeClr val="dk2"/>
                </a:solidFill>
                <a:highlight>
                  <a:srgbClr val="FFFFFF"/>
                </a:highlight>
              </a:rPr>
              <a:t>"Battle of the Bulge." </a:t>
            </a:r>
            <a:r>
              <a:rPr lang="en" sz="1200" i="1">
                <a:solidFill>
                  <a:schemeClr val="dk2"/>
                </a:solidFill>
                <a:highlight>
                  <a:srgbClr val="FFFFFF"/>
                </a:highlight>
              </a:rPr>
              <a:t>World History: The Modern Era</a:t>
            </a:r>
            <a:r>
              <a:rPr lang="en" sz="1200">
                <a:solidFill>
                  <a:schemeClr val="dk2"/>
                </a:solidFill>
                <a:highlight>
                  <a:srgbClr val="FFFFFF"/>
                </a:highlight>
              </a:rPr>
              <a:t>, ABC-CLIO, 2017, worldhistory.abc-clio.com/Search/Display/309553. Accessed 22 Apr. 2017.</a:t>
            </a:r>
          </a:p>
          <a:p>
            <a:pPr lvl="0">
              <a:spcBef>
                <a:spcPts val="0"/>
              </a:spcBef>
              <a:buClr>
                <a:schemeClr val="dk1"/>
              </a:buClr>
              <a:buSzPct val="91666"/>
              <a:buFont typeface="Arial"/>
              <a:buNone/>
            </a:pPr>
            <a:r>
              <a:rPr lang="en" sz="1200"/>
              <a:t>"Battle of the Bulge." World History: </a:t>
            </a:r>
            <a:r>
              <a:rPr lang="en" sz="1200" i="1"/>
              <a:t>The Modern Era,</a:t>
            </a:r>
            <a:r>
              <a:rPr lang="en" sz="1200"/>
              <a:t> ABC-CLIO, 2017, worldhistory.abc-clio.com/Search/Display/1844608. Accessed 22 Apr. 2017.</a:t>
            </a:r>
          </a:p>
          <a:p>
            <a:pPr lvl="0">
              <a:spcBef>
                <a:spcPts val="0"/>
              </a:spcBef>
              <a:buClr>
                <a:schemeClr val="dk1"/>
              </a:buClr>
              <a:buSzPct val="91666"/>
              <a:buFont typeface="Arial"/>
              <a:buNone/>
            </a:pPr>
            <a:r>
              <a:rPr lang="en" sz="1200">
                <a:solidFill>
                  <a:schemeClr val="dk2"/>
                </a:solidFill>
              </a:rPr>
              <a:t>“Belgium.” </a:t>
            </a:r>
            <a:r>
              <a:rPr lang="en" sz="1200" i="1">
                <a:solidFill>
                  <a:schemeClr val="dk2"/>
                </a:solidFill>
              </a:rPr>
              <a:t>University of Texas Libraries</a:t>
            </a:r>
            <a:r>
              <a:rPr lang="en" sz="1200">
                <a:solidFill>
                  <a:schemeClr val="dk2"/>
                </a:solidFill>
              </a:rPr>
              <a:t>, U.S. Central Intelligence Agency, 2016, www.lib.utexas.edu/maps/cia16/belgium_sm_2016.gif. Accessed 24 Apr. 2017.</a:t>
            </a:r>
          </a:p>
          <a:p>
            <a:pPr lvl="0">
              <a:spcBef>
                <a:spcPts val="0"/>
              </a:spcBef>
              <a:buClr>
                <a:schemeClr val="dk1"/>
              </a:buClr>
              <a:buSzPct val="91666"/>
              <a:buFont typeface="Arial"/>
              <a:buNone/>
            </a:pPr>
            <a:r>
              <a:rPr lang="en" sz="1200"/>
              <a:t>Bruning, John R. The Battle of the Bulge: the Photographic History of an American Triumph. Minneapolis, MN, Zenith Press, 2011.</a:t>
            </a:r>
          </a:p>
          <a:p>
            <a:pPr lvl="0">
              <a:spcBef>
                <a:spcPts val="0"/>
              </a:spcBef>
              <a:buClr>
                <a:schemeClr val="dk1"/>
              </a:buClr>
              <a:buSzPct val="91666"/>
              <a:buFont typeface="Arial"/>
              <a:buNone/>
            </a:pPr>
            <a:r>
              <a:rPr lang="en" sz="1200"/>
              <a:t>MacDonald, Charles. The Last Offensive. Greenock: 232 Celsius, 2013. Print.</a:t>
            </a:r>
          </a:p>
          <a:p>
            <a:pPr lvl="0">
              <a:spcBef>
                <a:spcPts val="0"/>
              </a:spcBef>
              <a:buClr>
                <a:schemeClr val="dk1"/>
              </a:buClr>
              <a:buSzPct val="91666"/>
              <a:buFont typeface="Arial"/>
              <a:buNone/>
            </a:pPr>
            <a:r>
              <a:rPr lang="en" sz="1200"/>
              <a:t>Marshall, S. L. A. Bastogne: The Story of the First Eight Days in Which the 101st Airborne Division Was Closed .. Place of Publication Not Identified: U S Govt. Printing Office, 1988. Print.</a:t>
            </a:r>
          </a:p>
          <a:p>
            <a:pPr lvl="0" rtl="0">
              <a:spcBef>
                <a:spcPts val="0"/>
              </a:spcBef>
              <a:buClr>
                <a:schemeClr val="dk1"/>
              </a:buClr>
              <a:buSzPct val="91666"/>
              <a:buFont typeface="Arial"/>
              <a:buNone/>
            </a:pPr>
            <a:r>
              <a:rPr lang="en" sz="1200"/>
              <a:t>Middleton, Drew. “The Battle That Sealed Germany's Fate: Forty Years Later, the Battle of the Bulge Remembered.” </a:t>
            </a:r>
            <a:r>
              <a:rPr lang="en" sz="1200" i="1"/>
              <a:t>New York Times</a:t>
            </a:r>
            <a:r>
              <a:rPr lang="en" sz="1200"/>
              <a:t>, 1984. </a:t>
            </a:r>
            <a:r>
              <a:rPr lang="en" sz="1200" i="1"/>
              <a:t>Proquest</a:t>
            </a:r>
            <a:r>
              <a:rPr lang="en" sz="1200"/>
              <a:t>, search.proquest.com.ezproxy.kcls.org/docview/122522564/fulltextPDF/E27653E133484A85PQ/3?accountid=46. Accessed 22 Apr.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WESTERN FRONT</a:t>
            </a:r>
          </a:p>
        </p:txBody>
      </p:sp>
      <p:sp>
        <p:nvSpPr>
          <p:cNvPr id="80" name="Shape 80"/>
          <p:cNvSpPr txBox="1">
            <a:spLocks noGrp="1"/>
          </p:cNvSpPr>
          <p:nvPr>
            <p:ph type="body" idx="1"/>
          </p:nvPr>
        </p:nvSpPr>
        <p:spPr>
          <a:xfrm>
            <a:off x="444075" y="1220875"/>
            <a:ext cx="8280000" cy="3516000"/>
          </a:xfrm>
          <a:prstGeom prst="rect">
            <a:avLst/>
          </a:prstGeom>
        </p:spPr>
        <p:txBody>
          <a:bodyPr lIns="91425" tIns="91425" rIns="91425" bIns="91425" anchor="t" anchorCtr="0">
            <a:noAutofit/>
          </a:bodyPr>
          <a:lstStyle/>
          <a:p>
            <a:pPr marL="457200" lvl="0" indent="-228600" rtl="0">
              <a:spcBef>
                <a:spcPts val="0"/>
              </a:spcBef>
            </a:pPr>
            <a:r>
              <a:rPr lang="en"/>
              <a:t>Allied forces began closing in on Germany from the west, threatening their security.</a:t>
            </a:r>
          </a:p>
          <a:p>
            <a:pPr marL="914400" lvl="1" indent="-228600" rtl="0">
              <a:spcBef>
                <a:spcPts val="0"/>
              </a:spcBef>
            </a:pPr>
            <a:r>
              <a:rPr lang="en"/>
              <a:t>In September of 1944, American troops approached the western border of Germany in the Aachen sector and the British arrived in Holland.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Germany’s Replacement Army</a:t>
            </a:r>
          </a:p>
        </p:txBody>
      </p:sp>
      <p:sp>
        <p:nvSpPr>
          <p:cNvPr id="86" name="Shape 86"/>
          <p:cNvSpPr txBox="1">
            <a:spLocks noGrp="1"/>
          </p:cNvSpPr>
          <p:nvPr>
            <p:ph type="body" idx="1"/>
          </p:nvPr>
        </p:nvSpPr>
        <p:spPr>
          <a:xfrm>
            <a:off x="444075" y="1068475"/>
            <a:ext cx="8280000" cy="3655800"/>
          </a:xfrm>
          <a:prstGeom prst="rect">
            <a:avLst/>
          </a:prstGeom>
        </p:spPr>
        <p:txBody>
          <a:bodyPr lIns="91425" tIns="91425" rIns="91425" bIns="91425" anchor="t" anchorCtr="0">
            <a:noAutofit/>
          </a:bodyPr>
          <a:lstStyle/>
          <a:p>
            <a:pPr marL="457200" lvl="0" indent="-355600" rtl="0">
              <a:spcBef>
                <a:spcPts val="0"/>
              </a:spcBef>
              <a:buSzPct val="100000"/>
            </a:pPr>
            <a:r>
              <a:rPr lang="en" sz="2000"/>
              <a:t>In August, 1944, Germany produced 18 new divisions, 10 panzer brigades and nearly a hundred separate infantry battalions.</a:t>
            </a:r>
          </a:p>
          <a:p>
            <a:pPr marL="457200" lvl="0" indent="-355600" rtl="0">
              <a:spcBef>
                <a:spcPts val="0"/>
              </a:spcBef>
              <a:buSzPct val="100000"/>
            </a:pPr>
            <a:r>
              <a:rPr lang="en" sz="2000"/>
              <a:t>In September, Heinrich Himmler created 327 divisions and brigades, of which 31 divisions and 13 brigades were armored</a:t>
            </a:r>
          </a:p>
          <a:p>
            <a:pPr marL="914400" lvl="1" indent="-355600" rtl="0">
              <a:spcBef>
                <a:spcPts val="0"/>
              </a:spcBef>
              <a:buSzPct val="100000"/>
            </a:pPr>
            <a:r>
              <a:rPr lang="en" sz="2000"/>
              <a:t>Most of these units did not have the strength of either division or brigade.</a:t>
            </a:r>
          </a:p>
          <a:p>
            <a:pPr marL="457200" lvl="0" indent="-355600" rtl="0">
              <a:spcBef>
                <a:spcPts val="0"/>
              </a:spcBef>
              <a:buSzPct val="100000"/>
            </a:pPr>
            <a:r>
              <a:rPr lang="en" sz="2000"/>
              <a:t>By November, twenty-five new divisions, about a thousand artillery pieces, and a score of general headquarters brigades of various types were demanded.</a:t>
            </a:r>
            <a:br>
              <a:rPr lang="en" sz="2000"/>
            </a:br>
            <a:endParaRPr lang="en"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32000" y="308875"/>
            <a:ext cx="8280000" cy="828000"/>
          </a:xfrm>
          <a:prstGeom prst="rect">
            <a:avLst/>
          </a:prstGeom>
        </p:spPr>
        <p:txBody>
          <a:bodyPr lIns="91425" tIns="91425" rIns="91425" bIns="91425" anchor="t" anchorCtr="0">
            <a:noAutofit/>
          </a:bodyPr>
          <a:lstStyle/>
          <a:p>
            <a:pPr lvl="0">
              <a:spcBef>
                <a:spcPts val="0"/>
              </a:spcBef>
              <a:buNone/>
            </a:pPr>
            <a:r>
              <a:rPr lang="en"/>
              <a:t>Total War in Germany</a:t>
            </a:r>
          </a:p>
        </p:txBody>
      </p:sp>
      <p:sp>
        <p:nvSpPr>
          <p:cNvPr id="92" name="Shape 92"/>
          <p:cNvSpPr txBox="1">
            <a:spLocks noGrp="1"/>
          </p:cNvSpPr>
          <p:nvPr>
            <p:ph type="body" idx="1"/>
          </p:nvPr>
        </p:nvSpPr>
        <p:spPr>
          <a:xfrm>
            <a:off x="432000" y="738275"/>
            <a:ext cx="8280000" cy="3516000"/>
          </a:xfrm>
          <a:prstGeom prst="rect">
            <a:avLst/>
          </a:prstGeom>
        </p:spPr>
        <p:txBody>
          <a:bodyPr lIns="91425" tIns="91425" rIns="91425" bIns="91425" anchor="t" anchorCtr="0">
            <a:noAutofit/>
          </a:bodyPr>
          <a:lstStyle/>
          <a:p>
            <a:pPr marL="457200" lvl="0" indent="-355600" rtl="0">
              <a:spcBef>
                <a:spcPts val="0"/>
              </a:spcBef>
              <a:buSzPct val="100000"/>
            </a:pPr>
            <a:r>
              <a:rPr lang="en" sz="2000"/>
              <a:t>Germany lowered the minimum age requirement and increased the maximum age to enlist in the army.</a:t>
            </a:r>
          </a:p>
          <a:p>
            <a:pPr marL="457200" lvl="0" indent="-355600" rtl="0">
              <a:spcBef>
                <a:spcPts val="0"/>
              </a:spcBef>
              <a:buSzPct val="100000"/>
            </a:pPr>
            <a:r>
              <a:rPr lang="en" sz="2000"/>
              <a:t>SS Soldiers exploited hospitals to expedite the treatment of wounded soldiers.</a:t>
            </a:r>
          </a:p>
          <a:p>
            <a:pPr marL="457200" lvl="0" indent="-355600" rtl="0">
              <a:spcBef>
                <a:spcPts val="0"/>
              </a:spcBef>
              <a:buSzPct val="100000"/>
            </a:pPr>
            <a:r>
              <a:rPr lang="en" sz="2000"/>
              <a:t>Minister Joseph Goebbels-August 24, 1944</a:t>
            </a:r>
          </a:p>
          <a:p>
            <a:pPr marL="914400" lvl="1" indent="-355600" rtl="0">
              <a:spcBef>
                <a:spcPts val="0"/>
              </a:spcBef>
              <a:buSzPct val="100000"/>
            </a:pPr>
            <a:r>
              <a:rPr lang="en" sz="2000"/>
              <a:t>New mobilization scheme: Schools and theaters were closed down, a 60-hour week was introduced, holidays were temporarily abolished, most types of publications were suspended (except for Mein Kampf because “standard political works”), small shops closed, and the staffs of governmental bureaus were disposed of.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3457500" y="1457250"/>
            <a:ext cx="2229000" cy="2229000"/>
          </a:xfrm>
          <a:prstGeom prst="rect">
            <a:avLst/>
          </a:prstGeom>
        </p:spPr>
        <p:txBody>
          <a:bodyPr lIns="91425" tIns="91425" rIns="91425" bIns="91425" anchor="ctr" anchorCtr="0">
            <a:noAutofit/>
          </a:bodyPr>
          <a:lstStyle/>
          <a:p>
            <a:pPr lvl="0">
              <a:spcBef>
                <a:spcPts val="0"/>
              </a:spcBef>
              <a:buNone/>
            </a:pPr>
            <a:r>
              <a:rPr lang="en" sz="3000"/>
              <a:t>The Battle </a:t>
            </a:r>
          </a:p>
          <a:p>
            <a:pPr lvl="0">
              <a:spcBef>
                <a:spcPts val="0"/>
              </a:spcBef>
              <a:buNone/>
            </a:pPr>
            <a:r>
              <a:rPr lang="en" sz="2400"/>
              <a:t>of the </a:t>
            </a:r>
          </a:p>
          <a:p>
            <a:pPr lvl="0">
              <a:spcBef>
                <a:spcPts val="0"/>
              </a:spcBef>
              <a:buNone/>
            </a:pPr>
            <a:r>
              <a:rPr lang="en" sz="3000"/>
              <a:t>Bulge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925350" y="925200"/>
            <a:ext cx="7293300" cy="3476100"/>
          </a:xfrm>
          <a:prstGeom prst="rect">
            <a:avLst/>
          </a:prstGeom>
        </p:spPr>
        <p:txBody>
          <a:bodyPr lIns="91425" tIns="91425" rIns="91425" bIns="91425" anchor="t" anchorCtr="0">
            <a:noAutofit/>
          </a:bodyPr>
          <a:lstStyle/>
          <a:p>
            <a:pPr lvl="0">
              <a:spcBef>
                <a:spcPts val="0"/>
              </a:spcBef>
              <a:buNone/>
            </a:pPr>
            <a:r>
              <a:rPr lang="en" sz="4900"/>
              <a:t>Thesis</a:t>
            </a:r>
          </a:p>
        </p:txBody>
      </p:sp>
      <p:sp>
        <p:nvSpPr>
          <p:cNvPr id="103" name="Shape 103"/>
          <p:cNvSpPr txBox="1">
            <a:spLocks noGrp="1"/>
          </p:cNvSpPr>
          <p:nvPr>
            <p:ph type="subTitle" idx="1"/>
          </p:nvPr>
        </p:nvSpPr>
        <p:spPr>
          <a:xfrm>
            <a:off x="925450" y="1620075"/>
            <a:ext cx="7293300" cy="3052500"/>
          </a:xfrm>
          <a:prstGeom prst="rect">
            <a:avLst/>
          </a:prstGeom>
        </p:spPr>
        <p:txBody>
          <a:bodyPr lIns="91425" tIns="91425" rIns="91425" bIns="91425" anchor="t" anchorCtr="0">
            <a:noAutofit/>
          </a:bodyPr>
          <a:lstStyle/>
          <a:p>
            <a:pPr lvl="0">
              <a:spcBef>
                <a:spcPts val="0"/>
              </a:spcBef>
              <a:buNone/>
            </a:pPr>
            <a:r>
              <a:rPr lang="en" sz="3000"/>
              <a:t>Hitler's risky attempt to seize Antwerp through an aggressive counter-attack devastated the German military, which allowed for the Allied invasion into Germany's borders.</a:t>
            </a:r>
          </a:p>
        </p:txBody>
      </p:sp>
    </p:spTree>
  </p:cSld>
  <p:clrMapOvr>
    <a:masterClrMapping/>
  </p:clrMapOvr>
</p:sld>
</file>

<file path=ppt/theme/theme1.xml><?xml version="1.0" encoding="utf-8"?>
<a:theme xmlns:a="http://schemas.openxmlformats.org/drawingml/2006/main" name="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2585</Words>
  <Application>Microsoft Office PowerPoint</Application>
  <PresentationFormat>On-screen Show (16:9)</PresentationFormat>
  <Paragraphs>170</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Times New Roman</vt:lpstr>
      <vt:lpstr>Montserrat</vt:lpstr>
      <vt:lpstr>Arial</vt:lpstr>
      <vt:lpstr>Raleway</vt:lpstr>
      <vt:lpstr>Vidaloka</vt:lpstr>
      <vt:lpstr>Gertrude template</vt:lpstr>
      <vt:lpstr>The Battle of the Bulge Kenneth Ruslim,  Ansen Tan,  Amogh Karanth,  Lifan Zeng </vt:lpstr>
      <vt:lpstr>Background</vt:lpstr>
      <vt:lpstr>Germany's Situation Before the Battle of the Bulge</vt:lpstr>
      <vt:lpstr>EASTERN FRONT (Russia)</vt:lpstr>
      <vt:lpstr>WESTERN FRONT</vt:lpstr>
      <vt:lpstr>Germany’s Replacement Army</vt:lpstr>
      <vt:lpstr>Total War in Germany</vt:lpstr>
      <vt:lpstr>The Battle  of the  Bulge</vt:lpstr>
      <vt:lpstr>Thesis</vt:lpstr>
      <vt:lpstr>PowerPoint Presentation</vt:lpstr>
      <vt:lpstr>Basic Timeline</vt:lpstr>
      <vt:lpstr>The Allied Front</vt:lpstr>
      <vt:lpstr>A Major Gamble for Germany</vt:lpstr>
      <vt:lpstr>Hitler’s Illusion</vt:lpstr>
      <vt:lpstr>Germany’s Economy</vt:lpstr>
      <vt:lpstr>Hitler’s Illusion</vt:lpstr>
      <vt:lpstr>Basic Timeline</vt:lpstr>
      <vt:lpstr>Germany’s Objective</vt:lpstr>
      <vt:lpstr>PowerPoint Presentation</vt:lpstr>
      <vt:lpstr>How?  </vt:lpstr>
      <vt:lpstr>Fifth and Sixth Panzers (December 21, 1944)</vt:lpstr>
      <vt:lpstr>The German Advantage</vt:lpstr>
      <vt:lpstr>Strategies of the Germans</vt:lpstr>
      <vt:lpstr>Strategies Cont. - German Weaponry</vt:lpstr>
      <vt:lpstr>Strategies of the Germans Cont.</vt:lpstr>
      <vt:lpstr>Strategies of the Germans Cont.</vt:lpstr>
      <vt:lpstr>The Siege of Bastogne (December 20-27, 1944)</vt:lpstr>
      <vt:lpstr>McAuliffe and the 101st Airborne</vt:lpstr>
      <vt:lpstr>The Redemption of Bastogne</vt:lpstr>
      <vt:lpstr>PowerPoint Presentation</vt:lpstr>
      <vt:lpstr>Basic Timeline</vt:lpstr>
      <vt:lpstr>Allied Counter-Offensive</vt:lpstr>
      <vt:lpstr>Strategies of the Allies </vt:lpstr>
      <vt:lpstr>Strategies of the Allies Cont. </vt:lpstr>
      <vt:lpstr>Strategies of the Allies Cont. </vt:lpstr>
      <vt:lpstr>Desperate Attempts by Hitler</vt:lpstr>
      <vt:lpstr>A German Defeat</vt:lpstr>
      <vt:lpstr>Impacts</vt:lpstr>
      <vt:lpstr>PowerPoint Presentation</vt:lpstr>
      <vt:lpstr>Following the Battle of the Bulge, British Prime Minister Winston Churchill stated, "This is undoubtedly the greatest American battle of the war and will, I believe, be regarded as an ever-famous American victory."</vt:lpstr>
      <vt:lpstr>Works Cited</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of the Bulge Kenneth Ruslim,  Ansen Tan,  Amogh Karanth,  Lifan Zeng </dc:title>
  <dc:creator>Myers, Zachary    SHS - Staff</dc:creator>
  <cp:lastModifiedBy>Myers, Zachary    SHS - Staff</cp:lastModifiedBy>
  <cp:revision>1</cp:revision>
  <dcterms:modified xsi:type="dcterms:W3CDTF">2017-05-04T21:58:30Z</dcterms:modified>
</cp:coreProperties>
</file>