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02" r:id="rId3"/>
    <p:sldId id="300" r:id="rId4"/>
    <p:sldId id="270" r:id="rId5"/>
    <p:sldId id="288" r:id="rId6"/>
    <p:sldId id="289" r:id="rId7"/>
    <p:sldId id="291" r:id="rId8"/>
    <p:sldId id="290" r:id="rId9"/>
    <p:sldId id="292" r:id="rId10"/>
    <p:sldId id="293" r:id="rId11"/>
    <p:sldId id="303" r:id="rId12"/>
    <p:sldId id="294" r:id="rId13"/>
    <p:sldId id="299" r:id="rId14"/>
    <p:sldId id="304" r:id="rId15"/>
    <p:sldId id="275" r:id="rId16"/>
    <p:sldId id="267" r:id="rId17"/>
    <p:sldId id="283" r:id="rId18"/>
    <p:sldId id="273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867" autoAdjust="0"/>
  </p:normalViewPr>
  <p:slideViewPr>
    <p:cSldViewPr snapToGrid="0">
      <p:cViewPr varScale="1">
        <p:scale>
          <a:sx n="96" d="100"/>
          <a:sy n="96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B9ABB-455D-4795-B479-8DB51EC5DF49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99A28-E09B-434A-83C1-26DDF3E9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0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Sacrament – Christian</a:t>
            </a:r>
            <a:r>
              <a:rPr lang="en-US" baseline="0" dirty="0" smtClean="0"/>
              <a:t> rite (ceremony) of particular importance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99A28-E09B-434A-83C1-26DDF3E93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1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5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7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6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9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8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9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EDBC-8FFD-4951-81CD-83C9981E9FC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20B5B-C318-4AFE-BF5B-7F0FF996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017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Journal Entry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3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Two thesis statements</a:t>
            </a:r>
          </a:p>
          <a:p>
            <a:pPr lvl="1"/>
            <a:r>
              <a:rPr lang="en-US" sz="4400" dirty="0" smtClean="0"/>
              <a:t>Argue the largest issue Martin Luther had with the Catholic Church. </a:t>
            </a:r>
          </a:p>
          <a:p>
            <a:pPr lvl="1"/>
            <a:r>
              <a:rPr lang="en-US" sz="4400" dirty="0" smtClean="0"/>
              <a:t>Argue the biggest cause of the Reformation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70" y="3050199"/>
            <a:ext cx="3766930" cy="380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9525"/>
            <a:ext cx="9067800" cy="685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1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6653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Journal Entry 10/1/18</a:t>
            </a:r>
            <a:endParaRPr lang="en-US" sz="40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4146"/>
            <a:ext cx="6132443" cy="6423853"/>
          </a:xfrm>
        </p:spPr>
        <p:txBody>
          <a:bodyPr>
            <a:normAutofit fontScale="77500" lnSpcReduction="20000"/>
          </a:bodyPr>
          <a:lstStyle/>
          <a:p>
            <a:r>
              <a:rPr lang="en-US" sz="5400" dirty="0" smtClean="0"/>
              <a:t>Read </a:t>
            </a:r>
            <a:r>
              <a:rPr lang="en-US" sz="5400" b="1" i="1" dirty="0" smtClean="0">
                <a:solidFill>
                  <a:srgbClr val="0070C0"/>
                </a:solidFill>
              </a:rPr>
              <a:t>Debates about the Eucharist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dirty="0" smtClean="0"/>
              <a:t>on my website and answer the following question</a:t>
            </a:r>
          </a:p>
          <a:p>
            <a:r>
              <a:rPr lang="en-US" sz="5400" b="1" dirty="0" smtClean="0">
                <a:solidFill>
                  <a:srgbClr val="7030A0"/>
                </a:solidFill>
              </a:rPr>
              <a:t>Was Luther an agent of positive change?</a:t>
            </a:r>
          </a:p>
          <a:p>
            <a:pPr lvl="1"/>
            <a:r>
              <a:rPr lang="en-US" sz="4000" dirty="0"/>
              <a:t>Use your Luther reading packet to answer this question along with any other information you have learned.</a:t>
            </a:r>
          </a:p>
          <a:p>
            <a:pPr lvl="1"/>
            <a:r>
              <a:rPr lang="en-US" sz="4000" dirty="0"/>
              <a:t>Also consider the following…</a:t>
            </a:r>
            <a:r>
              <a:rPr lang="en-US" sz="3600" dirty="0"/>
              <a:t>The Peasant War</a:t>
            </a:r>
          </a:p>
          <a:p>
            <a:pPr lvl="2"/>
            <a:r>
              <a:rPr lang="en-US" sz="3600" dirty="0"/>
              <a:t>His treatment of Jews</a:t>
            </a:r>
          </a:p>
          <a:p>
            <a:pPr lvl="2"/>
            <a:r>
              <a:rPr lang="en-US" sz="3600" dirty="0"/>
              <a:t>His connection to kings &amp; nobility</a:t>
            </a:r>
          </a:p>
          <a:p>
            <a:endParaRPr lang="en-US" sz="54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768" y="566531"/>
            <a:ext cx="3092007" cy="25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20712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Arial Black" pitchFamily="34" charset="0"/>
              </a:rPr>
              <a:t>Radical Reform - Anabaptists</a:t>
            </a:r>
            <a:endParaRPr lang="en-US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Anabaptists – Radical Reformers </a:t>
            </a:r>
          </a:p>
          <a:p>
            <a:pPr lvl="1"/>
            <a:r>
              <a:rPr lang="en-US" sz="3600" dirty="0" smtClean="0"/>
              <a:t>Didn’t believe in baptism as a baby/child, believed that you chose to become baptized </a:t>
            </a:r>
          </a:p>
          <a:p>
            <a:pPr lvl="1"/>
            <a:r>
              <a:rPr lang="en-US" sz="3600" dirty="0" smtClean="0"/>
              <a:t>Believed that all members of the church were equal, although there were few women who preached</a:t>
            </a:r>
          </a:p>
          <a:p>
            <a:pPr lvl="1"/>
            <a:r>
              <a:rPr lang="en-US" sz="3600" dirty="0" smtClean="0"/>
              <a:t>Called themselves Christians </a:t>
            </a:r>
          </a:p>
          <a:p>
            <a:pPr lvl="1"/>
            <a:r>
              <a:rPr lang="en-US" sz="3600" dirty="0" smtClean="0"/>
              <a:t>Read and focused mostly on the New Testament Gospels</a:t>
            </a:r>
          </a:p>
          <a:p>
            <a:pPr lvl="1"/>
            <a:r>
              <a:rPr lang="en-US" sz="3600" dirty="0" smtClean="0"/>
              <a:t>Believed in total separation of church and state</a:t>
            </a:r>
          </a:p>
          <a:p>
            <a:r>
              <a:rPr lang="en-US" sz="2400" dirty="0" smtClean="0"/>
              <a:t>Considered dangerous radicals</a:t>
            </a:r>
          </a:p>
        </p:txBody>
      </p:sp>
    </p:spTree>
    <p:extLst>
      <p:ext uri="{BB962C8B-B14F-4D97-AF65-F5344CB8AC3E}">
        <p14:creationId xmlns:p14="http://schemas.microsoft.com/office/powerpoint/2010/main" val="12870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7200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John Calvin &amp; Calvinism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0873"/>
            <a:ext cx="5327374" cy="64771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On your phones research Calvinism - </a:t>
            </a:r>
          </a:p>
          <a:p>
            <a:pPr lvl="1"/>
            <a:r>
              <a:rPr lang="en-US" sz="4100" dirty="0" smtClean="0"/>
              <a:t>Who was Calvin (give me some context)</a:t>
            </a:r>
          </a:p>
          <a:p>
            <a:pPr lvl="1"/>
            <a:r>
              <a:rPr lang="en-US" sz="4100" dirty="0" smtClean="0"/>
              <a:t>What did Calvin believe</a:t>
            </a:r>
          </a:p>
          <a:p>
            <a:pPr lvl="1"/>
            <a:r>
              <a:rPr lang="en-US" sz="4100" dirty="0" smtClean="0"/>
              <a:t>What does Calvinism become?</a:t>
            </a:r>
            <a:endParaRPr lang="en-US" sz="4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374" y="451809"/>
            <a:ext cx="3670322" cy="64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2563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Journal Entry 10/2/18</a:t>
            </a:r>
            <a:endParaRPr lang="en-US" sz="4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2562"/>
            <a:ext cx="9144000" cy="632543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Two questions - </a:t>
            </a:r>
          </a:p>
          <a:p>
            <a:pPr lvl="1"/>
            <a:r>
              <a:rPr lang="en-US" sz="3600" dirty="0" smtClean="0"/>
              <a:t>Who was John Calvin?</a:t>
            </a:r>
          </a:p>
          <a:p>
            <a:pPr lvl="1"/>
            <a:r>
              <a:rPr lang="en-US" sz="3600" dirty="0" smtClean="0"/>
              <a:t>What does Calvinism eventually morph into?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70" y="2220686"/>
            <a:ext cx="2657726" cy="46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816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Arial Black" pitchFamily="34" charset="0"/>
              </a:rPr>
              <a:t>Connecting Question Luther’s Impact</a:t>
            </a:r>
            <a:endParaRPr lang="en-US" sz="3200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Discuss and explain the following question…</a:t>
            </a:r>
          </a:p>
          <a:p>
            <a:pPr lvl="1"/>
            <a:r>
              <a:rPr lang="en-US" sz="5400" b="1" i="1" dirty="0" smtClean="0">
                <a:solidFill>
                  <a:srgbClr val="00B050"/>
                </a:solidFill>
              </a:rPr>
              <a:t>Did Luther reform a culture and people or did he merely reorganize the power structure in Europe?</a:t>
            </a:r>
          </a:p>
          <a:p>
            <a:pPr lvl="2"/>
            <a:r>
              <a:rPr lang="en-US" sz="5100" b="1" i="1" dirty="0" smtClean="0">
                <a:solidFill>
                  <a:srgbClr val="00B050"/>
                </a:solidFill>
              </a:rPr>
              <a:t>Defend your answer with evidence. </a:t>
            </a:r>
            <a:endParaRPr lang="en-US" sz="51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46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Counter Reformation</a:t>
            </a:r>
            <a:endParaRPr lang="en-US" sz="4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1926"/>
            <a:ext cx="9144000" cy="633607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Define the Counter Reformation. </a:t>
            </a:r>
          </a:p>
          <a:p>
            <a:pPr lvl="1"/>
            <a:r>
              <a:rPr lang="en-US" sz="4400" dirty="0" smtClean="0"/>
              <a:t>Explain what it was</a:t>
            </a:r>
          </a:p>
          <a:p>
            <a:pPr lvl="1"/>
            <a:r>
              <a:rPr lang="en-US" sz="4400" dirty="0" smtClean="0"/>
              <a:t>What the goals of the church were </a:t>
            </a:r>
          </a:p>
          <a:p>
            <a:pPr lvl="1"/>
            <a:r>
              <a:rPr lang="en-US" sz="4400" dirty="0" smtClean="0"/>
              <a:t>How the Church went about the Counter Reformation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16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6032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Counter Reformation</a:t>
            </a:r>
            <a:endParaRPr lang="en-US" sz="28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0478"/>
            <a:ext cx="9144000" cy="6457521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Extremist – Wars of Religion</a:t>
            </a:r>
            <a:endParaRPr lang="en-US" sz="3200" dirty="0" smtClean="0"/>
          </a:p>
          <a:p>
            <a:r>
              <a:rPr lang="en-US" sz="3200" dirty="0" smtClean="0"/>
              <a:t>Give me background on the following…</a:t>
            </a:r>
          </a:p>
          <a:p>
            <a:pPr lvl="1"/>
            <a:r>
              <a:rPr lang="en-US" sz="2800" dirty="0" err="1" smtClean="0"/>
              <a:t>Hugenots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Valois </a:t>
            </a:r>
          </a:p>
          <a:p>
            <a:pPr lvl="1"/>
            <a:r>
              <a:rPr lang="en-US" sz="2800" dirty="0" smtClean="0"/>
              <a:t>Bourbon</a:t>
            </a:r>
          </a:p>
          <a:p>
            <a:pPr lvl="1"/>
            <a:r>
              <a:rPr lang="en-US" sz="2800" dirty="0" smtClean="0"/>
              <a:t>Guise</a:t>
            </a:r>
          </a:p>
          <a:p>
            <a:r>
              <a:rPr lang="en-US" sz="3200" dirty="0" smtClean="0"/>
              <a:t>Explain how and why all of these groups meet and what the outcome was</a:t>
            </a:r>
          </a:p>
          <a:p>
            <a:pPr lvl="1"/>
            <a:r>
              <a:rPr lang="en-US" sz="2900" dirty="0" smtClean="0"/>
              <a:t>How was this extremist?</a:t>
            </a:r>
          </a:p>
          <a:p>
            <a:r>
              <a:rPr lang="en-US" sz="3200" dirty="0" smtClean="0"/>
              <a:t>Who was Philip II, what did he want, how did he attempt to achieve his goals?</a:t>
            </a:r>
          </a:p>
          <a:p>
            <a:pPr lvl="1"/>
            <a:r>
              <a:rPr lang="en-US" sz="2900" dirty="0" smtClean="0"/>
              <a:t>How was he an extremist?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5329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</a:rPr>
              <a:t>Cuius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Regio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sz="4000" dirty="0" smtClean="0"/>
              <a:t>“He whose territory” it was had the right to impose faith (Catholic or Lutheran) on his subjects, free from outside interference</a:t>
            </a:r>
          </a:p>
          <a:p>
            <a:r>
              <a:rPr lang="en-US" sz="4000" dirty="0"/>
              <a:t>If you were a ruler during the 16</a:t>
            </a:r>
            <a:r>
              <a:rPr lang="en-US" sz="4000" baseline="30000" dirty="0"/>
              <a:t>th</a:t>
            </a:r>
            <a:r>
              <a:rPr lang="en-US" sz="4000" dirty="0"/>
              <a:t> century how would you have used </a:t>
            </a:r>
            <a:r>
              <a:rPr lang="en-US" sz="4000" dirty="0" err="1"/>
              <a:t>cuius</a:t>
            </a:r>
            <a:r>
              <a:rPr lang="en-US" sz="4000" dirty="0"/>
              <a:t> </a:t>
            </a:r>
            <a:r>
              <a:rPr lang="en-US" sz="4000" dirty="0" err="1"/>
              <a:t>regio</a:t>
            </a:r>
            <a:r>
              <a:rPr lang="en-US" sz="4000" dirty="0"/>
              <a:t> in order to rule over your people?</a:t>
            </a:r>
          </a:p>
          <a:p>
            <a:pPr lvl="1"/>
            <a:r>
              <a:rPr lang="en-US" sz="4000" dirty="0"/>
              <a:t>Why do you think that certain leaders chose Catholicism over Protestantism and visa versa?</a:t>
            </a:r>
          </a:p>
          <a:p>
            <a:endParaRPr lang="en-US" sz="27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9124950" cy="381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Reformation –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Cuius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Regio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598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Luther Reading Packet</a:t>
            </a:r>
            <a:endParaRPr lang="en-US" sz="40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3658"/>
            <a:ext cx="9144000" cy="6344341"/>
          </a:xfrm>
        </p:spPr>
        <p:txBody>
          <a:bodyPr>
            <a:noAutofit/>
          </a:bodyPr>
          <a:lstStyle/>
          <a:p>
            <a:r>
              <a:rPr lang="en-US" sz="2400" dirty="0" smtClean="0"/>
              <a:t>Using the Luther Reading Packet – </a:t>
            </a:r>
          </a:p>
          <a:p>
            <a:r>
              <a:rPr lang="en-US" sz="2400" dirty="0" smtClean="0"/>
              <a:t> You </a:t>
            </a:r>
            <a:r>
              <a:rPr lang="en-US" sz="2400" dirty="0"/>
              <a:t>and your table group will use the packet of primary and secondary source information to get a clear handle on Martin Luther. </a:t>
            </a: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/>
              <a:t>do this you will need to begin by investigating Luther’s ideas and actions (think direct quote/very specific paraphrase) in the following areas: </a:t>
            </a:r>
            <a:endParaRPr lang="en-US" sz="2400" dirty="0" smtClean="0"/>
          </a:p>
          <a:p>
            <a:pPr lvl="1"/>
            <a:r>
              <a:rPr lang="en-US" sz="2000" b="1" dirty="0" smtClean="0"/>
              <a:t>society</a:t>
            </a:r>
            <a:r>
              <a:rPr lang="en-US" sz="2000" b="1" dirty="0"/>
              <a:t>, women, salvation, role of the clergy, role of the Prince/state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400" dirty="0" smtClean="0"/>
              <a:t>Once </a:t>
            </a:r>
            <a:r>
              <a:rPr lang="en-US" sz="2400" dirty="0"/>
              <a:t>you have aggregated this information you need to display it in comparison to the Catholic Church.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may have to return to your notes or do more research to figure it out. (Note: be sure to look at the Catholic Church’s position back in the day, not now.) </a:t>
            </a:r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dirty="0"/>
              <a:t>you will need to find a way to display a clear comparison between the two—think t-chart. </a:t>
            </a:r>
          </a:p>
        </p:txBody>
      </p:sp>
    </p:spTree>
    <p:extLst>
      <p:ext uri="{BB962C8B-B14F-4D97-AF65-F5344CB8AC3E}">
        <p14:creationId xmlns:p14="http://schemas.microsoft.com/office/powerpoint/2010/main" val="20374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Arial Black" pitchFamily="34" charset="0"/>
              </a:rPr>
              <a:t>Differences between Catholics and Protestants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 smtClean="0"/>
              <a:t>Luther/Protestants </a:t>
            </a:r>
            <a:r>
              <a:rPr lang="en-US" sz="2400" b="1" dirty="0" smtClean="0">
                <a:solidFill>
                  <a:srgbClr val="00B0F0"/>
                </a:solidFill>
              </a:rPr>
              <a:t>believe that salvation is through the love of God, and a personal relationship with God. </a:t>
            </a:r>
          </a:p>
          <a:p>
            <a:pPr marL="342900" lvl="1" indent="-342900"/>
            <a:r>
              <a:rPr lang="en-US" sz="2400" dirty="0" smtClean="0"/>
              <a:t>Luther/Protestants believe that </a:t>
            </a:r>
            <a:r>
              <a:rPr lang="en-US" sz="2400" b="1" i="1" dirty="0" smtClean="0">
                <a:solidFill>
                  <a:srgbClr val="00B050"/>
                </a:solidFill>
              </a:rPr>
              <a:t>salvation is not earned through indulgences, relics, or any other earthly means. </a:t>
            </a:r>
          </a:p>
          <a:p>
            <a:pPr marL="342900" lvl="1" indent="-342900"/>
            <a:r>
              <a:rPr lang="en-US" sz="2400" dirty="0" smtClean="0"/>
              <a:t>Luther/Protestants </a:t>
            </a:r>
            <a:r>
              <a:rPr lang="en-US" sz="2400" b="1" i="1" dirty="0" smtClean="0">
                <a:solidFill>
                  <a:srgbClr val="7030A0"/>
                </a:solidFill>
              </a:rPr>
              <a:t>believe that humans are not saved through their good works but through faith in the promises of God</a:t>
            </a:r>
          </a:p>
          <a:p>
            <a:pPr marL="742950" lvl="2" indent="-342900"/>
            <a:r>
              <a:rPr lang="en-US" sz="2400" b="1" i="1" dirty="0" smtClean="0">
                <a:solidFill>
                  <a:srgbClr val="7030A0"/>
                </a:solidFill>
              </a:rPr>
              <a:t>This is made possible by the sacrifice of Jesus on the cross</a:t>
            </a:r>
          </a:p>
          <a:p>
            <a:pPr marL="342900" lvl="1" indent="-342900"/>
            <a:r>
              <a:rPr lang="en-US" sz="2400" dirty="0"/>
              <a:t>Luther/Protestants also believe that </a:t>
            </a:r>
            <a:r>
              <a:rPr lang="en-US" sz="2400" b="1" i="1" dirty="0">
                <a:solidFill>
                  <a:srgbClr val="FF0000"/>
                </a:solidFill>
              </a:rPr>
              <a:t>God’s grace is not given through sacraments (confession)</a:t>
            </a:r>
          </a:p>
          <a:p>
            <a:pPr marL="742950" lvl="2" indent="-342900"/>
            <a:r>
              <a:rPr lang="en-US" sz="2400" b="1" i="1" dirty="0">
                <a:solidFill>
                  <a:srgbClr val="FF0000"/>
                </a:solidFill>
              </a:rPr>
              <a:t>Luther struggled with his ability to truly confess all of his sins </a:t>
            </a:r>
            <a:endParaRPr lang="en-US" sz="2700" b="1" i="1" dirty="0" smtClean="0">
              <a:solidFill>
                <a:srgbClr val="7030A0"/>
              </a:solidFill>
            </a:endParaRPr>
          </a:p>
          <a:p>
            <a:pPr marL="400050" lvl="1" indent="-342900"/>
            <a:r>
              <a:rPr lang="en-US" sz="2400" b="1" i="1" dirty="0" smtClean="0">
                <a:solidFill>
                  <a:srgbClr val="7030A0"/>
                </a:solidFill>
              </a:rPr>
              <a:t>Luther Protestants believe in three </a:t>
            </a:r>
            <a:r>
              <a:rPr lang="en-US" sz="2400" dirty="0" smtClean="0"/>
              <a:t>sacraments (Communion, Penance, Baptism)</a:t>
            </a:r>
          </a:p>
          <a:p>
            <a:pPr marL="742950" lvl="2" indent="-342900"/>
            <a:r>
              <a:rPr lang="en-US" sz="2400" b="1" i="1" dirty="0" smtClean="0">
                <a:solidFill>
                  <a:srgbClr val="7030A0"/>
                </a:solidFill>
              </a:rPr>
              <a:t>Catholics believe in seven </a:t>
            </a:r>
            <a:r>
              <a:rPr lang="en-US" sz="2400" dirty="0" smtClean="0"/>
              <a:t>(Baptism, Confirmation, Communion, Confession, Marriage/Holy Orders, Extreme Unction)</a:t>
            </a:r>
          </a:p>
          <a:p>
            <a:pPr marL="1085850" lvl="3" indent="-342900"/>
            <a:r>
              <a:rPr lang="en-US" sz="2400" dirty="0" smtClean="0"/>
              <a:t>Marriage/Holy Orders – either traditional marriage or Holy Orders (marrying the church)</a:t>
            </a:r>
          </a:p>
          <a:p>
            <a:pPr marL="1085850" lvl="3" indent="-342900"/>
            <a:r>
              <a:rPr lang="en-US" sz="2400" dirty="0" smtClean="0"/>
              <a:t>Extreme Unction – last rites</a:t>
            </a:r>
          </a:p>
        </p:txBody>
      </p:sp>
    </p:spTree>
    <p:extLst>
      <p:ext uri="{BB962C8B-B14F-4D97-AF65-F5344CB8AC3E}">
        <p14:creationId xmlns:p14="http://schemas.microsoft.com/office/powerpoint/2010/main" val="1301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91094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Spread of the Reformation </a:t>
            </a:r>
            <a:endParaRPr lang="en-US" sz="24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2240"/>
            <a:ext cx="9144000" cy="6465759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spread and change of the church does not end in Germany with Luther. </a:t>
            </a:r>
          </a:p>
          <a:p>
            <a:pPr lvl="1"/>
            <a:r>
              <a:rPr lang="en-US" sz="4800" dirty="0" smtClean="0"/>
              <a:t>Lutheranism in Scandinavia</a:t>
            </a:r>
          </a:p>
          <a:p>
            <a:pPr lvl="1"/>
            <a:r>
              <a:rPr lang="en-US" sz="4800" dirty="0" smtClean="0"/>
              <a:t>Zwingli’s Reformation</a:t>
            </a:r>
          </a:p>
          <a:p>
            <a:pPr lvl="1"/>
            <a:r>
              <a:rPr lang="en-US" sz="4800" dirty="0" smtClean="0"/>
              <a:t>Anabaptists</a:t>
            </a:r>
          </a:p>
          <a:p>
            <a:pPr lvl="1"/>
            <a:r>
              <a:rPr lang="en-US" sz="4800" dirty="0" smtClean="0"/>
              <a:t>Henry VIII</a:t>
            </a:r>
          </a:p>
          <a:p>
            <a:pPr lvl="1"/>
            <a:r>
              <a:rPr lang="en-US" sz="4800" dirty="0" smtClean="0"/>
              <a:t>Calvinism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60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Arial Black" pitchFamily="34" charset="0"/>
              </a:rPr>
              <a:t>Lutheranism in Scandinavia</a:t>
            </a:r>
            <a:endParaRPr lang="en-US" sz="28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Background – </a:t>
            </a:r>
          </a:p>
          <a:p>
            <a:pPr lvl="1"/>
            <a:r>
              <a:rPr lang="en-US" sz="2400" dirty="0" smtClean="0"/>
              <a:t>In 1397 century Denmark, Norway, and Sweden are all unified through the </a:t>
            </a:r>
            <a:r>
              <a:rPr lang="en-US" sz="2400" b="1" dirty="0" smtClean="0">
                <a:solidFill>
                  <a:srgbClr val="7030A0"/>
                </a:solidFill>
              </a:rPr>
              <a:t>Union of Kalmar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Over the course of the next 120 years the union disintegrates</a:t>
            </a:r>
          </a:p>
          <a:p>
            <a:r>
              <a:rPr lang="en-US" sz="2400" dirty="0" smtClean="0"/>
              <a:t>In 1520 Christian II of Denmark is overthrown by Swedish Baron Gustav </a:t>
            </a:r>
            <a:r>
              <a:rPr lang="en-US" sz="2400" dirty="0" err="1" smtClean="0"/>
              <a:t>Vasa</a:t>
            </a:r>
            <a:r>
              <a:rPr lang="en-US" sz="2400" dirty="0" smtClean="0"/>
              <a:t> – A Lutheran </a:t>
            </a:r>
          </a:p>
          <a:p>
            <a:pPr lvl="1"/>
            <a:r>
              <a:rPr lang="en-US" sz="2400" b="1" i="1" dirty="0" smtClean="0">
                <a:solidFill>
                  <a:srgbClr val="00B050"/>
                </a:solidFill>
              </a:rPr>
              <a:t>By 1530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Vasa</a:t>
            </a:r>
            <a:r>
              <a:rPr lang="en-US" sz="2400" b="1" i="1" dirty="0" smtClean="0">
                <a:solidFill>
                  <a:srgbClr val="00B050"/>
                </a:solidFill>
              </a:rPr>
              <a:t> makes Lutheranism the official state religion </a:t>
            </a:r>
          </a:p>
          <a:p>
            <a:r>
              <a:rPr lang="en-US" sz="2400" dirty="0" smtClean="0"/>
              <a:t>Christian II also loses his control of Denmark and is replaced by his uncle, Frederick I</a:t>
            </a:r>
          </a:p>
          <a:p>
            <a:pPr lvl="1"/>
            <a:r>
              <a:rPr lang="en-US" sz="2400" dirty="0" smtClean="0"/>
              <a:t> Frederick (King from 1523-1533) is a supporter of Lutheranism, eventually succeeded by Christian III</a:t>
            </a:r>
          </a:p>
          <a:p>
            <a:r>
              <a:rPr lang="en-US" sz="2000" b="1" i="1" dirty="0" smtClean="0">
                <a:solidFill>
                  <a:srgbClr val="00B050"/>
                </a:solidFill>
              </a:rPr>
              <a:t>Christian III</a:t>
            </a:r>
          </a:p>
          <a:p>
            <a:pPr lvl="1"/>
            <a:r>
              <a:rPr lang="en-US" sz="2000" b="1" i="1" dirty="0" smtClean="0">
                <a:solidFill>
                  <a:srgbClr val="00B050"/>
                </a:solidFill>
              </a:rPr>
              <a:t>Installs Lutheranism as the state religion of Denmark</a:t>
            </a:r>
          </a:p>
          <a:p>
            <a:pPr lvl="1"/>
            <a:r>
              <a:rPr lang="en-US" sz="2000" b="1" i="1" dirty="0" smtClean="0">
                <a:solidFill>
                  <a:srgbClr val="00B050"/>
                </a:solidFill>
              </a:rPr>
              <a:t>Responsible for the spread Lutheranism to Norway</a:t>
            </a:r>
          </a:p>
          <a:p>
            <a:r>
              <a:rPr lang="en-US" sz="2000" b="1" i="1" dirty="0" smtClean="0">
                <a:solidFill>
                  <a:srgbClr val="00B050"/>
                </a:solidFill>
              </a:rPr>
              <a:t>By the 1540s Lutheranism is securely spread throughout Scandinavia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Lutheranism Spreads – Continental Movement </a:t>
            </a:r>
            <a:endParaRPr lang="en-US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6482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sz="6000" dirty="0" smtClean="0"/>
              <a:t>After Lutheranism spreads to Scandinavia it takes on another form and spreads south…</a:t>
            </a:r>
          </a:p>
          <a:p>
            <a:pPr lvl="1"/>
            <a:r>
              <a:rPr lang="en-US" sz="4800" dirty="0" smtClean="0"/>
              <a:t> Protestant Reform in Switzerland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781425" cy="41215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89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23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Ulrich Zwingli – The Great Sausage Affair 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466"/>
            <a:ext cx="4514416" cy="6511533"/>
          </a:xfrm>
        </p:spPr>
        <p:txBody>
          <a:bodyPr>
            <a:noAutofit/>
          </a:bodyPr>
          <a:lstStyle/>
          <a:p>
            <a:r>
              <a:rPr lang="en-US" sz="2800" dirty="0" smtClean="0"/>
              <a:t>1522 -  Sparked reformation in Zurich</a:t>
            </a:r>
          </a:p>
          <a:p>
            <a:r>
              <a:rPr lang="en-US" sz="2800" dirty="0" smtClean="0"/>
              <a:t>Defended the right of a Christian eating sausage during Lent on a Friday</a:t>
            </a:r>
          </a:p>
          <a:p>
            <a:pPr lvl="1"/>
            <a:r>
              <a:rPr lang="en-US" sz="2400" dirty="0" smtClean="0"/>
              <a:t>Lent – period of 40 days leading up Easter</a:t>
            </a:r>
          </a:p>
          <a:p>
            <a:pPr lvl="1"/>
            <a:r>
              <a:rPr lang="en-US" sz="2400" dirty="0" smtClean="0"/>
              <a:t>Signify your preparation for the coming of Easter</a:t>
            </a:r>
          </a:p>
          <a:p>
            <a:pPr lvl="1"/>
            <a:r>
              <a:rPr lang="en-US" sz="2400" dirty="0" smtClean="0"/>
              <a:t>Not supposed to eat meat on Fridays during Lent, signifies the sacrifice of Jesus </a:t>
            </a:r>
          </a:p>
          <a:p>
            <a:r>
              <a:rPr lang="en-US" sz="2800" dirty="0" smtClean="0"/>
              <a:t>Sparks Zwingli to begin the reformation in Switzerland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416" y="2522136"/>
            <a:ext cx="4629584" cy="43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058" y="419929"/>
            <a:ext cx="3162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457200"/>
          </a:xfrm>
        </p:spPr>
        <p:txBody>
          <a:bodyPr>
            <a:noAutofit/>
          </a:bodyPr>
          <a:lstStyle/>
          <a:p>
            <a:r>
              <a:rPr lang="en-US" sz="2000" b="1" i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Zwinglian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Reformation – Protestant reform in Switzerland</a:t>
            </a:r>
            <a:endParaRPr lang="en-US" sz="2000" b="1" i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Autofit/>
          </a:bodyPr>
          <a:lstStyle/>
          <a:p>
            <a:r>
              <a:rPr lang="en-US" sz="3000" b="1" i="1" dirty="0" smtClean="0">
                <a:solidFill>
                  <a:srgbClr val="0070C0"/>
                </a:solidFill>
              </a:rPr>
              <a:t>Switzerland (technically under Holy Roman Empire) is comprised of 13 Cantons</a:t>
            </a:r>
          </a:p>
          <a:p>
            <a:pPr lvl="1"/>
            <a:r>
              <a:rPr lang="en-US" sz="3000" dirty="0" smtClean="0"/>
              <a:t>Virtually independent by the end of the 15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century </a:t>
            </a:r>
          </a:p>
          <a:p>
            <a:pPr lvl="1"/>
            <a:r>
              <a:rPr lang="en-US" sz="3000" dirty="0" smtClean="0"/>
              <a:t>Cantons are made up of six forest cantons, and 7 urban cantons</a:t>
            </a:r>
          </a:p>
          <a:p>
            <a:pPr lvl="2"/>
            <a:r>
              <a:rPr lang="en-US" sz="3000" dirty="0" smtClean="0"/>
              <a:t>Urban include Zurich, Bern, and Basel</a:t>
            </a:r>
          </a:p>
          <a:p>
            <a:r>
              <a:rPr lang="en-US" sz="3000" b="1" i="1" dirty="0" smtClean="0">
                <a:solidFill>
                  <a:srgbClr val="0070C0"/>
                </a:solidFill>
              </a:rPr>
              <a:t>Ulrich Zwingli – a product of the forest cantons, son of a peasant eventually becomes priest in Zurich in 1518</a:t>
            </a:r>
          </a:p>
          <a:p>
            <a:pPr lvl="1"/>
            <a:r>
              <a:rPr lang="en-US" sz="3000" b="1" i="1" dirty="0" smtClean="0">
                <a:solidFill>
                  <a:srgbClr val="0070C0"/>
                </a:solidFill>
              </a:rPr>
              <a:t> Humanist</a:t>
            </a:r>
          </a:p>
          <a:p>
            <a:pPr lvl="1"/>
            <a:r>
              <a:rPr lang="en-US" sz="3000" b="1" i="1" dirty="0" smtClean="0">
                <a:solidFill>
                  <a:srgbClr val="0070C0"/>
                </a:solidFill>
              </a:rPr>
              <a:t>Spreads the Gospels (same stories as Luther)</a:t>
            </a:r>
          </a:p>
          <a:p>
            <a:pPr lvl="1"/>
            <a:r>
              <a:rPr lang="en-US" sz="3000" b="1" i="1" dirty="0" smtClean="0">
                <a:solidFill>
                  <a:srgbClr val="0070C0"/>
                </a:solidFill>
              </a:rPr>
              <a:t>Creates a debate over whether or not Zwingli can preach the Gospels in the Zurich city council in 1523</a:t>
            </a:r>
          </a:p>
          <a:p>
            <a:pPr lvl="2"/>
            <a:r>
              <a:rPr lang="en-US" sz="3000" dirty="0" smtClean="0"/>
              <a:t>Council rules that Zwingli can continue teaching the Gospels</a:t>
            </a:r>
          </a:p>
        </p:txBody>
      </p:sp>
    </p:spTree>
    <p:extLst>
      <p:ext uri="{BB962C8B-B14F-4D97-AF65-F5344CB8AC3E}">
        <p14:creationId xmlns:p14="http://schemas.microsoft.com/office/powerpoint/2010/main" val="35446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000" b="1" i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Zwinglian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Reformation – Protestant reform in Switzerland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By 1529 Zwingli’s reformation moved from Zurich to Bern and Basel</a:t>
            </a:r>
          </a:p>
          <a:p>
            <a:r>
              <a:rPr lang="en-US" sz="3600" b="1" i="1" dirty="0" smtClean="0">
                <a:solidFill>
                  <a:srgbClr val="7030A0"/>
                </a:solidFill>
              </a:rPr>
              <a:t>Zwingli attempts to create alliance between his preaching and Luther</a:t>
            </a:r>
          </a:p>
          <a:p>
            <a:pPr lvl="1"/>
            <a:r>
              <a:rPr lang="en-US" sz="2400" b="1" i="1" dirty="0" smtClean="0">
                <a:solidFill>
                  <a:srgbClr val="00B050"/>
                </a:solidFill>
              </a:rPr>
              <a:t>Cannot agree, have dispute over the meaning of the Communion and dislike each other because of this</a:t>
            </a:r>
          </a:p>
          <a:p>
            <a:r>
              <a:rPr lang="en-US" sz="3600" dirty="0" smtClean="0"/>
              <a:t>The Catholic forest cantons and the Protestant city cantons eventually battle over the state religion in the cantons in 1531</a:t>
            </a:r>
          </a:p>
          <a:p>
            <a:pPr lvl="1"/>
            <a:r>
              <a:rPr lang="en-US" sz="2400" dirty="0" smtClean="0"/>
              <a:t>Zurich’s army is routed</a:t>
            </a:r>
          </a:p>
          <a:p>
            <a:pPr lvl="1"/>
            <a:r>
              <a:rPr lang="en-US" sz="2400" dirty="0" smtClean="0"/>
              <a:t>Zwingli is fatally wounded in battle </a:t>
            </a:r>
          </a:p>
          <a:p>
            <a:pPr lvl="1"/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After the death of Zwingli Luther is quoted to say Zwingli “got what he deserved”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1135</Words>
  <Application>Microsoft Office PowerPoint</Application>
  <PresentationFormat>On-screen Show (4:3)</PresentationFormat>
  <Paragraphs>122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Journal Entry</vt:lpstr>
      <vt:lpstr>Luther Reading Packet</vt:lpstr>
      <vt:lpstr>Differences between Catholics and Protestants</vt:lpstr>
      <vt:lpstr>Spread of the Reformation </vt:lpstr>
      <vt:lpstr>Lutheranism in Scandinavia</vt:lpstr>
      <vt:lpstr>Lutheranism Spreads – Continental Movement </vt:lpstr>
      <vt:lpstr>Ulrich Zwingli – The Great Sausage Affair </vt:lpstr>
      <vt:lpstr>Zwinglian Reformation – Protestant reform in Switzerland</vt:lpstr>
      <vt:lpstr>Zwinglian Reformation – Protestant reform in Switzerland</vt:lpstr>
      <vt:lpstr>PowerPoint Presentation</vt:lpstr>
      <vt:lpstr>Journal Entry 10/1/18</vt:lpstr>
      <vt:lpstr>Radical Reform - Anabaptists</vt:lpstr>
      <vt:lpstr>John Calvin &amp; Calvinism</vt:lpstr>
      <vt:lpstr>Journal Entry 10/2/18</vt:lpstr>
      <vt:lpstr>PowerPoint Presentation</vt:lpstr>
      <vt:lpstr>Connecting Question Luther’s Impact</vt:lpstr>
      <vt:lpstr>Counter Reformation</vt:lpstr>
      <vt:lpstr>Counter Reformation</vt:lpstr>
      <vt:lpstr>Reformation – Cuius Regio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Entry</dc:title>
  <dc:creator>Myers, Zachary    SHS - Staff</dc:creator>
  <cp:lastModifiedBy>Myers, Zachary    SHS - Staff</cp:lastModifiedBy>
  <cp:revision>73</cp:revision>
  <dcterms:created xsi:type="dcterms:W3CDTF">2016-10-04T17:26:47Z</dcterms:created>
  <dcterms:modified xsi:type="dcterms:W3CDTF">2018-10-02T18:11:40Z</dcterms:modified>
</cp:coreProperties>
</file>