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24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4C1B4-0BE1-48C8-AFF5-49E706C8496B}"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15070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4C1B4-0BE1-48C8-AFF5-49E706C8496B}"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40194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4C1B4-0BE1-48C8-AFF5-49E706C8496B}"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386972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4C1B4-0BE1-48C8-AFF5-49E706C8496B}"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138188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4C1B4-0BE1-48C8-AFF5-49E706C8496B}"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408230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D4C1B4-0BE1-48C8-AFF5-49E706C8496B}"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406567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4C1B4-0BE1-48C8-AFF5-49E706C8496B}"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217362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4C1B4-0BE1-48C8-AFF5-49E706C8496B}"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24537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4C1B4-0BE1-48C8-AFF5-49E706C8496B}"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419324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4C1B4-0BE1-48C8-AFF5-49E706C8496B}"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381048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4C1B4-0BE1-48C8-AFF5-49E706C8496B}"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727F1-9183-4E28-B32B-9D54CB6045AF}" type="slidenum">
              <a:rPr lang="en-US" smtClean="0"/>
              <a:t>‹#›</a:t>
            </a:fld>
            <a:endParaRPr lang="en-US"/>
          </a:p>
        </p:txBody>
      </p:sp>
    </p:spTree>
    <p:extLst>
      <p:ext uri="{BB962C8B-B14F-4D97-AF65-F5344CB8AC3E}">
        <p14:creationId xmlns:p14="http://schemas.microsoft.com/office/powerpoint/2010/main" val="2396112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4C1B4-0BE1-48C8-AFF5-49E706C8496B}" type="datetimeFigureOut">
              <a:rPr lang="en-US" smtClean="0"/>
              <a:t>10/13/2017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727F1-9183-4E28-B32B-9D54CB6045AF}" type="slidenum">
              <a:rPr lang="en-US" smtClean="0"/>
              <a:t>‹#›</a:t>
            </a:fld>
            <a:endParaRPr lang="en-US"/>
          </a:p>
        </p:txBody>
      </p:sp>
    </p:spTree>
    <p:extLst>
      <p:ext uri="{BB962C8B-B14F-4D97-AF65-F5344CB8AC3E}">
        <p14:creationId xmlns:p14="http://schemas.microsoft.com/office/powerpoint/2010/main" val="3809421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21792"/>
          </a:xfrm>
        </p:spPr>
        <p:txBody>
          <a:bodyPr>
            <a:normAutofit fontScale="90000"/>
          </a:bodyPr>
          <a:lstStyle/>
          <a:p>
            <a:pPr algn="ctr"/>
            <a:r>
              <a:rPr lang="en-US" b="1" i="1" dirty="0" smtClean="0">
                <a:solidFill>
                  <a:srgbClr val="FF0000"/>
                </a:solidFill>
                <a:latin typeface="Arial Black" panose="020B0A04020102020204" pitchFamily="34" charset="0"/>
              </a:rPr>
              <a:t>Journal 10/13/17</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18033"/>
            <a:ext cx="9144000" cy="6339968"/>
          </a:xfrm>
        </p:spPr>
        <p:txBody>
          <a:bodyPr>
            <a:normAutofit lnSpcReduction="10000"/>
          </a:bodyPr>
          <a:lstStyle/>
          <a:p>
            <a:r>
              <a:rPr lang="en-US" sz="4400" dirty="0" smtClean="0"/>
              <a:t>What are the components of a thesis statement? </a:t>
            </a:r>
          </a:p>
          <a:p>
            <a:pPr lvl="1"/>
            <a:r>
              <a:rPr lang="en-US" sz="4000" dirty="0" smtClean="0"/>
              <a:t>Explain what each piece of a thesis is supposed to do</a:t>
            </a:r>
            <a:endParaRPr lang="en-US" sz="4000" dirty="0"/>
          </a:p>
          <a:p>
            <a:r>
              <a:rPr lang="en-US" sz="4400" dirty="0" smtClean="0"/>
              <a:t>How – </a:t>
            </a:r>
            <a:r>
              <a:rPr lang="en-US" altLang="en-US" sz="4400" dirty="0">
                <a:latin typeface="Candara" panose="020E0502030303020204" pitchFamily="34" charset="0"/>
              </a:rPr>
              <a:t>The argument, your unique point of </a:t>
            </a:r>
            <a:r>
              <a:rPr lang="en-US" altLang="en-US" sz="4400" dirty="0" smtClean="0">
                <a:latin typeface="Candara" panose="020E0502030303020204" pitchFamily="34" charset="0"/>
              </a:rPr>
              <a:t>view</a:t>
            </a:r>
            <a:endParaRPr lang="en-US" sz="4400" dirty="0" smtClean="0"/>
          </a:p>
          <a:p>
            <a:r>
              <a:rPr lang="en-US" sz="4400" dirty="0" smtClean="0"/>
              <a:t>What – </a:t>
            </a:r>
            <a:r>
              <a:rPr lang="en-US" altLang="en-US" sz="4400" dirty="0">
                <a:latin typeface="Candara" panose="020E0502030303020204" pitchFamily="34" charset="0"/>
              </a:rPr>
              <a:t>The topic (addressing your prompt</a:t>
            </a:r>
            <a:r>
              <a:rPr lang="en-US" altLang="en-US" sz="4400" dirty="0" smtClean="0">
                <a:latin typeface="Candara" panose="020E0502030303020204" pitchFamily="34" charset="0"/>
              </a:rPr>
              <a:t>)</a:t>
            </a:r>
            <a:endParaRPr lang="en-US" sz="4400" dirty="0" smtClean="0"/>
          </a:p>
          <a:p>
            <a:r>
              <a:rPr lang="en-US" sz="4400" dirty="0" smtClean="0"/>
              <a:t>So what – </a:t>
            </a:r>
            <a:r>
              <a:rPr lang="en-US" altLang="en-US" sz="4400" dirty="0">
                <a:latin typeface="Candara" panose="020E0502030303020204" pitchFamily="34" charset="0"/>
              </a:rPr>
              <a:t>How your argument impacted something </a:t>
            </a:r>
          </a:p>
        </p:txBody>
      </p:sp>
    </p:spTree>
    <p:extLst>
      <p:ext uri="{BB962C8B-B14F-4D97-AF65-F5344CB8AC3E}">
        <p14:creationId xmlns:p14="http://schemas.microsoft.com/office/powerpoint/2010/main" val="40028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67512"/>
          </a:xfrm>
        </p:spPr>
        <p:txBody>
          <a:bodyPr>
            <a:normAutofit fontScale="90000"/>
          </a:bodyPr>
          <a:lstStyle/>
          <a:p>
            <a:pPr algn="ctr"/>
            <a:r>
              <a:rPr lang="en-US" i="1" dirty="0" smtClean="0">
                <a:solidFill>
                  <a:srgbClr val="FF0000"/>
                </a:solidFill>
                <a:latin typeface="Arial Black" panose="020B0A04020102020204" pitchFamily="34" charset="0"/>
              </a:rPr>
              <a:t>Paragraph Structure</a:t>
            </a:r>
            <a:endParaRPr lang="en-US"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81456"/>
            <a:ext cx="9144000" cy="6376543"/>
          </a:xfrm>
        </p:spPr>
        <p:txBody>
          <a:bodyPr>
            <a:noAutofit/>
          </a:bodyPr>
          <a:lstStyle/>
          <a:p>
            <a:pPr marL="0" indent="0">
              <a:buNone/>
            </a:pPr>
            <a:r>
              <a:rPr lang="en-US" sz="4000" dirty="0" smtClean="0"/>
              <a:t>5. Paragraph connections – </a:t>
            </a:r>
          </a:p>
          <a:p>
            <a:r>
              <a:rPr lang="en-US" sz="4000" dirty="0" smtClean="0"/>
              <a:t>How well does the analysis of evidence connect it back to the thesis statement?</a:t>
            </a:r>
          </a:p>
          <a:p>
            <a:pPr lvl="1"/>
            <a:r>
              <a:rPr lang="en-US" sz="3600" dirty="0" smtClean="0"/>
              <a:t>It does a poor job, it has little strong connection back to the thesis</a:t>
            </a:r>
          </a:p>
          <a:p>
            <a:pPr lvl="1"/>
            <a:r>
              <a:rPr lang="en-US" sz="3600" dirty="0" smtClean="0"/>
              <a:t>Easiest way to do this is connect to the so what &amp; to the BTS…</a:t>
            </a:r>
          </a:p>
        </p:txBody>
      </p:sp>
    </p:spTree>
    <p:extLst>
      <p:ext uri="{BB962C8B-B14F-4D97-AF65-F5344CB8AC3E}">
        <p14:creationId xmlns:p14="http://schemas.microsoft.com/office/powerpoint/2010/main" val="4723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94360"/>
          </a:xfrm>
        </p:spPr>
        <p:txBody>
          <a:bodyPr>
            <a:normAutofit fontScale="90000"/>
          </a:bodyPr>
          <a:lstStyle/>
          <a:p>
            <a:pPr algn="ctr"/>
            <a:r>
              <a:rPr lang="en-US" dirty="0" smtClean="0">
                <a:solidFill>
                  <a:srgbClr val="FF0000"/>
                </a:solidFill>
                <a:latin typeface="Arial Black" panose="020B0A04020102020204" pitchFamily="34" charset="0"/>
              </a:rPr>
              <a:t>Paragraph Structure</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94360"/>
            <a:ext cx="9144000" cy="6263639"/>
          </a:xfrm>
        </p:spPr>
        <p:txBody>
          <a:bodyPr>
            <a:normAutofit fontScale="92500" lnSpcReduction="10000"/>
          </a:bodyPr>
          <a:lstStyle/>
          <a:p>
            <a:r>
              <a:rPr lang="en-US" sz="2400" b="1" dirty="0" smtClean="0">
                <a:solidFill>
                  <a:srgbClr val="FF0000"/>
                </a:solidFill>
              </a:rPr>
              <a:t>Thesis</a:t>
            </a:r>
            <a:r>
              <a:rPr lang="en-US" sz="2400" dirty="0" smtClean="0"/>
              <a:t> </a:t>
            </a:r>
            <a:r>
              <a:rPr lang="en-US" sz="2400" dirty="0"/>
              <a:t>- The Tsetse fly had the greatest impact on the development of the Mali because of the negative impacts it had on Mali society, ultimately destroying the Mali’s ability to grow as a civilization. </a:t>
            </a:r>
          </a:p>
          <a:p>
            <a:r>
              <a:rPr lang="en-US" sz="2400" b="1" dirty="0">
                <a:solidFill>
                  <a:srgbClr val="FF0000"/>
                </a:solidFill>
              </a:rPr>
              <a:t>BTS 1</a:t>
            </a:r>
            <a:r>
              <a:rPr lang="en-US" sz="2400" dirty="0"/>
              <a:t> – </a:t>
            </a:r>
            <a:r>
              <a:rPr lang="en-US" sz="2400" dirty="0" smtClean="0"/>
              <a:t>The </a:t>
            </a:r>
            <a:r>
              <a:rPr lang="en-US" sz="2400" dirty="0"/>
              <a:t>deaths caused by the Tsetse fly led to a decreased population of Mali, which slowed the Mali’s ability to grow as a civilization by creating a shortage of strong workers</a:t>
            </a:r>
            <a:r>
              <a:rPr lang="en-US" sz="2400" dirty="0" smtClean="0"/>
              <a:t>.</a:t>
            </a:r>
          </a:p>
          <a:p>
            <a:r>
              <a:rPr lang="en-US" sz="2400" b="1" dirty="0" smtClean="0">
                <a:solidFill>
                  <a:srgbClr val="FF0000"/>
                </a:solidFill>
              </a:rPr>
              <a:t>Evidence </a:t>
            </a:r>
            <a:r>
              <a:rPr lang="en-US" sz="2400" dirty="0" smtClean="0"/>
              <a:t>- </a:t>
            </a:r>
            <a:r>
              <a:rPr lang="en-US" sz="2400" dirty="0"/>
              <a:t>"Cattle from North Africa could not survive below the Sahel because of the tsetse fly." (Willie 67</a:t>
            </a:r>
            <a:r>
              <a:rPr lang="en-US" sz="2400" dirty="0" smtClean="0"/>
              <a:t>)</a:t>
            </a:r>
          </a:p>
          <a:p>
            <a:r>
              <a:rPr lang="en-US" sz="2400" b="1" dirty="0" smtClean="0">
                <a:solidFill>
                  <a:srgbClr val="FF0000"/>
                </a:solidFill>
              </a:rPr>
              <a:t>Analysis Example</a:t>
            </a:r>
            <a:r>
              <a:rPr lang="en-US" sz="2400" dirty="0" smtClean="0"/>
              <a:t>  - As a result of the deaths of cattle caused by the Tsetse fly the Mali were unable to use livestock in various ways. The Mali were unable to farm using the cattle to pull a plow. Furthermore, the Mali were unable to use cattle as sustenance. The lack of provisions available as a result of the death of the cattle had catastrophic impacts on the growth of the Mali civilization. The Mali were unable to feed large populations, which means, that the Mali were unable to develop a strong workforce. This lack of strong workers played a large roll in the Tsetse Fly’s destruction of the Mali’s ability to grow as a civilization. </a:t>
            </a:r>
          </a:p>
          <a:p>
            <a:r>
              <a:rPr lang="en-US" sz="2400" b="1" dirty="0" smtClean="0">
                <a:solidFill>
                  <a:srgbClr val="002060"/>
                </a:solidFill>
              </a:rPr>
              <a:t>How does my analysis connect to the body thesis statement and the thesis statement?</a:t>
            </a:r>
            <a:endParaRPr lang="en-US" sz="2400" b="1" dirty="0">
              <a:solidFill>
                <a:srgbClr val="002060"/>
              </a:solidFill>
            </a:endParaRPr>
          </a:p>
        </p:txBody>
      </p:sp>
    </p:spTree>
    <p:extLst>
      <p:ext uri="{BB962C8B-B14F-4D97-AF65-F5344CB8AC3E}">
        <p14:creationId xmlns:p14="http://schemas.microsoft.com/office/powerpoint/2010/main" val="300208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51"/>
            <a:ext cx="9144000" cy="549591"/>
          </a:xfrm>
        </p:spPr>
        <p:txBody>
          <a:bodyPr>
            <a:normAutofit fontScale="90000"/>
          </a:bodyPr>
          <a:lstStyle/>
          <a:p>
            <a:pPr algn="ctr"/>
            <a:r>
              <a:rPr lang="en-US" b="1" i="1" dirty="0" smtClean="0">
                <a:solidFill>
                  <a:srgbClr val="FF0000"/>
                </a:solidFill>
                <a:latin typeface="Arial Black" panose="020B0A04020102020204" pitchFamily="34" charset="0"/>
              </a:rPr>
              <a:t>Paragraph Structure</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26592"/>
            <a:ext cx="9144000" cy="6431407"/>
          </a:xfrm>
        </p:spPr>
        <p:txBody>
          <a:bodyPr>
            <a:normAutofit/>
          </a:bodyPr>
          <a:lstStyle/>
          <a:p>
            <a:pPr marL="0" indent="0">
              <a:buNone/>
            </a:pPr>
            <a:r>
              <a:rPr lang="en-US" sz="5400" dirty="0" smtClean="0"/>
              <a:t>6. Transitions/concluding sentences</a:t>
            </a:r>
          </a:p>
          <a:p>
            <a:r>
              <a:rPr lang="en-US" sz="5400" dirty="0" smtClean="0"/>
              <a:t>How well does it transition from paragraph 1 to 2?</a:t>
            </a:r>
          </a:p>
          <a:p>
            <a:pPr lvl="1"/>
            <a:r>
              <a:rPr lang="en-US" sz="4800" dirty="0" smtClean="0"/>
              <a:t>It doesn’t</a:t>
            </a:r>
            <a:endParaRPr lang="en-US" sz="4800" dirty="0"/>
          </a:p>
        </p:txBody>
      </p:sp>
    </p:spTree>
    <p:extLst>
      <p:ext uri="{BB962C8B-B14F-4D97-AF65-F5344CB8AC3E}">
        <p14:creationId xmlns:p14="http://schemas.microsoft.com/office/powerpoint/2010/main" val="10791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800"/>
          </a:xfrm>
        </p:spPr>
        <p:txBody>
          <a:bodyPr>
            <a:normAutofit fontScale="90000"/>
          </a:bodyPr>
          <a:lstStyle/>
          <a:p>
            <a:pPr algn="ctr"/>
            <a:r>
              <a:rPr lang="en-US" b="1" i="1" dirty="0" smtClean="0">
                <a:solidFill>
                  <a:srgbClr val="FF0000"/>
                </a:solidFill>
                <a:latin typeface="Arial Black" panose="020B0A04020102020204" pitchFamily="34" charset="0"/>
              </a:rPr>
              <a:t>Practice Paragraph #2</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11174"/>
            <a:ext cx="9144000" cy="6346825"/>
          </a:xfrm>
        </p:spPr>
        <p:txBody>
          <a:bodyPr/>
          <a:lstStyle/>
          <a:p>
            <a:r>
              <a:rPr lang="en-US" dirty="0" smtClean="0"/>
              <a:t>Read through the second example and complete the same questions from example 1</a:t>
            </a:r>
            <a:endParaRPr lang="en-US" dirty="0"/>
          </a:p>
        </p:txBody>
      </p:sp>
    </p:spTree>
    <p:extLst>
      <p:ext uri="{BB962C8B-B14F-4D97-AF65-F5344CB8AC3E}">
        <p14:creationId xmlns:p14="http://schemas.microsoft.com/office/powerpoint/2010/main" val="3161037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5983"/>
          </a:xfrm>
        </p:spPr>
        <p:txBody>
          <a:bodyPr>
            <a:normAutofit/>
          </a:bodyPr>
          <a:lstStyle/>
          <a:p>
            <a:pPr algn="ctr"/>
            <a:r>
              <a:rPr lang="en-US" sz="3600" b="1" i="1" dirty="0" smtClean="0">
                <a:solidFill>
                  <a:srgbClr val="FF0000"/>
                </a:solidFill>
                <a:latin typeface="Arial Black" panose="020B0A04020102020204" pitchFamily="34" charset="0"/>
              </a:rPr>
              <a:t>Daily Agenda Friday 10/13/17</a:t>
            </a:r>
            <a:endParaRPr lang="en-US" sz="3600"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13660"/>
            <a:ext cx="9144000" cy="6344340"/>
          </a:xfrm>
        </p:spPr>
        <p:txBody>
          <a:bodyPr>
            <a:normAutofit lnSpcReduction="10000"/>
          </a:bodyPr>
          <a:lstStyle/>
          <a:p>
            <a:r>
              <a:rPr lang="en-US" sz="4400" b="1" dirty="0" smtClean="0">
                <a:solidFill>
                  <a:srgbClr val="002060"/>
                </a:solidFill>
              </a:rPr>
              <a:t>Agenda:</a:t>
            </a:r>
          </a:p>
          <a:p>
            <a:pPr lvl="1"/>
            <a:r>
              <a:rPr lang="en-US" sz="4000" dirty="0" smtClean="0"/>
              <a:t>Review thesis statements</a:t>
            </a:r>
          </a:p>
          <a:p>
            <a:pPr lvl="1"/>
            <a:r>
              <a:rPr lang="en-US" sz="4000" dirty="0" smtClean="0"/>
              <a:t>Discuss structure of an essay paragraph</a:t>
            </a:r>
            <a:endParaRPr lang="en-US" sz="4400" dirty="0" smtClean="0"/>
          </a:p>
          <a:p>
            <a:r>
              <a:rPr lang="en-US" sz="4400" b="1" dirty="0" smtClean="0">
                <a:solidFill>
                  <a:srgbClr val="002060"/>
                </a:solidFill>
              </a:rPr>
              <a:t>Key Terms:</a:t>
            </a:r>
          </a:p>
          <a:p>
            <a:pPr lvl="1"/>
            <a:r>
              <a:rPr lang="en-US" sz="4000" dirty="0" smtClean="0"/>
              <a:t>Body thesis statement</a:t>
            </a:r>
          </a:p>
          <a:p>
            <a:pPr lvl="1"/>
            <a:r>
              <a:rPr lang="en-US" sz="4000" dirty="0" smtClean="0"/>
              <a:t>Evidence</a:t>
            </a:r>
          </a:p>
          <a:p>
            <a:pPr lvl="1"/>
            <a:r>
              <a:rPr lang="en-US" sz="4000" dirty="0" smtClean="0"/>
              <a:t>Analysis</a:t>
            </a:r>
          </a:p>
          <a:p>
            <a:pPr lvl="1"/>
            <a:r>
              <a:rPr lang="en-US" sz="4000" dirty="0" smtClean="0"/>
              <a:t>Transitional sentence</a:t>
            </a:r>
          </a:p>
          <a:p>
            <a:r>
              <a:rPr lang="en-US" sz="4400" b="1" dirty="0" smtClean="0">
                <a:solidFill>
                  <a:srgbClr val="002060"/>
                </a:solidFill>
              </a:rPr>
              <a:t>Skills:</a:t>
            </a:r>
          </a:p>
          <a:p>
            <a:pPr lvl="1"/>
            <a:r>
              <a:rPr lang="en-US" sz="4000" dirty="0" smtClean="0"/>
              <a:t>Writing concepts</a:t>
            </a:r>
          </a:p>
        </p:txBody>
      </p:sp>
    </p:spTree>
    <p:extLst>
      <p:ext uri="{BB962C8B-B14F-4D97-AF65-F5344CB8AC3E}">
        <p14:creationId xmlns:p14="http://schemas.microsoft.com/office/powerpoint/2010/main" val="2956974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39496"/>
          </a:xfrm>
        </p:spPr>
        <p:txBody>
          <a:bodyPr>
            <a:normAutofit fontScale="90000"/>
          </a:bodyPr>
          <a:lstStyle/>
          <a:p>
            <a:pPr algn="ctr"/>
            <a:r>
              <a:rPr lang="en-US" b="1" i="1" dirty="0" smtClean="0">
                <a:solidFill>
                  <a:srgbClr val="FF0000"/>
                </a:solidFill>
                <a:latin typeface="Arial Black" panose="020B0A04020102020204" pitchFamily="34" charset="0"/>
              </a:rPr>
              <a:t>Paragraph Structure</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54024"/>
            <a:ext cx="9144000" cy="6403975"/>
          </a:xfrm>
        </p:spPr>
        <p:txBody>
          <a:bodyPr/>
          <a:lstStyle/>
          <a:p>
            <a:r>
              <a:rPr lang="en-US" dirty="0" smtClean="0"/>
              <a:t>What should a paragraph look like in an essay?</a:t>
            </a:r>
          </a:p>
          <a:p>
            <a:pPr lvl="1"/>
            <a:r>
              <a:rPr lang="en-US" dirty="0" smtClean="0"/>
              <a:t>In other words – what are the components of a well structured paragraph?</a:t>
            </a:r>
          </a:p>
          <a:p>
            <a:r>
              <a:rPr lang="en-US" dirty="0" smtClean="0"/>
              <a:t>Body thesis statement (not every paragraph needs one) or introductory sentence</a:t>
            </a:r>
          </a:p>
          <a:p>
            <a:r>
              <a:rPr lang="en-US" dirty="0" smtClean="0"/>
              <a:t>Context </a:t>
            </a:r>
          </a:p>
          <a:p>
            <a:r>
              <a:rPr lang="en-US" dirty="0" smtClean="0"/>
              <a:t>Evidence </a:t>
            </a:r>
          </a:p>
          <a:p>
            <a:r>
              <a:rPr lang="en-US" dirty="0" smtClean="0"/>
              <a:t>Analysis</a:t>
            </a:r>
          </a:p>
          <a:p>
            <a:r>
              <a:rPr lang="en-US" dirty="0" smtClean="0"/>
              <a:t>Transitional or concluding sentence </a:t>
            </a:r>
          </a:p>
          <a:p>
            <a:r>
              <a:rPr lang="en-US" dirty="0" smtClean="0"/>
              <a:t>You should also include sentences that connect directly to your so what in your thesis.</a:t>
            </a:r>
          </a:p>
          <a:p>
            <a:pPr lvl="1"/>
            <a:r>
              <a:rPr lang="en-US" dirty="0" smtClean="0"/>
              <a:t>Remember your so what is your big idea that you are attempting to prove in your essay</a:t>
            </a:r>
          </a:p>
          <a:p>
            <a:pPr lvl="1"/>
            <a:r>
              <a:rPr lang="en-US" dirty="0" smtClean="0"/>
              <a:t>This is true for both LA and SS essays</a:t>
            </a:r>
          </a:p>
        </p:txBody>
      </p:sp>
    </p:spTree>
    <p:extLst>
      <p:ext uri="{BB962C8B-B14F-4D97-AF65-F5344CB8AC3E}">
        <p14:creationId xmlns:p14="http://schemas.microsoft.com/office/powerpoint/2010/main" val="370372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04088"/>
          </a:xfrm>
        </p:spPr>
        <p:txBody>
          <a:bodyPr/>
          <a:lstStyle/>
          <a:p>
            <a:pPr algn="ctr"/>
            <a:r>
              <a:rPr lang="en-US" b="1" i="1" dirty="0" smtClean="0">
                <a:solidFill>
                  <a:srgbClr val="FF0000"/>
                </a:solidFill>
                <a:latin typeface="Arial Black" panose="020B0A04020102020204" pitchFamily="34" charset="0"/>
              </a:rPr>
              <a:t>Paragraph Structure</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54608"/>
            <a:ext cx="9144000" cy="6303391"/>
          </a:xfrm>
        </p:spPr>
        <p:txBody>
          <a:bodyPr>
            <a:noAutofit/>
          </a:bodyPr>
          <a:lstStyle/>
          <a:p>
            <a:r>
              <a:rPr lang="en-US" sz="3000" dirty="0" smtClean="0"/>
              <a:t>Recognizing a well written paragraph</a:t>
            </a:r>
          </a:p>
          <a:p>
            <a:pPr lvl="1"/>
            <a:r>
              <a:rPr lang="en-US" sz="3000" dirty="0" smtClean="0"/>
              <a:t>We are going to read a couple of short paragraphs and look for the elements I just explained </a:t>
            </a:r>
          </a:p>
          <a:p>
            <a:pPr lvl="1"/>
            <a:r>
              <a:rPr lang="en-US" sz="3000" dirty="0" smtClean="0"/>
              <a:t>You are welcome to write on the sheets that you </a:t>
            </a:r>
            <a:r>
              <a:rPr lang="en-US" sz="3000" dirty="0" smtClean="0"/>
              <a:t>have</a:t>
            </a:r>
          </a:p>
          <a:p>
            <a:pPr lvl="1"/>
            <a:r>
              <a:rPr lang="en-US" sz="3000" dirty="0" smtClean="0"/>
              <a:t>We </a:t>
            </a:r>
            <a:r>
              <a:rPr lang="en-US" sz="3000" dirty="0" smtClean="0"/>
              <a:t>are going to discuss this in small &amp; big groups </a:t>
            </a:r>
          </a:p>
          <a:p>
            <a:pPr lvl="1"/>
            <a:r>
              <a:rPr lang="en-US" sz="3000" dirty="0" smtClean="0"/>
              <a:t>Read the two paragraphs and answer the questions at the on the back using what you read</a:t>
            </a:r>
          </a:p>
          <a:p>
            <a:pPr lvl="2"/>
            <a:r>
              <a:rPr lang="en-US" sz="3000" dirty="0" smtClean="0"/>
              <a:t>Some of this will be tough to answer, you many not understand, but do you best based on what you know</a:t>
            </a:r>
            <a:endParaRPr lang="en-US" sz="3000" dirty="0"/>
          </a:p>
        </p:txBody>
      </p:sp>
    </p:spTree>
    <p:extLst>
      <p:ext uri="{BB962C8B-B14F-4D97-AF65-F5344CB8AC3E}">
        <p14:creationId xmlns:p14="http://schemas.microsoft.com/office/powerpoint/2010/main" val="1488800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93776"/>
          </a:xfrm>
        </p:spPr>
        <p:txBody>
          <a:bodyPr>
            <a:normAutofit fontScale="90000"/>
          </a:bodyPr>
          <a:lstStyle/>
          <a:p>
            <a:pPr algn="ctr"/>
            <a:r>
              <a:rPr lang="en-US" b="1" i="1" dirty="0" smtClean="0">
                <a:solidFill>
                  <a:srgbClr val="FF0000"/>
                </a:solidFill>
                <a:latin typeface="Arial Black" panose="020B0A04020102020204" pitchFamily="34" charset="0"/>
              </a:rPr>
              <a:t>Paragraph Structure</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399160"/>
            <a:ext cx="9144000" cy="6458839"/>
          </a:xfrm>
        </p:spPr>
        <p:txBody>
          <a:bodyPr>
            <a:noAutofit/>
          </a:bodyPr>
          <a:lstStyle/>
          <a:p>
            <a:pPr marL="514350" indent="-514350">
              <a:buFont typeface="+mj-lt"/>
              <a:buAutoNum type="arabicPeriod"/>
            </a:pPr>
            <a:r>
              <a:rPr lang="en-US" sz="3200" dirty="0" smtClean="0"/>
              <a:t>Thesis – </a:t>
            </a:r>
          </a:p>
          <a:p>
            <a:pPr lvl="1"/>
            <a:r>
              <a:rPr lang="en-US" sz="2800" b="1" dirty="0" smtClean="0">
                <a:solidFill>
                  <a:srgbClr val="FF0000"/>
                </a:solidFill>
              </a:rPr>
              <a:t>How</a:t>
            </a:r>
            <a:r>
              <a:rPr lang="en-US" sz="2800" dirty="0" smtClean="0"/>
              <a:t> – </a:t>
            </a:r>
            <a:r>
              <a:rPr lang="en-US" sz="2800" dirty="0"/>
              <a:t>it caused many deaths within the empires and it impacted farming</a:t>
            </a:r>
            <a:endParaRPr lang="en-US" sz="2800" dirty="0" smtClean="0"/>
          </a:p>
          <a:p>
            <a:pPr lvl="1"/>
            <a:r>
              <a:rPr lang="en-US" sz="2800" b="1" dirty="0" smtClean="0">
                <a:solidFill>
                  <a:srgbClr val="FF0000"/>
                </a:solidFill>
              </a:rPr>
              <a:t>What </a:t>
            </a:r>
            <a:r>
              <a:rPr lang="en-US" sz="2800" dirty="0" smtClean="0"/>
              <a:t>– </a:t>
            </a:r>
            <a:r>
              <a:rPr lang="en-US" sz="2800" dirty="0"/>
              <a:t>The tsetse fly had the biggest impact on the development of the Mali civilization, as well as Ghana civilization</a:t>
            </a:r>
          </a:p>
          <a:p>
            <a:pPr lvl="1"/>
            <a:r>
              <a:rPr lang="en-US" sz="2800" b="1" dirty="0" smtClean="0">
                <a:solidFill>
                  <a:srgbClr val="FF0000"/>
                </a:solidFill>
              </a:rPr>
              <a:t>So what </a:t>
            </a:r>
            <a:r>
              <a:rPr lang="en-US" sz="2800" dirty="0" smtClean="0"/>
              <a:t>- </a:t>
            </a:r>
            <a:r>
              <a:rPr lang="en-US" sz="2800" dirty="0"/>
              <a:t>ultimately causing food shortages and a very weak economy.   </a:t>
            </a:r>
          </a:p>
          <a:p>
            <a:pPr lvl="1"/>
            <a:r>
              <a:rPr lang="en-US" sz="2800" b="1" dirty="0" smtClean="0">
                <a:solidFill>
                  <a:srgbClr val="FF0000"/>
                </a:solidFill>
              </a:rPr>
              <a:t>What would you change?</a:t>
            </a:r>
          </a:p>
          <a:p>
            <a:pPr lvl="1"/>
            <a:r>
              <a:rPr lang="en-US" sz="2800" dirty="0" smtClean="0"/>
              <a:t>It could be more specific, concise, and a non list</a:t>
            </a:r>
          </a:p>
          <a:p>
            <a:pPr lvl="2"/>
            <a:r>
              <a:rPr lang="en-US" sz="2400" dirty="0" smtClean="0"/>
              <a:t>Example – </a:t>
            </a:r>
          </a:p>
          <a:p>
            <a:pPr lvl="3"/>
            <a:r>
              <a:rPr lang="en-US" sz="2000" dirty="0" smtClean="0"/>
              <a:t>The Tsetse fly had the greatest impact on the development of the Mali because of the negative impacts it had on Mali society, ultimately destroying the Mali’s ability to grow as a civilization. </a:t>
            </a:r>
            <a:endParaRPr lang="en-US" sz="2000" dirty="0"/>
          </a:p>
        </p:txBody>
      </p:sp>
    </p:spTree>
    <p:extLst>
      <p:ext uri="{BB962C8B-B14F-4D97-AF65-F5344CB8AC3E}">
        <p14:creationId xmlns:p14="http://schemas.microsoft.com/office/powerpoint/2010/main" val="42570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93776"/>
          </a:xfrm>
        </p:spPr>
        <p:txBody>
          <a:bodyPr>
            <a:normAutofit fontScale="90000"/>
          </a:bodyPr>
          <a:lstStyle/>
          <a:p>
            <a:pPr algn="ctr"/>
            <a:r>
              <a:rPr lang="en-US" b="1" i="1" dirty="0" smtClean="0">
                <a:solidFill>
                  <a:srgbClr val="FF0000"/>
                </a:solidFill>
                <a:latin typeface="Arial Black" panose="020B0A04020102020204" pitchFamily="34" charset="0"/>
              </a:rPr>
              <a:t>Paragraph Structure</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399160"/>
            <a:ext cx="9144000" cy="6458839"/>
          </a:xfrm>
        </p:spPr>
        <p:txBody>
          <a:bodyPr>
            <a:noAutofit/>
          </a:bodyPr>
          <a:lstStyle/>
          <a:p>
            <a:pPr marL="0" indent="0">
              <a:buNone/>
            </a:pPr>
            <a:r>
              <a:rPr lang="en-US" dirty="0" smtClean="0"/>
              <a:t>2. What is a body thesis </a:t>
            </a:r>
            <a:r>
              <a:rPr lang="en-US" dirty="0" smtClean="0"/>
              <a:t>statement </a:t>
            </a:r>
            <a:r>
              <a:rPr lang="en-US" b="1" dirty="0" smtClean="0">
                <a:solidFill>
                  <a:srgbClr val="FF0000"/>
                </a:solidFill>
              </a:rPr>
              <a:t>(BTS)</a:t>
            </a:r>
            <a:r>
              <a:rPr lang="en-US" dirty="0" smtClean="0"/>
              <a:t>?</a:t>
            </a:r>
            <a:endParaRPr lang="en-US" dirty="0" smtClean="0"/>
          </a:p>
          <a:p>
            <a:pPr lvl="1"/>
            <a:r>
              <a:rPr lang="en-US" dirty="0" smtClean="0"/>
              <a:t>A sub argument that aids in proving your argument</a:t>
            </a:r>
          </a:p>
          <a:p>
            <a:r>
              <a:rPr lang="en-US" dirty="0" smtClean="0"/>
              <a:t>Examples from essay – </a:t>
            </a:r>
          </a:p>
          <a:p>
            <a:pPr lvl="1"/>
            <a:r>
              <a:rPr lang="en-US" sz="2800" b="1" dirty="0" smtClean="0">
                <a:solidFill>
                  <a:srgbClr val="FF0000"/>
                </a:solidFill>
              </a:rPr>
              <a:t>Thesis </a:t>
            </a:r>
            <a:r>
              <a:rPr lang="en-US" sz="2800" dirty="0" smtClean="0"/>
              <a:t>– The </a:t>
            </a:r>
            <a:r>
              <a:rPr lang="en-US" sz="2800" dirty="0"/>
              <a:t>tsetse fly had the biggest impact on the development of the Mali civilization, as well as Ghana civilization because it caused many deaths within the empires and it impacted farming, ultimately causing food shortages and a very weak economy.   </a:t>
            </a:r>
          </a:p>
          <a:p>
            <a:pPr lvl="1"/>
            <a:r>
              <a:rPr lang="en-US" sz="2800" b="1" dirty="0" smtClean="0">
                <a:solidFill>
                  <a:srgbClr val="FF0000"/>
                </a:solidFill>
              </a:rPr>
              <a:t>BTS 1</a:t>
            </a:r>
            <a:r>
              <a:rPr lang="en-US" sz="2800" dirty="0" smtClean="0"/>
              <a:t> – </a:t>
            </a:r>
            <a:r>
              <a:rPr lang="en-US" sz="2800" dirty="0"/>
              <a:t>The Mali and Ghana civilizations suffered many deaths, decreasing populations of both humans and cattle, due to being bitten by the tsetse fly. </a:t>
            </a:r>
            <a:endParaRPr lang="en-US" sz="2800" dirty="0" smtClean="0"/>
          </a:p>
          <a:p>
            <a:pPr lvl="1"/>
            <a:r>
              <a:rPr lang="en-US" sz="2800" b="1" dirty="0" smtClean="0">
                <a:solidFill>
                  <a:srgbClr val="FF0000"/>
                </a:solidFill>
              </a:rPr>
              <a:t>BTS 2</a:t>
            </a:r>
            <a:r>
              <a:rPr lang="en-US" sz="2800" dirty="0" smtClean="0"/>
              <a:t> – </a:t>
            </a:r>
            <a:r>
              <a:rPr lang="en-US" sz="2800" dirty="0"/>
              <a:t>The tsetse fly caused cattle populations to greatly decrease, in turn forcing farmers in the Mali and Ghana civilizations to shift from their traditional ways of farming, to new methods that did not require cattle. </a:t>
            </a:r>
            <a:endParaRPr lang="en-US" sz="2800" dirty="0" smtClean="0"/>
          </a:p>
        </p:txBody>
      </p:sp>
    </p:spTree>
    <p:extLst>
      <p:ext uri="{BB962C8B-B14F-4D97-AF65-F5344CB8AC3E}">
        <p14:creationId xmlns:p14="http://schemas.microsoft.com/office/powerpoint/2010/main" val="404724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67512"/>
          </a:xfrm>
        </p:spPr>
        <p:txBody>
          <a:bodyPr>
            <a:normAutofit fontScale="90000"/>
          </a:bodyPr>
          <a:lstStyle/>
          <a:p>
            <a:pPr algn="ctr"/>
            <a:r>
              <a:rPr lang="en-US" i="1" dirty="0" smtClean="0">
                <a:solidFill>
                  <a:srgbClr val="FF0000"/>
                </a:solidFill>
                <a:latin typeface="Arial Black" panose="020B0A04020102020204" pitchFamily="34" charset="0"/>
              </a:rPr>
              <a:t>Paragraph Structure</a:t>
            </a:r>
            <a:endParaRPr lang="en-US"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81456"/>
            <a:ext cx="9144000" cy="6376543"/>
          </a:xfrm>
        </p:spPr>
        <p:txBody>
          <a:bodyPr/>
          <a:lstStyle/>
          <a:p>
            <a:r>
              <a:rPr lang="en-US" sz="4400" dirty="0"/>
              <a:t>How to write a great sub argument of you main argument – </a:t>
            </a:r>
          </a:p>
          <a:p>
            <a:pPr lvl="1"/>
            <a:r>
              <a:rPr lang="en-US" sz="3600" dirty="0"/>
              <a:t>Create a mini thesis that is proving a smaller point that aids in proving your overall argument. </a:t>
            </a:r>
          </a:p>
          <a:p>
            <a:pPr lvl="1"/>
            <a:r>
              <a:rPr lang="en-US" sz="3600" dirty="0" smtClean="0"/>
              <a:t>My Examples </a:t>
            </a:r>
            <a:r>
              <a:rPr lang="en-US" sz="3600" dirty="0"/>
              <a:t>–</a:t>
            </a:r>
          </a:p>
          <a:p>
            <a:pPr lvl="2"/>
            <a:r>
              <a:rPr lang="en-US" sz="2400" dirty="0"/>
              <a:t>Thesis - The Tsetse fly had the greatest impact on the development of the Mali because of the negative impacts it had on Mali society, ultimately destroying the Mali’s ability to grow as a civilization. </a:t>
            </a:r>
          </a:p>
          <a:p>
            <a:pPr lvl="2"/>
            <a:r>
              <a:rPr lang="en-US" sz="2400" b="1" dirty="0">
                <a:solidFill>
                  <a:srgbClr val="FF0000"/>
                </a:solidFill>
              </a:rPr>
              <a:t>BTS 1</a:t>
            </a:r>
            <a:r>
              <a:rPr lang="en-US" sz="2400" dirty="0"/>
              <a:t> – </a:t>
            </a:r>
          </a:p>
          <a:p>
            <a:pPr lvl="3"/>
            <a:r>
              <a:rPr lang="en-US" sz="2000" dirty="0"/>
              <a:t>The deaths caused by the Tsetse fly led to a </a:t>
            </a:r>
            <a:r>
              <a:rPr lang="en-US" sz="2000" dirty="0" smtClean="0"/>
              <a:t>decreased </a:t>
            </a:r>
            <a:r>
              <a:rPr lang="en-US" sz="2000" dirty="0"/>
              <a:t>population of </a:t>
            </a:r>
            <a:r>
              <a:rPr lang="en-US" sz="2000" dirty="0" smtClean="0"/>
              <a:t>Mali</a:t>
            </a:r>
            <a:r>
              <a:rPr lang="en-US" sz="2000" dirty="0"/>
              <a:t>, which slowed the Mali’s ability to grow as a civilization </a:t>
            </a:r>
            <a:r>
              <a:rPr lang="en-US" sz="2000" dirty="0" smtClean="0"/>
              <a:t>by creating a shortage of strong workers.</a:t>
            </a:r>
            <a:endParaRPr lang="en-US" sz="3200" dirty="0"/>
          </a:p>
          <a:p>
            <a:endParaRPr lang="en-US" dirty="0"/>
          </a:p>
        </p:txBody>
      </p:sp>
    </p:spTree>
    <p:extLst>
      <p:ext uri="{BB962C8B-B14F-4D97-AF65-F5344CB8AC3E}">
        <p14:creationId xmlns:p14="http://schemas.microsoft.com/office/powerpoint/2010/main" val="3584969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67512"/>
          </a:xfrm>
        </p:spPr>
        <p:txBody>
          <a:bodyPr>
            <a:normAutofit fontScale="90000"/>
          </a:bodyPr>
          <a:lstStyle/>
          <a:p>
            <a:pPr algn="ctr"/>
            <a:r>
              <a:rPr lang="en-US" i="1" dirty="0" smtClean="0">
                <a:solidFill>
                  <a:srgbClr val="FF0000"/>
                </a:solidFill>
                <a:latin typeface="Arial Black" panose="020B0A04020102020204" pitchFamily="34" charset="0"/>
              </a:rPr>
              <a:t>Paragraph Structure</a:t>
            </a:r>
            <a:endParaRPr lang="en-US"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81456"/>
            <a:ext cx="9144000" cy="6376543"/>
          </a:xfrm>
        </p:spPr>
        <p:txBody>
          <a:bodyPr>
            <a:noAutofit/>
          </a:bodyPr>
          <a:lstStyle/>
          <a:p>
            <a:pPr marL="0" indent="0">
              <a:buNone/>
            </a:pPr>
            <a:r>
              <a:rPr lang="en-US" dirty="0" smtClean="0"/>
              <a:t>3. What evidence did the author use?</a:t>
            </a:r>
          </a:p>
          <a:p>
            <a:r>
              <a:rPr lang="en-US" dirty="0" smtClean="0"/>
              <a:t>Paragraph 1 – </a:t>
            </a:r>
          </a:p>
          <a:p>
            <a:pPr lvl="1"/>
            <a:r>
              <a:rPr lang="en-US" dirty="0"/>
              <a:t>One ruler of the Mali Empire, named </a:t>
            </a:r>
            <a:r>
              <a:rPr lang="en-US" dirty="0" err="1"/>
              <a:t>Sundiata</a:t>
            </a:r>
            <a:r>
              <a:rPr lang="en-US" dirty="0"/>
              <a:t> II, was bitten by the tsetse fly in 1374, and was later killed due to being affected by the sleeping sickness (Hunt</a:t>
            </a:r>
            <a:r>
              <a:rPr lang="en-US" dirty="0" smtClean="0"/>
              <a:t>).</a:t>
            </a:r>
          </a:p>
          <a:p>
            <a:r>
              <a:rPr lang="en-US" dirty="0" smtClean="0"/>
              <a:t>Paragraph 2 – </a:t>
            </a:r>
          </a:p>
          <a:p>
            <a:pPr lvl="1"/>
            <a:r>
              <a:rPr lang="en-US" dirty="0"/>
              <a:t>"Cattle from North Africa could not survive below the Sahel because of the tsetse fly." (Willie 67</a:t>
            </a:r>
            <a:r>
              <a:rPr lang="en-US" dirty="0" smtClean="0"/>
              <a:t>)</a:t>
            </a:r>
          </a:p>
          <a:p>
            <a:r>
              <a:rPr lang="en-US" dirty="0" smtClean="0"/>
              <a:t>Which piece of evidence is better for proving an argument? </a:t>
            </a:r>
          </a:p>
          <a:p>
            <a:pPr lvl="1"/>
            <a:r>
              <a:rPr lang="en-US" dirty="0" smtClean="0"/>
              <a:t>Paragraph 2, it is a direct quote</a:t>
            </a:r>
          </a:p>
          <a:p>
            <a:pPr lvl="1"/>
            <a:r>
              <a:rPr lang="en-US" dirty="0" smtClean="0"/>
              <a:t>Direct quotes should be strong pieces of evidence used for proving your point</a:t>
            </a:r>
          </a:p>
          <a:p>
            <a:pPr lvl="1"/>
            <a:r>
              <a:rPr lang="en-US" dirty="0" smtClean="0"/>
              <a:t>Make sure you introduce you quote</a:t>
            </a:r>
            <a:endParaRPr lang="en-US" dirty="0"/>
          </a:p>
          <a:p>
            <a:r>
              <a:rPr lang="en-US" dirty="0" smtClean="0"/>
              <a:t>What is paraphrasing?</a:t>
            </a:r>
          </a:p>
          <a:p>
            <a:pPr lvl="1"/>
            <a:r>
              <a:rPr lang="en-US" dirty="0" smtClean="0"/>
              <a:t>More on this later…</a:t>
            </a:r>
          </a:p>
        </p:txBody>
      </p:sp>
    </p:spTree>
    <p:extLst>
      <p:ext uri="{BB962C8B-B14F-4D97-AF65-F5344CB8AC3E}">
        <p14:creationId xmlns:p14="http://schemas.microsoft.com/office/powerpoint/2010/main" val="10358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67512"/>
          </a:xfrm>
        </p:spPr>
        <p:txBody>
          <a:bodyPr>
            <a:normAutofit fontScale="90000"/>
          </a:bodyPr>
          <a:lstStyle/>
          <a:p>
            <a:pPr algn="ctr"/>
            <a:r>
              <a:rPr lang="en-US" i="1" dirty="0" smtClean="0">
                <a:solidFill>
                  <a:srgbClr val="FF0000"/>
                </a:solidFill>
                <a:latin typeface="Arial Black" panose="020B0A04020102020204" pitchFamily="34" charset="0"/>
              </a:rPr>
              <a:t>Paragraph Structure</a:t>
            </a:r>
            <a:endParaRPr lang="en-US"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81456"/>
            <a:ext cx="9144000" cy="6376543"/>
          </a:xfrm>
        </p:spPr>
        <p:txBody>
          <a:bodyPr>
            <a:noAutofit/>
          </a:bodyPr>
          <a:lstStyle/>
          <a:p>
            <a:pPr marL="0" indent="0">
              <a:buNone/>
            </a:pPr>
            <a:r>
              <a:rPr lang="en-US" sz="3000" dirty="0" smtClean="0"/>
              <a:t>4. Analysis of evidence</a:t>
            </a:r>
          </a:p>
          <a:p>
            <a:r>
              <a:rPr lang="en-US" sz="3000" dirty="0" smtClean="0"/>
              <a:t>What should analysis do?</a:t>
            </a:r>
          </a:p>
          <a:p>
            <a:pPr lvl="1"/>
            <a:r>
              <a:rPr lang="en-US" sz="3000" dirty="0"/>
              <a:t>Explain your evidence - if needed</a:t>
            </a:r>
          </a:p>
          <a:p>
            <a:pPr lvl="1"/>
            <a:r>
              <a:rPr lang="en-US" sz="3000" dirty="0"/>
              <a:t>Explain why your evidence is proving your argument</a:t>
            </a:r>
          </a:p>
          <a:p>
            <a:pPr lvl="1"/>
            <a:r>
              <a:rPr lang="en-US" sz="3000" dirty="0"/>
              <a:t>Explain how your evidence connects to your argument</a:t>
            </a:r>
          </a:p>
          <a:p>
            <a:r>
              <a:rPr lang="en-US" sz="3000" dirty="0"/>
              <a:t>You analysis should not…</a:t>
            </a:r>
          </a:p>
          <a:p>
            <a:pPr lvl="1"/>
            <a:r>
              <a:rPr lang="en-US" sz="3000" dirty="0"/>
              <a:t>Restate your evidence</a:t>
            </a:r>
          </a:p>
          <a:p>
            <a:pPr lvl="1"/>
            <a:r>
              <a:rPr lang="en-US" sz="3000" dirty="0"/>
              <a:t>Argue something that isn’t in your thesis/</a:t>
            </a:r>
            <a:r>
              <a:rPr lang="en-US" sz="3000" dirty="0" err="1"/>
              <a:t>bts</a:t>
            </a:r>
            <a:endParaRPr lang="en-US" sz="3000" dirty="0"/>
          </a:p>
          <a:p>
            <a:pPr lvl="1"/>
            <a:r>
              <a:rPr lang="en-US" sz="3000" dirty="0"/>
              <a:t>Be someone else's argument (without properly citing it) </a:t>
            </a:r>
          </a:p>
          <a:p>
            <a:r>
              <a:rPr lang="en-US" sz="3000" dirty="0" smtClean="0"/>
              <a:t>How does the essay do these things? </a:t>
            </a:r>
          </a:p>
        </p:txBody>
      </p:sp>
    </p:spTree>
    <p:extLst>
      <p:ext uri="{BB962C8B-B14F-4D97-AF65-F5344CB8AC3E}">
        <p14:creationId xmlns:p14="http://schemas.microsoft.com/office/powerpoint/2010/main" val="277897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998</Words>
  <Application>Microsoft Office PowerPoint</Application>
  <PresentationFormat>On-screen Show (4:3)</PresentationFormat>
  <Paragraphs>98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Candara</vt:lpstr>
      <vt:lpstr>Office Theme</vt:lpstr>
      <vt:lpstr>Journal 10/13/17</vt:lpstr>
      <vt:lpstr>Daily Agenda Friday 10/13/17</vt:lpstr>
      <vt:lpstr>Paragraph Structure</vt:lpstr>
      <vt:lpstr>Paragraph Structure</vt:lpstr>
      <vt:lpstr>Paragraph Structure</vt:lpstr>
      <vt:lpstr>Paragraph Structure</vt:lpstr>
      <vt:lpstr>Paragraph Structure</vt:lpstr>
      <vt:lpstr>Paragraph Structure</vt:lpstr>
      <vt:lpstr>Paragraph Structure</vt:lpstr>
      <vt:lpstr>Paragraph Structure</vt:lpstr>
      <vt:lpstr>Paragraph Structure</vt:lpstr>
      <vt:lpstr>Paragraph Structure</vt:lpstr>
      <vt:lpstr>Practice Paragraph #2</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10/13/17</dc:title>
  <dc:creator>Myers, Zachary    SHS - Staff</dc:creator>
  <cp:lastModifiedBy>Myers, Zachary    SHS - Staff</cp:lastModifiedBy>
  <cp:revision>8</cp:revision>
  <dcterms:created xsi:type="dcterms:W3CDTF">2017-10-11T20:34:23Z</dcterms:created>
  <dcterms:modified xsi:type="dcterms:W3CDTF">2017-10-13T16:46:14Z</dcterms:modified>
</cp:coreProperties>
</file>