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verage" panose="020B0604020202020204" charset="0"/>
      <p:regular r:id="rId22"/>
    </p:embeddedFont>
    <p:embeddedFont>
      <p:font typeface="Oswald" panose="020B0604020202020204" charset="0"/>
      <p:regular r:id="rId23"/>
      <p:bold r:id="rId24"/>
    </p:embeddedFont>
    <p:embeddedFont>
      <p:font typeface="Economic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25306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1862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7505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4096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8488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448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214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353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3682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8600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7588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405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7432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4350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9580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462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856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4997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6327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87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2db.com/battle_spec.php?battle_id=26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bbc.co.uk/history/worldwars/wwtwo/ff5_second_alamein.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0" y="740850"/>
            <a:ext cx="9144000" cy="1140300"/>
          </a:xfrm>
          <a:prstGeom prst="rect">
            <a:avLst/>
          </a:prstGeom>
        </p:spPr>
        <p:txBody>
          <a:bodyPr lIns="91425" tIns="91425" rIns="91425" bIns="91425" anchor="b" anchorCtr="0">
            <a:noAutofit/>
          </a:bodyPr>
          <a:lstStyle/>
          <a:p>
            <a:pPr lvl="0" rtl="0">
              <a:lnSpc>
                <a:spcPct val="115000"/>
              </a:lnSpc>
              <a:spcBef>
                <a:spcPts val="0"/>
              </a:spcBef>
              <a:buNone/>
            </a:pPr>
            <a:endParaRPr sz="3400">
              <a:solidFill>
                <a:srgbClr val="000000"/>
              </a:solidFill>
            </a:endParaRPr>
          </a:p>
          <a:p>
            <a:pPr lvl="0" rtl="0">
              <a:lnSpc>
                <a:spcPct val="115000"/>
              </a:lnSpc>
              <a:spcBef>
                <a:spcPts val="0"/>
              </a:spcBef>
              <a:buNone/>
            </a:pPr>
            <a:r>
              <a:rPr lang="en" sz="3400">
                <a:solidFill>
                  <a:srgbClr val="000000"/>
                </a:solidFill>
              </a:rPr>
              <a:t>Battle of El-Alamein &amp; Operation Torch</a:t>
            </a:r>
          </a:p>
          <a:p>
            <a:pPr lvl="0" algn="l" rtl="0">
              <a:spcBef>
                <a:spcPts val="0"/>
              </a:spcBef>
              <a:buNone/>
            </a:pPr>
            <a:endParaRPr/>
          </a:p>
        </p:txBody>
      </p:sp>
      <p:sp>
        <p:nvSpPr>
          <p:cNvPr id="60" name="Shape 60"/>
          <p:cNvSpPr txBox="1">
            <a:spLocks noGrp="1"/>
          </p:cNvSpPr>
          <p:nvPr>
            <p:ph type="subTitle" idx="1"/>
          </p:nvPr>
        </p:nvSpPr>
        <p:spPr>
          <a:xfrm>
            <a:off x="0" y="3080800"/>
            <a:ext cx="9144000" cy="792600"/>
          </a:xfrm>
          <a:prstGeom prst="rect">
            <a:avLst/>
          </a:prstGeom>
        </p:spPr>
        <p:txBody>
          <a:bodyPr lIns="91425" tIns="91425" rIns="91425" bIns="91425" anchor="t" anchorCtr="0">
            <a:noAutofit/>
          </a:bodyPr>
          <a:lstStyle/>
          <a:p>
            <a:pPr marL="457200" lvl="0" indent="0" algn="l" rtl="0">
              <a:spcBef>
                <a:spcPts val="0"/>
              </a:spcBef>
              <a:buNone/>
            </a:pPr>
            <a:r>
              <a:rPr lang="en" sz="2100">
                <a:solidFill>
                  <a:srgbClr val="000000"/>
                </a:solidFill>
              </a:rPr>
              <a:t>Carson and Dora Burek, T. Fung, Archit Gubiligari, Sandeep Singh Sidhu </a:t>
            </a:r>
          </a:p>
        </p:txBody>
      </p:sp>
      <p:pic>
        <p:nvPicPr>
          <p:cNvPr id="61" name="Shape 61"/>
          <p:cNvPicPr preferRelativeResize="0"/>
          <p:nvPr/>
        </p:nvPicPr>
        <p:blipFill>
          <a:blip r:embed="rId4">
            <a:alphaModFix/>
          </a:blip>
          <a:stretch>
            <a:fillRect/>
          </a:stretch>
        </p:blipFill>
        <p:spPr>
          <a:xfrm>
            <a:off x="4031401" y="1384316"/>
            <a:ext cx="1081200" cy="1601800"/>
          </a:xfrm>
          <a:prstGeom prst="rect">
            <a:avLst/>
          </a:prstGeom>
          <a:noFill/>
          <a:ln>
            <a:noFill/>
          </a:ln>
        </p:spPr>
      </p:pic>
      <p:pic>
        <p:nvPicPr>
          <p:cNvPr id="62" name="Shape 62" descr="Image result for battle of el alamein"/>
          <p:cNvPicPr preferRelativeResize="0"/>
          <p:nvPr/>
        </p:nvPicPr>
        <p:blipFill>
          <a:blip r:embed="rId5">
            <a:alphaModFix/>
          </a:blip>
          <a:stretch>
            <a:fillRect/>
          </a:stretch>
        </p:blipFill>
        <p:spPr>
          <a:xfrm>
            <a:off x="572600" y="1288450"/>
            <a:ext cx="2997674" cy="1697675"/>
          </a:xfrm>
          <a:prstGeom prst="rect">
            <a:avLst/>
          </a:prstGeom>
          <a:noFill/>
          <a:ln>
            <a:noFill/>
          </a:ln>
        </p:spPr>
      </p:pic>
      <p:pic>
        <p:nvPicPr>
          <p:cNvPr id="63" name="Shape 63"/>
          <p:cNvPicPr preferRelativeResize="0"/>
          <p:nvPr/>
        </p:nvPicPr>
        <p:blipFill>
          <a:blip r:embed="rId6">
            <a:alphaModFix/>
          </a:blip>
          <a:stretch>
            <a:fillRect/>
          </a:stretch>
        </p:blipFill>
        <p:spPr>
          <a:xfrm>
            <a:off x="5573725" y="1326050"/>
            <a:ext cx="2997675" cy="179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rtl="0">
              <a:spcBef>
                <a:spcPts val="0"/>
              </a:spcBef>
              <a:buNone/>
            </a:pPr>
            <a:r>
              <a:rPr lang="en">
                <a:solidFill>
                  <a:srgbClr val="FFFFFF"/>
                </a:solidFill>
              </a:rPr>
              <a:t>Weaponry of Battle of El Alamein</a:t>
            </a:r>
          </a:p>
          <a:p>
            <a:pPr lvl="0" rtl="0">
              <a:spcBef>
                <a:spcPts val="0"/>
              </a:spcBef>
              <a:buNone/>
            </a:pPr>
            <a:endParaRPr/>
          </a:p>
        </p:txBody>
      </p:sp>
      <p:sp>
        <p:nvSpPr>
          <p:cNvPr id="142" name="Shape 142"/>
          <p:cNvSpPr txBox="1">
            <a:spLocks noGrp="1"/>
          </p:cNvSpPr>
          <p:nvPr>
            <p:ph type="body" idx="1"/>
          </p:nvPr>
        </p:nvSpPr>
        <p:spPr>
          <a:xfrm>
            <a:off x="0" y="681475"/>
            <a:ext cx="4621500" cy="4461900"/>
          </a:xfrm>
          <a:prstGeom prst="rect">
            <a:avLst/>
          </a:prstGeom>
        </p:spPr>
        <p:txBody>
          <a:bodyPr lIns="91425" tIns="91425" rIns="91425" bIns="91425" anchor="t" anchorCtr="0">
            <a:noAutofit/>
          </a:bodyPr>
          <a:lstStyle/>
          <a:p>
            <a:pPr lvl="0" rtl="0">
              <a:spcBef>
                <a:spcPts val="0"/>
              </a:spcBef>
              <a:buNone/>
            </a:pPr>
            <a:r>
              <a:rPr lang="en" sz="2200" b="1">
                <a:solidFill>
                  <a:srgbClr val="FFFFFF"/>
                </a:solidFill>
                <a:latin typeface="Economica"/>
                <a:ea typeface="Economica"/>
                <a:cs typeface="Economica"/>
                <a:sym typeface="Economica"/>
              </a:rPr>
              <a:t>Axis Forces:</a:t>
            </a:r>
          </a:p>
          <a:p>
            <a:pPr lvl="0">
              <a:spcBef>
                <a:spcPts val="0"/>
              </a:spcBef>
              <a:buNone/>
            </a:pPr>
            <a:r>
              <a:rPr lang="en" sz="2200" b="1">
                <a:solidFill>
                  <a:srgbClr val="FFFFFF"/>
                </a:solidFill>
                <a:latin typeface="Economica"/>
                <a:ea typeface="Economica"/>
                <a:cs typeface="Economica"/>
                <a:sym typeface="Economica"/>
              </a:rPr>
              <a:t>Panzer 2/3/4 + Italian tanks</a:t>
            </a:r>
          </a:p>
          <a:p>
            <a:pPr lvl="0">
              <a:spcBef>
                <a:spcPts val="0"/>
              </a:spcBef>
              <a:buNone/>
            </a:pPr>
            <a:r>
              <a:rPr lang="en" sz="2200" b="1">
                <a:solidFill>
                  <a:srgbClr val="FFFFFF"/>
                </a:solidFill>
                <a:latin typeface="Economica"/>
                <a:ea typeface="Economica"/>
                <a:cs typeface="Economica"/>
                <a:sym typeface="Economica"/>
              </a:rPr>
              <a:t>antitank-Mines</a:t>
            </a:r>
          </a:p>
          <a:p>
            <a:pPr lvl="0">
              <a:spcBef>
                <a:spcPts val="0"/>
              </a:spcBef>
              <a:buNone/>
            </a:pPr>
            <a:r>
              <a:rPr lang="en" sz="2200" b="1">
                <a:solidFill>
                  <a:srgbClr val="FFFFFF"/>
                </a:solidFill>
                <a:latin typeface="Economica"/>
                <a:ea typeface="Economica"/>
                <a:cs typeface="Economica"/>
                <a:sym typeface="Economica"/>
              </a:rPr>
              <a:t>Bombers/Fighter planes</a:t>
            </a:r>
          </a:p>
          <a:p>
            <a:pPr lvl="0">
              <a:spcBef>
                <a:spcPts val="0"/>
              </a:spcBef>
              <a:buNone/>
            </a:pPr>
            <a:r>
              <a:rPr lang="en" sz="2200" b="1">
                <a:solidFill>
                  <a:srgbClr val="FFFFFF"/>
                </a:solidFill>
                <a:latin typeface="Economica"/>
                <a:ea typeface="Economica"/>
                <a:cs typeface="Economica"/>
                <a:sym typeface="Economica"/>
              </a:rPr>
              <a:t>Infantry</a:t>
            </a:r>
          </a:p>
          <a:p>
            <a:pPr lvl="0">
              <a:spcBef>
                <a:spcPts val="0"/>
              </a:spcBef>
              <a:buNone/>
            </a:pPr>
            <a:r>
              <a:rPr lang="en" sz="2200" b="1">
                <a:solidFill>
                  <a:srgbClr val="FFFFFF"/>
                </a:solidFill>
                <a:latin typeface="Economica"/>
                <a:ea typeface="Economica"/>
                <a:cs typeface="Economica"/>
                <a:sym typeface="Economica"/>
              </a:rPr>
              <a:t>Artillery (cannons + anti-tank guns)</a:t>
            </a:r>
          </a:p>
          <a:p>
            <a:pPr lvl="0" rtl="0">
              <a:spcBef>
                <a:spcPts val="0"/>
              </a:spcBef>
              <a:buNone/>
            </a:pPr>
            <a:endParaRPr sz="2200">
              <a:latin typeface="Economica"/>
              <a:ea typeface="Economica"/>
              <a:cs typeface="Economica"/>
              <a:sym typeface="Economica"/>
            </a:endParaRPr>
          </a:p>
        </p:txBody>
      </p:sp>
      <p:sp>
        <p:nvSpPr>
          <p:cNvPr id="143" name="Shape 143"/>
          <p:cNvSpPr txBox="1"/>
          <p:nvPr/>
        </p:nvSpPr>
        <p:spPr>
          <a:xfrm>
            <a:off x="4873775" y="646200"/>
            <a:ext cx="4298400" cy="44973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2"/>
              </a:buClr>
              <a:buSzPct val="50000"/>
              <a:buFont typeface="Arial"/>
              <a:buNone/>
            </a:pPr>
            <a:r>
              <a:rPr lang="en" sz="2200" b="1">
                <a:solidFill>
                  <a:srgbClr val="FFFFFF"/>
                </a:solidFill>
                <a:latin typeface="Economica"/>
                <a:ea typeface="Economica"/>
                <a:cs typeface="Economica"/>
                <a:sym typeface="Economica"/>
              </a:rPr>
              <a:t>Allied Forces: </a:t>
            </a:r>
            <a:r>
              <a:rPr lang="en" sz="2200">
                <a:solidFill>
                  <a:srgbClr val="FFFFFF"/>
                </a:solidFill>
                <a:latin typeface="Economica"/>
                <a:ea typeface="Economica"/>
                <a:cs typeface="Economica"/>
                <a:sym typeface="Economica"/>
              </a:rPr>
              <a:t> </a:t>
            </a:r>
          </a:p>
          <a:p>
            <a:pPr lvl="0" rtl="0">
              <a:lnSpc>
                <a:spcPct val="115000"/>
              </a:lnSpc>
              <a:spcBef>
                <a:spcPts val="0"/>
              </a:spcBef>
              <a:spcAft>
                <a:spcPts val="1600"/>
              </a:spcAft>
              <a:buNone/>
            </a:pPr>
            <a:r>
              <a:rPr lang="en" sz="2200" b="1">
                <a:solidFill>
                  <a:srgbClr val="FFFFFF"/>
                </a:solidFill>
                <a:latin typeface="Economica"/>
                <a:ea typeface="Economica"/>
                <a:cs typeface="Economica"/>
                <a:sym typeface="Economica"/>
              </a:rPr>
              <a:t>Lee/Stuart/Sherman/Crusader tanks</a:t>
            </a:r>
          </a:p>
          <a:p>
            <a:pPr lvl="0" rtl="0">
              <a:lnSpc>
                <a:spcPct val="115000"/>
              </a:lnSpc>
              <a:spcBef>
                <a:spcPts val="0"/>
              </a:spcBef>
              <a:spcAft>
                <a:spcPts val="1600"/>
              </a:spcAft>
              <a:buNone/>
            </a:pPr>
            <a:r>
              <a:rPr lang="en" sz="2200" b="1">
                <a:solidFill>
                  <a:srgbClr val="FFFFFF"/>
                </a:solidFill>
                <a:latin typeface="Economica"/>
                <a:ea typeface="Economica"/>
                <a:cs typeface="Economica"/>
                <a:sym typeface="Economica"/>
              </a:rPr>
              <a:t>Anti-tank Mines</a:t>
            </a:r>
          </a:p>
          <a:p>
            <a:pPr lvl="0" rtl="0">
              <a:lnSpc>
                <a:spcPct val="115000"/>
              </a:lnSpc>
              <a:spcBef>
                <a:spcPts val="0"/>
              </a:spcBef>
              <a:spcAft>
                <a:spcPts val="1600"/>
              </a:spcAft>
              <a:buNone/>
            </a:pPr>
            <a:r>
              <a:rPr lang="en" sz="2200" b="1">
                <a:solidFill>
                  <a:srgbClr val="FFFFFF"/>
                </a:solidFill>
                <a:latin typeface="Economica"/>
                <a:ea typeface="Economica"/>
                <a:cs typeface="Economica"/>
                <a:sym typeface="Economica"/>
              </a:rPr>
              <a:t>bomber/fighter planes</a:t>
            </a:r>
          </a:p>
          <a:p>
            <a:pPr lvl="0" rtl="0">
              <a:lnSpc>
                <a:spcPct val="115000"/>
              </a:lnSpc>
              <a:spcBef>
                <a:spcPts val="0"/>
              </a:spcBef>
              <a:spcAft>
                <a:spcPts val="1600"/>
              </a:spcAft>
              <a:buNone/>
            </a:pPr>
            <a:r>
              <a:rPr lang="en" sz="2200" b="1">
                <a:solidFill>
                  <a:srgbClr val="FFFFFF"/>
                </a:solidFill>
                <a:latin typeface="Economica"/>
                <a:ea typeface="Economica"/>
                <a:cs typeface="Economica"/>
                <a:sym typeface="Economica"/>
              </a:rPr>
              <a:t>Infantry</a:t>
            </a:r>
          </a:p>
          <a:p>
            <a:pPr lvl="0" rtl="0">
              <a:lnSpc>
                <a:spcPct val="115000"/>
              </a:lnSpc>
              <a:spcBef>
                <a:spcPts val="0"/>
              </a:spcBef>
              <a:spcAft>
                <a:spcPts val="1600"/>
              </a:spcAft>
              <a:buNone/>
            </a:pPr>
            <a:r>
              <a:rPr lang="en" sz="2200" b="1">
                <a:solidFill>
                  <a:srgbClr val="FFFFFF"/>
                </a:solidFill>
                <a:latin typeface="Economica"/>
                <a:ea typeface="Economica"/>
                <a:cs typeface="Economica"/>
                <a:sym typeface="Economica"/>
              </a:rPr>
              <a:t>Artillery (cannons anti-tank guns)</a:t>
            </a:r>
          </a:p>
          <a:p>
            <a:pPr lvl="0" rtl="0">
              <a:lnSpc>
                <a:spcPct val="115000"/>
              </a:lnSpc>
              <a:spcBef>
                <a:spcPts val="0"/>
              </a:spcBef>
              <a:spcAft>
                <a:spcPts val="1600"/>
              </a:spcAft>
              <a:buClr>
                <a:schemeClr val="dk2"/>
              </a:buClr>
              <a:buSzPct val="50000"/>
              <a:buFont typeface="Arial"/>
              <a:buNone/>
            </a:pPr>
            <a:r>
              <a:rPr lang="en" sz="2200" b="1">
                <a:solidFill>
                  <a:srgbClr val="FFFFFF"/>
                </a:solidFill>
                <a:latin typeface="Economica"/>
                <a:ea typeface="Economica"/>
                <a:cs typeface="Economica"/>
                <a:sym typeface="Economica"/>
              </a:rPr>
              <a:t>Radio intercepting technology</a:t>
            </a:r>
          </a:p>
          <a:p>
            <a:pPr lvl="0" rtl="0">
              <a:lnSpc>
                <a:spcPct val="115000"/>
              </a:lnSpc>
              <a:spcBef>
                <a:spcPts val="0"/>
              </a:spcBef>
              <a:spcAft>
                <a:spcPts val="1600"/>
              </a:spcAft>
              <a:buClr>
                <a:schemeClr val="dk2"/>
              </a:buClr>
              <a:buFont typeface="Arial"/>
              <a:buNone/>
            </a:pPr>
            <a:endParaRPr sz="2200">
              <a:solidFill>
                <a:schemeClr val="dk2"/>
              </a:solidFill>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205125"/>
            <a:ext cx="8520600" cy="572700"/>
          </a:xfrm>
          <a:prstGeom prst="rect">
            <a:avLst/>
          </a:prstGeom>
        </p:spPr>
        <p:txBody>
          <a:bodyPr lIns="91425" tIns="91425" rIns="91425" bIns="91425" anchor="t" anchorCtr="0">
            <a:noAutofit/>
          </a:bodyPr>
          <a:lstStyle/>
          <a:p>
            <a:pPr lvl="0">
              <a:spcBef>
                <a:spcPts val="0"/>
              </a:spcBef>
              <a:buNone/>
            </a:pPr>
            <a:r>
              <a:rPr lang="en"/>
              <a:t>Impacts of the First Battle of El Alamein</a:t>
            </a:r>
          </a:p>
          <a:p>
            <a:pPr lvl="0">
              <a:spcBef>
                <a:spcPts val="0"/>
              </a:spcBef>
              <a:buNone/>
            </a:pPr>
            <a:endParaRPr/>
          </a:p>
        </p:txBody>
      </p:sp>
      <p:sp>
        <p:nvSpPr>
          <p:cNvPr id="149" name="Shape 149"/>
          <p:cNvSpPr txBox="1">
            <a:spLocks noGrp="1"/>
          </p:cNvSpPr>
          <p:nvPr>
            <p:ph type="body" idx="1"/>
          </p:nvPr>
        </p:nvSpPr>
        <p:spPr>
          <a:xfrm>
            <a:off x="311700" y="777825"/>
            <a:ext cx="8520600" cy="3334800"/>
          </a:xfrm>
          <a:prstGeom prst="rect">
            <a:avLst/>
          </a:prstGeom>
        </p:spPr>
        <p:txBody>
          <a:bodyPr lIns="91425" tIns="91425" rIns="91425" bIns="91425" anchor="t" anchorCtr="0">
            <a:noAutofit/>
          </a:bodyPr>
          <a:lstStyle/>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battle was a stalemate between the Allies and the Axis Powers.</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Axis Powers suffered from 96,000+ casualties, 70 tanks, and about 500 aircrafts. </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Allies suffered from 150,000 casualties, 179 tanks, 1,000+ artillery pieces, and over 1,500 planes.</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perseverance displayed by the Allies persuaded the French to start aiding the Allies in the North African campaign.</a:t>
            </a:r>
          </a:p>
        </p:txBody>
      </p:sp>
      <p:pic>
        <p:nvPicPr>
          <p:cNvPr id="150" name="Shape 150"/>
          <p:cNvPicPr preferRelativeResize="0"/>
          <p:nvPr/>
        </p:nvPicPr>
        <p:blipFill>
          <a:blip r:embed="rId3">
            <a:alphaModFix/>
          </a:blip>
          <a:stretch>
            <a:fillRect/>
          </a:stretch>
        </p:blipFill>
        <p:spPr>
          <a:xfrm>
            <a:off x="5086349" y="2956275"/>
            <a:ext cx="3011800" cy="196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39925" y="240400"/>
            <a:ext cx="8520600" cy="572700"/>
          </a:xfrm>
          <a:prstGeom prst="rect">
            <a:avLst/>
          </a:prstGeom>
        </p:spPr>
        <p:txBody>
          <a:bodyPr lIns="91425" tIns="91425" rIns="91425" bIns="91425" anchor="t" anchorCtr="0">
            <a:noAutofit/>
          </a:bodyPr>
          <a:lstStyle/>
          <a:p>
            <a:pPr lvl="0" rtl="0">
              <a:spcBef>
                <a:spcPts val="0"/>
              </a:spcBef>
              <a:buNone/>
            </a:pPr>
            <a:r>
              <a:rPr lang="en">
                <a:solidFill>
                  <a:srgbClr val="FFFFFF"/>
                </a:solidFill>
              </a:rPr>
              <a:t>Impacts of the Second Battle of El Alamein</a:t>
            </a:r>
          </a:p>
        </p:txBody>
      </p:sp>
      <p:sp>
        <p:nvSpPr>
          <p:cNvPr id="156" name="Shape 156"/>
          <p:cNvSpPr txBox="1">
            <a:spLocks noGrp="1"/>
          </p:cNvSpPr>
          <p:nvPr>
            <p:ph type="body" idx="1"/>
          </p:nvPr>
        </p:nvSpPr>
        <p:spPr>
          <a:xfrm>
            <a:off x="339925" y="863550"/>
            <a:ext cx="8520600" cy="3416400"/>
          </a:xfrm>
          <a:prstGeom prst="rect">
            <a:avLst/>
          </a:prstGeom>
        </p:spPr>
        <p:txBody>
          <a:bodyPr lIns="91425" tIns="91425" rIns="91425" bIns="91425" anchor="t" anchorCtr="0">
            <a:noAutofit/>
          </a:bodyPr>
          <a:lstStyle/>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British gained Kidney Ridge and other vital locations.</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Axis suffered from 30,542 casualties, 500 tanks, 254 guns, and 84 aircraft vehicles.</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Allies suffered from 13,560 casualties, 332-500 tanks, 111 guns, 97 aircraft vehicles.</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Turning point for the Allies: First Victory and shed light on Germany’s weaknesses.</a:t>
            </a:r>
          </a:p>
          <a:p>
            <a:pPr lvl="0" rtl="0">
              <a:spcBef>
                <a:spcPts val="0"/>
              </a:spcBef>
              <a:buNone/>
            </a:pPr>
            <a:endParaRPr>
              <a:solidFill>
                <a:srgbClr val="000000"/>
              </a:solidFill>
            </a:endParaRPr>
          </a:p>
        </p:txBody>
      </p:sp>
      <p:pic>
        <p:nvPicPr>
          <p:cNvPr id="157" name="Shape 157"/>
          <p:cNvPicPr preferRelativeResize="0"/>
          <p:nvPr/>
        </p:nvPicPr>
        <p:blipFill>
          <a:blip r:embed="rId3">
            <a:alphaModFix/>
          </a:blip>
          <a:stretch>
            <a:fillRect/>
          </a:stretch>
        </p:blipFill>
        <p:spPr>
          <a:xfrm>
            <a:off x="2215500" y="2563149"/>
            <a:ext cx="3972225" cy="2284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rPr>
              <a:t>Background on Operation Torch</a:t>
            </a:r>
          </a:p>
        </p:txBody>
      </p:sp>
      <p:sp>
        <p:nvSpPr>
          <p:cNvPr id="163" name="Shape 163"/>
          <p:cNvSpPr txBox="1">
            <a:spLocks noGrp="1"/>
          </p:cNvSpPr>
          <p:nvPr>
            <p:ph type="body" idx="1"/>
          </p:nvPr>
        </p:nvSpPr>
        <p:spPr>
          <a:xfrm>
            <a:off x="311700" y="1274600"/>
            <a:ext cx="8520600" cy="3416400"/>
          </a:xfrm>
          <a:prstGeom prst="rect">
            <a:avLst/>
          </a:prstGeom>
        </p:spPr>
        <p:txBody>
          <a:bodyPr lIns="91425" tIns="91425" rIns="91425" bIns="91425" anchor="t" anchorCtr="0">
            <a:noAutofit/>
          </a:bodyPr>
          <a:lstStyle/>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 Operation Torch was code name for the British-American air force landings directed by Dwight D Eisenhower in French Morocco and Algeria </a:t>
            </a:r>
          </a:p>
          <a:p>
            <a:pPr marL="914400" lvl="1"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Operation Torch was the first step in conquering all of Axis-occupied North Africa</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Operation Torch consisted of three air force landings: at Casablanca, Morocco and at Oran and Algiers, Algeria which took place early on November 8, 1942</a:t>
            </a:r>
          </a:p>
          <a:p>
            <a:pPr marL="914400" lvl="1"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650 warships oversaw the landings of 65,000 troops</a:t>
            </a:r>
          </a:p>
          <a:p>
            <a:pPr marL="914400" lvl="1"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Algiers surrendered immediately while Oran and Casablanca fell on November 10 </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landings of Operation Torch gave way to the rest of the North African Campaign </a:t>
            </a:r>
          </a:p>
          <a:p>
            <a:pPr lvl="0" rtl="0">
              <a:spcBef>
                <a:spcPts val="0"/>
              </a:spcBef>
              <a:buNone/>
            </a:pPr>
            <a:endParaRPr sz="2200">
              <a:solidFill>
                <a:srgbClr val="000000"/>
              </a:solidFill>
              <a:latin typeface="Economica"/>
              <a:ea typeface="Economica"/>
              <a:cs typeface="Economica"/>
              <a:sym typeface="Economica"/>
            </a:endParaRPr>
          </a:p>
        </p:txBody>
      </p:sp>
      <p:pic>
        <p:nvPicPr>
          <p:cNvPr id="164" name="Shape 164" descr="Image result for operation torch"/>
          <p:cNvPicPr preferRelativeResize="0"/>
          <p:nvPr/>
        </p:nvPicPr>
        <p:blipFill>
          <a:blip r:embed="rId3">
            <a:alphaModFix/>
          </a:blip>
          <a:stretch>
            <a:fillRect/>
          </a:stretch>
        </p:blipFill>
        <p:spPr>
          <a:xfrm>
            <a:off x="5890599" y="76825"/>
            <a:ext cx="2349049" cy="130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Thesis for Operation Torch</a:t>
            </a:r>
          </a:p>
        </p:txBody>
      </p:sp>
      <p:sp>
        <p:nvSpPr>
          <p:cNvPr id="170" name="Shape 1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2"/>
              </a:buClr>
              <a:buSzPct val="30555"/>
              <a:buFont typeface="Arial"/>
              <a:buNone/>
            </a:pPr>
            <a:r>
              <a:rPr lang="en" sz="3600" b="1">
                <a:latin typeface="Economica"/>
                <a:ea typeface="Economica"/>
                <a:cs typeface="Economica"/>
                <a:sym typeface="Economica"/>
              </a:rPr>
              <a:t>The three air force landings executed by the Allies in Operation Torch resulted in the Ally invasion of Tunisia, which marked the end of the North African Campaign.</a:t>
            </a:r>
          </a:p>
        </p:txBody>
      </p:sp>
      <p:pic>
        <p:nvPicPr>
          <p:cNvPr id="171" name="Shape 171" descr="Image result for operation torch"/>
          <p:cNvPicPr preferRelativeResize="0"/>
          <p:nvPr/>
        </p:nvPicPr>
        <p:blipFill>
          <a:blip r:embed="rId3">
            <a:alphaModFix/>
          </a:blip>
          <a:stretch>
            <a:fillRect/>
          </a:stretch>
        </p:blipFill>
        <p:spPr>
          <a:xfrm>
            <a:off x="668075" y="3146450"/>
            <a:ext cx="3167999" cy="1800225"/>
          </a:xfrm>
          <a:prstGeom prst="rect">
            <a:avLst/>
          </a:prstGeom>
          <a:noFill/>
          <a:ln>
            <a:noFill/>
          </a:ln>
        </p:spPr>
      </p:pic>
      <p:pic>
        <p:nvPicPr>
          <p:cNvPr id="172" name="Shape 172" descr="Image result for operation torch"/>
          <p:cNvPicPr preferRelativeResize="0"/>
          <p:nvPr/>
        </p:nvPicPr>
        <p:blipFill>
          <a:blip r:embed="rId4">
            <a:alphaModFix/>
          </a:blip>
          <a:stretch>
            <a:fillRect/>
          </a:stretch>
        </p:blipFill>
        <p:spPr>
          <a:xfrm>
            <a:off x="5308749" y="3130425"/>
            <a:ext cx="2988399" cy="1832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Timeline of Operation Torch</a:t>
            </a:r>
          </a:p>
        </p:txBody>
      </p:sp>
      <p:grpSp>
        <p:nvGrpSpPr>
          <p:cNvPr id="178" name="Shape 178"/>
          <p:cNvGrpSpPr/>
          <p:nvPr/>
        </p:nvGrpSpPr>
        <p:grpSpPr>
          <a:xfrm>
            <a:off x="396850" y="1454875"/>
            <a:ext cx="737825" cy="3342675"/>
            <a:chOff x="396850" y="1454875"/>
            <a:chExt cx="737825" cy="3342675"/>
          </a:xfrm>
        </p:grpSpPr>
        <p:cxnSp>
          <p:nvCxnSpPr>
            <p:cNvPr id="179" name="Shape 179"/>
            <p:cNvCxnSpPr/>
            <p:nvPr/>
          </p:nvCxnSpPr>
          <p:spPr>
            <a:xfrm rot="10800000">
              <a:off x="900375" y="3906850"/>
              <a:ext cx="234300" cy="0"/>
            </a:xfrm>
            <a:prstGeom prst="straightConnector1">
              <a:avLst/>
            </a:prstGeom>
            <a:noFill/>
            <a:ln w="9525" cap="flat" cmpd="sng">
              <a:solidFill>
                <a:schemeClr val="dk2"/>
              </a:solidFill>
              <a:prstDash val="solid"/>
              <a:round/>
              <a:headEnd type="none" w="lg" len="lg"/>
              <a:tailEnd type="none" w="lg" len="lg"/>
            </a:ln>
          </p:spPr>
        </p:cxnSp>
        <p:cxnSp>
          <p:nvCxnSpPr>
            <p:cNvPr id="180" name="Shape 180"/>
            <p:cNvCxnSpPr/>
            <p:nvPr/>
          </p:nvCxnSpPr>
          <p:spPr>
            <a:xfrm rot="10800000">
              <a:off x="896325" y="4440250"/>
              <a:ext cx="8100" cy="316500"/>
            </a:xfrm>
            <a:prstGeom prst="straightConnector1">
              <a:avLst/>
            </a:prstGeom>
            <a:noFill/>
            <a:ln w="9525" cap="flat" cmpd="sng">
              <a:solidFill>
                <a:schemeClr val="dk2"/>
              </a:solidFill>
              <a:prstDash val="solid"/>
              <a:round/>
              <a:headEnd type="none" w="lg" len="lg"/>
              <a:tailEnd type="none" w="lg" len="lg"/>
            </a:ln>
          </p:spPr>
        </p:cxnSp>
        <p:cxnSp>
          <p:nvCxnSpPr>
            <p:cNvPr id="181" name="Shape 181"/>
            <p:cNvCxnSpPr/>
            <p:nvPr/>
          </p:nvCxnSpPr>
          <p:spPr>
            <a:xfrm rot="10800000">
              <a:off x="900375" y="2674250"/>
              <a:ext cx="234300" cy="0"/>
            </a:xfrm>
            <a:prstGeom prst="straightConnector1">
              <a:avLst/>
            </a:prstGeom>
            <a:noFill/>
            <a:ln w="9525" cap="flat" cmpd="sng">
              <a:solidFill>
                <a:schemeClr val="dk2"/>
              </a:solidFill>
              <a:prstDash val="solid"/>
              <a:round/>
              <a:headEnd type="none" w="lg" len="lg"/>
              <a:tailEnd type="none" w="lg" len="lg"/>
            </a:ln>
          </p:spPr>
        </p:cxnSp>
        <p:cxnSp>
          <p:nvCxnSpPr>
            <p:cNvPr id="182" name="Shape 182"/>
            <p:cNvCxnSpPr/>
            <p:nvPr/>
          </p:nvCxnSpPr>
          <p:spPr>
            <a:xfrm rot="10800000">
              <a:off x="900375" y="2040250"/>
              <a:ext cx="234300" cy="0"/>
            </a:xfrm>
            <a:prstGeom prst="straightConnector1">
              <a:avLst/>
            </a:prstGeom>
            <a:noFill/>
            <a:ln w="9525" cap="flat" cmpd="sng">
              <a:solidFill>
                <a:schemeClr val="dk2"/>
              </a:solidFill>
              <a:prstDash val="solid"/>
              <a:round/>
              <a:headEnd type="none" w="lg" len="lg"/>
              <a:tailEnd type="none" w="lg" len="lg"/>
            </a:ln>
          </p:spPr>
        </p:cxnSp>
        <p:cxnSp>
          <p:nvCxnSpPr>
            <p:cNvPr id="183" name="Shape 183"/>
            <p:cNvCxnSpPr/>
            <p:nvPr/>
          </p:nvCxnSpPr>
          <p:spPr>
            <a:xfrm rot="10800000">
              <a:off x="900375" y="3250400"/>
              <a:ext cx="234300" cy="0"/>
            </a:xfrm>
            <a:prstGeom prst="straightConnector1">
              <a:avLst/>
            </a:prstGeom>
            <a:noFill/>
            <a:ln w="9525" cap="flat" cmpd="sng">
              <a:solidFill>
                <a:schemeClr val="dk2"/>
              </a:solidFill>
              <a:prstDash val="solid"/>
              <a:round/>
              <a:headEnd type="none" w="lg" len="lg"/>
              <a:tailEnd type="none" w="lg" len="lg"/>
            </a:ln>
          </p:spPr>
        </p:cxnSp>
        <p:cxnSp>
          <p:nvCxnSpPr>
            <p:cNvPr id="184" name="Shape 184"/>
            <p:cNvCxnSpPr/>
            <p:nvPr/>
          </p:nvCxnSpPr>
          <p:spPr>
            <a:xfrm flipH="1">
              <a:off x="912750" y="4563650"/>
              <a:ext cx="111000" cy="197400"/>
            </a:xfrm>
            <a:prstGeom prst="straightConnector1">
              <a:avLst/>
            </a:prstGeom>
            <a:noFill/>
            <a:ln w="9525" cap="flat" cmpd="sng">
              <a:solidFill>
                <a:schemeClr val="dk2"/>
              </a:solidFill>
              <a:prstDash val="solid"/>
              <a:round/>
              <a:headEnd type="none" w="lg" len="lg"/>
              <a:tailEnd type="none" w="lg" len="lg"/>
            </a:ln>
          </p:spPr>
        </p:cxnSp>
        <p:grpSp>
          <p:nvGrpSpPr>
            <p:cNvPr id="185" name="Shape 185"/>
            <p:cNvGrpSpPr/>
            <p:nvPr/>
          </p:nvGrpSpPr>
          <p:grpSpPr>
            <a:xfrm>
              <a:off x="396850" y="1454875"/>
              <a:ext cx="737825" cy="3342675"/>
              <a:chOff x="199525" y="1480125"/>
              <a:chExt cx="737825" cy="3342675"/>
            </a:xfrm>
          </p:grpSpPr>
          <p:cxnSp>
            <p:nvCxnSpPr>
              <p:cNvPr id="186" name="Shape 186"/>
              <p:cNvCxnSpPr/>
              <p:nvPr/>
            </p:nvCxnSpPr>
            <p:spPr>
              <a:xfrm rot="10800000">
                <a:off x="703050" y="1480125"/>
                <a:ext cx="234300" cy="0"/>
              </a:xfrm>
              <a:prstGeom prst="straightConnector1">
                <a:avLst/>
              </a:prstGeom>
              <a:noFill/>
              <a:ln w="9525" cap="flat" cmpd="sng">
                <a:solidFill>
                  <a:schemeClr val="dk2"/>
                </a:solidFill>
                <a:prstDash val="solid"/>
                <a:round/>
                <a:headEnd type="none" w="lg" len="lg"/>
                <a:tailEnd type="none" w="lg" len="lg"/>
              </a:ln>
            </p:spPr>
          </p:cxnSp>
          <p:cxnSp>
            <p:nvCxnSpPr>
              <p:cNvPr id="187" name="Shape 187"/>
              <p:cNvCxnSpPr/>
              <p:nvPr/>
            </p:nvCxnSpPr>
            <p:spPr>
              <a:xfrm>
                <a:off x="703050" y="1480125"/>
                <a:ext cx="0" cy="3009600"/>
              </a:xfrm>
              <a:prstGeom prst="straightConnector1">
                <a:avLst/>
              </a:prstGeom>
              <a:noFill/>
              <a:ln w="9525" cap="flat" cmpd="sng">
                <a:solidFill>
                  <a:schemeClr val="dk2"/>
                </a:solidFill>
                <a:prstDash val="solid"/>
                <a:round/>
                <a:headEnd type="none" w="lg" len="lg"/>
                <a:tailEnd type="none" w="lg" len="lg"/>
              </a:ln>
            </p:spPr>
          </p:cxnSp>
          <p:cxnSp>
            <p:nvCxnSpPr>
              <p:cNvPr id="188" name="Shape 188"/>
              <p:cNvCxnSpPr/>
              <p:nvPr/>
            </p:nvCxnSpPr>
            <p:spPr>
              <a:xfrm rot="10800000">
                <a:off x="579775" y="4588500"/>
                <a:ext cx="123300" cy="234300"/>
              </a:xfrm>
              <a:prstGeom prst="straightConnector1">
                <a:avLst/>
              </a:prstGeom>
              <a:noFill/>
              <a:ln w="9525" cap="flat" cmpd="sng">
                <a:solidFill>
                  <a:schemeClr val="dk2"/>
                </a:solidFill>
                <a:prstDash val="solid"/>
                <a:round/>
                <a:headEnd type="none" w="lg" len="lg"/>
                <a:tailEnd type="none" w="lg" len="lg"/>
              </a:ln>
            </p:spPr>
          </p:cxnSp>
          <p:sp>
            <p:nvSpPr>
              <p:cNvPr id="189" name="Shape 189"/>
              <p:cNvSpPr txBox="1"/>
              <p:nvPr/>
            </p:nvSpPr>
            <p:spPr>
              <a:xfrm rot="-5400000">
                <a:off x="-49325" y="2743225"/>
                <a:ext cx="814200" cy="316500"/>
              </a:xfrm>
              <a:prstGeom prst="rect">
                <a:avLst/>
              </a:prstGeom>
              <a:noFill/>
              <a:ln>
                <a:noFill/>
              </a:ln>
            </p:spPr>
            <p:txBody>
              <a:bodyPr lIns="91425" tIns="91425" rIns="91425" bIns="91425" anchor="t" anchorCtr="0">
                <a:noAutofit/>
              </a:bodyPr>
              <a:lstStyle/>
              <a:p>
                <a:pPr lvl="0" rtl="0">
                  <a:spcBef>
                    <a:spcPts val="0"/>
                  </a:spcBef>
                  <a:buNone/>
                </a:pPr>
                <a:r>
                  <a:rPr lang="en" sz="2200">
                    <a:solidFill>
                      <a:srgbClr val="FFFFFF"/>
                    </a:solidFill>
                    <a:latin typeface="Economica"/>
                    <a:ea typeface="Economica"/>
                    <a:cs typeface="Economica"/>
                    <a:sym typeface="Economica"/>
                  </a:rPr>
                  <a:t>1942</a:t>
                </a:r>
              </a:p>
            </p:txBody>
          </p:sp>
        </p:grpSp>
      </p:grpSp>
      <p:sp>
        <p:nvSpPr>
          <p:cNvPr id="190" name="Shape 190"/>
          <p:cNvSpPr txBox="1">
            <a:spLocks noGrp="1"/>
          </p:cNvSpPr>
          <p:nvPr>
            <p:ph type="body" idx="1"/>
          </p:nvPr>
        </p:nvSpPr>
        <p:spPr>
          <a:xfrm>
            <a:off x="1147100" y="1234075"/>
            <a:ext cx="7685100" cy="3334800"/>
          </a:xfrm>
          <a:prstGeom prst="rect">
            <a:avLst/>
          </a:prstGeom>
        </p:spPr>
        <p:txBody>
          <a:bodyPr lIns="91425" tIns="91425" rIns="91425" bIns="91425" anchor="t" anchorCtr="0">
            <a:noAutofit/>
          </a:bodyPr>
          <a:lstStyle/>
          <a:p>
            <a:pPr lvl="0" rtl="0">
              <a:spcBef>
                <a:spcPts val="0"/>
              </a:spcBef>
              <a:buNone/>
            </a:pPr>
            <a:r>
              <a:rPr lang="en" sz="2200">
                <a:solidFill>
                  <a:srgbClr val="FFFFFF"/>
                </a:solidFill>
                <a:latin typeface="Economica"/>
                <a:ea typeface="Economica"/>
                <a:cs typeface="Economica"/>
                <a:sym typeface="Economica"/>
              </a:rPr>
              <a:t>8</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November  - Allied forces land on three different shores of North Africa</a:t>
            </a:r>
          </a:p>
          <a:p>
            <a:pPr lvl="0" rtl="0">
              <a:spcBef>
                <a:spcPts val="0"/>
              </a:spcBef>
              <a:buNone/>
            </a:pPr>
            <a:r>
              <a:rPr lang="en" sz="2200">
                <a:solidFill>
                  <a:srgbClr val="FFFFFF"/>
                </a:solidFill>
                <a:latin typeface="Economica"/>
                <a:ea typeface="Economica"/>
                <a:cs typeface="Economica"/>
                <a:sym typeface="Economica"/>
              </a:rPr>
              <a:t>9</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November - French surrender Oran to British forces</a:t>
            </a:r>
          </a:p>
          <a:p>
            <a:pPr lvl="0" rtl="0">
              <a:spcBef>
                <a:spcPts val="0"/>
              </a:spcBef>
              <a:buNone/>
            </a:pPr>
            <a:r>
              <a:rPr lang="en" sz="2200">
                <a:solidFill>
                  <a:srgbClr val="FFFFFF"/>
                </a:solidFill>
                <a:latin typeface="Economica"/>
                <a:ea typeface="Economica"/>
                <a:cs typeface="Economica"/>
                <a:sym typeface="Economica"/>
              </a:rPr>
              <a:t>10</a:t>
            </a:r>
            <a:r>
              <a:rPr lang="en" sz="2200" baseline="30000">
                <a:solidFill>
                  <a:srgbClr val="FFFFFF"/>
                </a:solidFill>
                <a:latin typeface="Economica"/>
                <a:ea typeface="Economica"/>
                <a:cs typeface="Economica"/>
                <a:sym typeface="Economica"/>
              </a:rPr>
              <a:t>h</a:t>
            </a:r>
            <a:r>
              <a:rPr lang="en" sz="2200">
                <a:solidFill>
                  <a:srgbClr val="FFFFFF"/>
                </a:solidFill>
                <a:latin typeface="Economica"/>
                <a:ea typeface="Economica"/>
                <a:cs typeface="Economica"/>
                <a:sym typeface="Economica"/>
              </a:rPr>
              <a:t> November - Allies easily take over Casablanca with an important US air strike</a:t>
            </a:r>
          </a:p>
          <a:p>
            <a:pPr lvl="0" rtl="0">
              <a:spcBef>
                <a:spcPts val="0"/>
              </a:spcBef>
              <a:buNone/>
            </a:pPr>
            <a:r>
              <a:rPr lang="en" sz="2200">
                <a:solidFill>
                  <a:srgbClr val="FFFFFF"/>
                </a:solidFill>
                <a:latin typeface="Economica"/>
                <a:ea typeface="Economica"/>
                <a:cs typeface="Economica"/>
                <a:sym typeface="Economica"/>
              </a:rPr>
              <a:t>11</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November - French Admiral Jean Durlan commands a ceasefire</a:t>
            </a:r>
          </a:p>
          <a:p>
            <a:pPr lvl="0" rtl="0">
              <a:spcBef>
                <a:spcPts val="0"/>
              </a:spcBef>
              <a:buNone/>
            </a:pPr>
            <a:r>
              <a:rPr lang="en" sz="2200">
                <a:solidFill>
                  <a:srgbClr val="FFFFFF"/>
                </a:solidFill>
                <a:latin typeface="Economica"/>
                <a:ea typeface="Economica"/>
                <a:cs typeface="Economica"/>
                <a:sym typeface="Economica"/>
              </a:rPr>
              <a:t>12</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November- Operation ends with the successful capture of North Africa</a:t>
            </a:r>
          </a:p>
          <a:p>
            <a:pPr lvl="0" rt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75275" y="23914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rPr>
              <a:t>Map of Operation Torch</a:t>
            </a:r>
          </a:p>
        </p:txBody>
      </p:sp>
      <p:pic>
        <p:nvPicPr>
          <p:cNvPr id="196" name="Shape 196"/>
          <p:cNvPicPr preferRelativeResize="0"/>
          <p:nvPr/>
        </p:nvPicPr>
        <p:blipFill>
          <a:blip r:embed="rId3">
            <a:alphaModFix/>
          </a:blip>
          <a:stretch>
            <a:fillRect/>
          </a:stretch>
        </p:blipFill>
        <p:spPr>
          <a:xfrm>
            <a:off x="3471850" y="539200"/>
            <a:ext cx="5619974" cy="42771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rPr>
              <a:t>Strategies in Operation Torch</a:t>
            </a:r>
          </a:p>
        </p:txBody>
      </p:sp>
      <p:sp>
        <p:nvSpPr>
          <p:cNvPr id="202" name="Shape 202"/>
          <p:cNvSpPr txBox="1">
            <a:spLocks noGrp="1"/>
          </p:cNvSpPr>
          <p:nvPr>
            <p:ph type="body" idx="1"/>
          </p:nvPr>
        </p:nvSpPr>
        <p:spPr>
          <a:xfrm>
            <a:off x="0" y="572700"/>
            <a:ext cx="9144000" cy="4570800"/>
          </a:xfrm>
          <a:prstGeom prst="rect">
            <a:avLst/>
          </a:prstGeom>
        </p:spPr>
        <p:txBody>
          <a:bodyPr lIns="91425" tIns="91425" rIns="91425" bIns="91425" anchor="t" anchorCtr="0">
            <a:noAutofit/>
          </a:bodyPr>
          <a:lstStyle/>
          <a:p>
            <a:pPr marL="457200" lvl="0" indent="-381000" rtl="0">
              <a:spcBef>
                <a:spcPts val="0"/>
              </a:spcBef>
              <a:buClr>
                <a:srgbClr val="FFFFFF"/>
              </a:buClr>
              <a:buSzPct val="100000"/>
              <a:buFont typeface="Economica"/>
              <a:buChar char="●"/>
            </a:pPr>
            <a:r>
              <a:rPr lang="en" sz="2400">
                <a:solidFill>
                  <a:srgbClr val="FFFFFF"/>
                </a:solidFill>
                <a:latin typeface="Economica"/>
                <a:ea typeface="Economica"/>
                <a:cs typeface="Economica"/>
                <a:sym typeface="Economica"/>
              </a:rPr>
              <a:t>Operation Torch used a three pronged attack, with landing sites in Oran and Algiers, in Algeria, and at Casablanca, Morocco. </a:t>
            </a:r>
          </a:p>
          <a:p>
            <a:pPr marL="457200" lvl="0" indent="-381000" rtl="0">
              <a:spcBef>
                <a:spcPts val="0"/>
              </a:spcBef>
              <a:buClr>
                <a:srgbClr val="FFFFFF"/>
              </a:buClr>
              <a:buSzPct val="100000"/>
              <a:buFont typeface="Economica"/>
              <a:buChar char="●"/>
            </a:pPr>
            <a:r>
              <a:rPr lang="en" sz="2400">
                <a:solidFill>
                  <a:schemeClr val="dk1"/>
                </a:solidFill>
                <a:latin typeface="Economica"/>
                <a:ea typeface="Economica"/>
                <a:cs typeface="Economica"/>
                <a:sym typeface="Economica"/>
              </a:rPr>
              <a:t>It was the Allies' first experiment with coordinating the Allied forces under one supreme commander (Eisenhower). </a:t>
            </a:r>
          </a:p>
          <a:p>
            <a:pPr marL="457200" lvl="0" indent="-381000" rtl="0">
              <a:spcBef>
                <a:spcPts val="0"/>
              </a:spcBef>
              <a:buClr>
                <a:srgbClr val="FFFFFF"/>
              </a:buClr>
              <a:buSzPct val="100000"/>
              <a:buFont typeface="Economica"/>
              <a:buChar char="●"/>
            </a:pPr>
            <a:r>
              <a:rPr lang="en" sz="2400">
                <a:solidFill>
                  <a:srgbClr val="FFFFFF"/>
                </a:solidFill>
                <a:latin typeface="Economica"/>
                <a:ea typeface="Economica"/>
                <a:cs typeface="Economica"/>
                <a:sym typeface="Economica"/>
              </a:rPr>
              <a:t> Hitler responded by sending two German regiments to Tunisia; followed by other German and also Italian reinforcements, including tank units.</a:t>
            </a:r>
          </a:p>
          <a:p>
            <a:pPr marL="457200" lvl="0" indent="-381000" rtl="0">
              <a:spcBef>
                <a:spcPts val="0"/>
              </a:spcBef>
              <a:buClr>
                <a:srgbClr val="FFFFFF"/>
              </a:buClr>
              <a:buSzPct val="100000"/>
              <a:buFont typeface="Economica"/>
              <a:buChar char="●"/>
            </a:pPr>
            <a:r>
              <a:rPr lang="en" sz="2400">
                <a:solidFill>
                  <a:srgbClr val="FFFFFF"/>
                </a:solidFill>
                <a:latin typeface="Economica"/>
                <a:ea typeface="Economica"/>
                <a:cs typeface="Economica"/>
                <a:sym typeface="Economica"/>
              </a:rPr>
              <a:t>In May 1943 the campaign for North Africa ended with the surrender of 250,000 Axis troops. </a:t>
            </a:r>
          </a:p>
          <a:p>
            <a:pPr lvl="0" rtl="0">
              <a:spcBef>
                <a:spcPts val="0"/>
              </a:spcBef>
              <a:buNone/>
            </a:pPr>
            <a:endParaRPr sz="2000" b="1">
              <a:solidFill>
                <a:srgbClr val="FFFFFF"/>
              </a:solidFill>
              <a:latin typeface="Economica"/>
              <a:ea typeface="Economica"/>
              <a:cs typeface="Economica"/>
              <a:sym typeface="Economic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219250"/>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rPr>
              <a:t>Impacts of Operation Torch</a:t>
            </a:r>
          </a:p>
        </p:txBody>
      </p:sp>
      <p:sp>
        <p:nvSpPr>
          <p:cNvPr id="208" name="Shape 208"/>
          <p:cNvSpPr txBox="1">
            <a:spLocks noGrp="1"/>
          </p:cNvSpPr>
          <p:nvPr>
            <p:ph type="body" idx="1"/>
          </p:nvPr>
        </p:nvSpPr>
        <p:spPr>
          <a:xfrm>
            <a:off x="283475" y="743250"/>
            <a:ext cx="8520600" cy="3416400"/>
          </a:xfrm>
          <a:prstGeom prst="rect">
            <a:avLst/>
          </a:prstGeom>
        </p:spPr>
        <p:txBody>
          <a:bodyPr lIns="91425" tIns="91425" rIns="91425" bIns="91425" anchor="t" anchorCtr="0">
            <a:noAutofit/>
          </a:bodyPr>
          <a:lstStyle/>
          <a:p>
            <a:pPr marL="457200" lvl="0" indent="-381000" rtl="0">
              <a:spcBef>
                <a:spcPts val="0"/>
              </a:spcBef>
              <a:buClr>
                <a:srgbClr val="FFFFFF"/>
              </a:buClr>
              <a:buSzPct val="100000"/>
              <a:buFont typeface="Economica"/>
            </a:pPr>
            <a:r>
              <a:rPr lang="en" sz="2400">
                <a:solidFill>
                  <a:srgbClr val="FFFFFF"/>
                </a:solidFill>
                <a:latin typeface="Economica"/>
                <a:ea typeface="Economica"/>
                <a:cs typeface="Economica"/>
                <a:sym typeface="Economica"/>
              </a:rPr>
              <a:t>Successful invasion of North Africa by American-British forces.</a:t>
            </a:r>
          </a:p>
          <a:p>
            <a:pPr marL="457200" lvl="0" indent="-381000" rtl="0">
              <a:spcBef>
                <a:spcPts val="0"/>
              </a:spcBef>
              <a:buClr>
                <a:srgbClr val="FFFFFF"/>
              </a:buClr>
              <a:buSzPct val="100000"/>
              <a:buFont typeface="Economica"/>
            </a:pPr>
            <a:r>
              <a:rPr lang="en" sz="2400">
                <a:solidFill>
                  <a:srgbClr val="FFFFFF"/>
                </a:solidFill>
                <a:latin typeface="Economica"/>
                <a:ea typeface="Economica"/>
                <a:cs typeface="Economica"/>
                <a:sym typeface="Economica"/>
              </a:rPr>
              <a:t>Major victory for the Allies.</a:t>
            </a:r>
          </a:p>
          <a:p>
            <a:pPr marL="457200" lvl="0" indent="-381000" rtl="0">
              <a:spcBef>
                <a:spcPts val="0"/>
              </a:spcBef>
              <a:buClr>
                <a:srgbClr val="FFFFFF"/>
              </a:buClr>
              <a:buSzPct val="100000"/>
              <a:buFont typeface="Economica"/>
            </a:pPr>
            <a:r>
              <a:rPr lang="en" sz="2400">
                <a:solidFill>
                  <a:srgbClr val="FFFFFF"/>
                </a:solidFill>
                <a:latin typeface="Economica"/>
                <a:ea typeface="Economica"/>
                <a:cs typeface="Economica"/>
                <a:sym typeface="Economica"/>
              </a:rPr>
              <a:t>First major air assault carried out by the US in WWII.</a:t>
            </a:r>
          </a:p>
          <a:p>
            <a:pPr marL="457200" lvl="0" indent="-381000" rtl="0">
              <a:spcBef>
                <a:spcPts val="0"/>
              </a:spcBef>
              <a:buClr>
                <a:srgbClr val="FFFFFF"/>
              </a:buClr>
              <a:buSzPct val="100000"/>
              <a:buFont typeface="Economica"/>
            </a:pPr>
            <a:r>
              <a:rPr lang="en" sz="2400">
                <a:solidFill>
                  <a:srgbClr val="FFFFFF"/>
                </a:solidFill>
                <a:latin typeface="Economica"/>
                <a:ea typeface="Economica"/>
                <a:cs typeface="Economica"/>
                <a:sym typeface="Economica"/>
              </a:rPr>
              <a:t>Allies suffered from 1,200+ casualties and many resources were used up.</a:t>
            </a:r>
          </a:p>
          <a:p>
            <a:pPr marL="457200" lvl="0" indent="-381000" rtl="0">
              <a:spcBef>
                <a:spcPts val="0"/>
              </a:spcBef>
              <a:buClr>
                <a:srgbClr val="FFFFFF"/>
              </a:buClr>
              <a:buSzPct val="100000"/>
              <a:buFont typeface="Economica"/>
            </a:pPr>
            <a:r>
              <a:rPr lang="en" sz="2400">
                <a:solidFill>
                  <a:srgbClr val="FFFFFF"/>
                </a:solidFill>
                <a:latin typeface="Economica"/>
                <a:ea typeface="Economica"/>
                <a:cs typeface="Economica"/>
                <a:sym typeface="Economica"/>
              </a:rPr>
              <a:t>The Axis suffered from 3,343+ casualties and lost a lot of confidence as a result of this defeat.</a:t>
            </a:r>
          </a:p>
          <a:p>
            <a:pPr lvl="0">
              <a:spcBef>
                <a:spcPts val="0"/>
              </a:spcBef>
              <a:buNone/>
            </a:pPr>
            <a:endParaRPr sz="2400">
              <a:latin typeface="Economica"/>
              <a:ea typeface="Economica"/>
              <a:cs typeface="Economica"/>
              <a:sym typeface="Economica"/>
            </a:endParaRPr>
          </a:p>
        </p:txBody>
      </p:sp>
      <p:pic>
        <p:nvPicPr>
          <p:cNvPr id="209" name="Shape 209"/>
          <p:cNvPicPr preferRelativeResize="0"/>
          <p:nvPr/>
        </p:nvPicPr>
        <p:blipFill>
          <a:blip r:embed="rId3">
            <a:alphaModFix/>
          </a:blip>
          <a:stretch>
            <a:fillRect/>
          </a:stretch>
        </p:blipFill>
        <p:spPr>
          <a:xfrm>
            <a:off x="2782125" y="3076225"/>
            <a:ext cx="2756500" cy="1785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113400"/>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rPr>
              <a:t>Works Cited</a:t>
            </a:r>
          </a:p>
        </p:txBody>
      </p:sp>
      <p:sp>
        <p:nvSpPr>
          <p:cNvPr id="215" name="Shape 215"/>
          <p:cNvSpPr txBox="1">
            <a:spLocks noGrp="1"/>
          </p:cNvSpPr>
          <p:nvPr>
            <p:ph type="body" idx="1"/>
          </p:nvPr>
        </p:nvSpPr>
        <p:spPr>
          <a:xfrm>
            <a:off x="311700" y="573925"/>
            <a:ext cx="8520600" cy="4160400"/>
          </a:xfrm>
          <a:prstGeom prst="rect">
            <a:avLst/>
          </a:prstGeom>
        </p:spPr>
        <p:txBody>
          <a:bodyPr lIns="91425" tIns="91425" rIns="91425" bIns="91425" anchor="t" anchorCtr="0">
            <a:noAutofit/>
          </a:bodyPr>
          <a:lstStyle/>
          <a:p>
            <a:pPr marL="457200" lvl="0" indent="-311150" rtl="0">
              <a:spcBef>
                <a:spcPts val="0"/>
              </a:spcBef>
              <a:buClr>
                <a:srgbClr val="FFFFFF"/>
              </a:buClr>
              <a:buSzPct val="100000"/>
              <a:buFont typeface="Times New Roman"/>
            </a:pPr>
            <a:r>
              <a:rPr lang="en" sz="1300">
                <a:solidFill>
                  <a:srgbClr val="FFFFFF"/>
                </a:solidFill>
                <a:latin typeface="Times New Roman"/>
                <a:ea typeface="Times New Roman"/>
                <a:cs typeface="Times New Roman"/>
                <a:sym typeface="Times New Roman"/>
              </a:rPr>
              <a:t>Axelrod, Alan. “Operation Torch.” </a:t>
            </a:r>
            <a:r>
              <a:rPr lang="en" sz="1300" i="1">
                <a:solidFill>
                  <a:srgbClr val="FFFFFF"/>
                </a:solidFill>
                <a:latin typeface="Times New Roman"/>
                <a:ea typeface="Times New Roman"/>
                <a:cs typeface="Times New Roman"/>
                <a:sym typeface="Times New Roman"/>
              </a:rPr>
              <a:t>Encyclopedia of World War II, Vol. 2</a:t>
            </a:r>
            <a:r>
              <a:rPr lang="en" sz="1300">
                <a:solidFill>
                  <a:srgbClr val="FFFFFF"/>
                </a:solidFill>
                <a:latin typeface="Times New Roman"/>
                <a:ea typeface="Times New Roman"/>
                <a:cs typeface="Times New Roman"/>
                <a:sym typeface="Times New Roman"/>
              </a:rPr>
              <a:t>, Facts On File, 2013. </a:t>
            </a:r>
            <a:r>
              <a:rPr lang="en" sz="1300" i="1">
                <a:solidFill>
                  <a:srgbClr val="FFFFFF"/>
                </a:solidFill>
                <a:latin typeface="Times New Roman"/>
                <a:ea typeface="Times New Roman"/>
                <a:cs typeface="Times New Roman"/>
                <a:sym typeface="Times New Roman"/>
              </a:rPr>
              <a:t>History Research Center</a:t>
            </a:r>
            <a:r>
              <a:rPr lang="en" sz="1300">
                <a:solidFill>
                  <a:srgbClr val="FFFFFF"/>
                </a:solidFill>
                <a:latin typeface="Times New Roman"/>
                <a:ea typeface="Times New Roman"/>
                <a:cs typeface="Times New Roman"/>
                <a:sym typeface="Times New Roman"/>
              </a:rPr>
              <a:t>, online.infobase.com/Article/Details/265040?q=operation torch. Accessed 2017.</a:t>
            </a:r>
          </a:p>
          <a:p>
            <a:pPr marL="457200" lvl="0" indent="-311150" rtl="0">
              <a:spcBef>
                <a:spcPts val="0"/>
              </a:spcBef>
              <a:buClr>
                <a:srgbClr val="FFFFFF"/>
              </a:buClr>
              <a:buSzPct val="100000"/>
              <a:buFont typeface="Times New Roman"/>
            </a:pPr>
            <a:r>
              <a:rPr lang="en" sz="1300" i="1">
                <a:solidFill>
                  <a:srgbClr val="FFFFFF"/>
                </a:solidFill>
                <a:latin typeface="Times New Roman"/>
                <a:ea typeface="Times New Roman"/>
                <a:cs typeface="Times New Roman"/>
                <a:sym typeface="Times New Roman"/>
              </a:rPr>
              <a:t>Battle of El Alamein</a:t>
            </a:r>
            <a:r>
              <a:rPr lang="en" sz="1300">
                <a:solidFill>
                  <a:srgbClr val="FFFFFF"/>
                </a:solidFill>
                <a:latin typeface="Times New Roman"/>
                <a:ea typeface="Times New Roman"/>
                <a:cs typeface="Times New Roman"/>
                <a:sym typeface="Times New Roman"/>
              </a:rPr>
              <a:t>. Digital image. </a:t>
            </a:r>
            <a:r>
              <a:rPr lang="en" sz="1300" i="1">
                <a:solidFill>
                  <a:srgbClr val="FFFFFF"/>
                </a:solidFill>
                <a:latin typeface="Times New Roman"/>
                <a:ea typeface="Times New Roman"/>
                <a:cs typeface="Times New Roman"/>
                <a:sym typeface="Times New Roman"/>
              </a:rPr>
              <a:t>AWM Encyclopedia</a:t>
            </a:r>
            <a:r>
              <a:rPr lang="en" sz="1300">
                <a:solidFill>
                  <a:srgbClr val="FFFFFF"/>
                </a:solidFill>
                <a:latin typeface="Times New Roman"/>
                <a:ea typeface="Times New Roman"/>
                <a:cs typeface="Times New Roman"/>
                <a:sym typeface="Times New Roman"/>
              </a:rPr>
              <a:t>. N.p., n.d. Web. 24 Apr. 2017.</a:t>
            </a:r>
          </a:p>
          <a:p>
            <a:pPr marL="457200" lvl="0" indent="-311150" rtl="0">
              <a:spcBef>
                <a:spcPts val="0"/>
              </a:spcBef>
              <a:buClr>
                <a:srgbClr val="FFFFFF"/>
              </a:buClr>
              <a:buSzPct val="100000"/>
              <a:buFont typeface="Times New Roman"/>
            </a:pPr>
            <a:r>
              <a:rPr lang="en" sz="1300" i="1">
                <a:solidFill>
                  <a:srgbClr val="FFFFFF"/>
                </a:solidFill>
                <a:latin typeface="Times New Roman"/>
                <a:ea typeface="Times New Roman"/>
                <a:cs typeface="Times New Roman"/>
                <a:sym typeface="Times New Roman"/>
              </a:rPr>
              <a:t>Battleships</a:t>
            </a:r>
            <a:r>
              <a:rPr lang="en" sz="1300">
                <a:solidFill>
                  <a:srgbClr val="FFFFFF"/>
                </a:solidFill>
                <a:latin typeface="Times New Roman"/>
                <a:ea typeface="Times New Roman"/>
                <a:cs typeface="Times New Roman"/>
                <a:sym typeface="Times New Roman"/>
              </a:rPr>
              <a:t>. Digital image. </a:t>
            </a:r>
            <a:r>
              <a:rPr lang="en" sz="1300" i="1">
                <a:solidFill>
                  <a:srgbClr val="FFFFFF"/>
                </a:solidFill>
                <a:latin typeface="Times New Roman"/>
                <a:ea typeface="Times New Roman"/>
                <a:cs typeface="Times New Roman"/>
                <a:sym typeface="Times New Roman"/>
              </a:rPr>
              <a:t>Blogger</a:t>
            </a:r>
            <a:r>
              <a:rPr lang="en" sz="1300">
                <a:solidFill>
                  <a:srgbClr val="FFFFFF"/>
                </a:solidFill>
                <a:latin typeface="Times New Roman"/>
                <a:ea typeface="Times New Roman"/>
                <a:cs typeface="Times New Roman"/>
                <a:sym typeface="Times New Roman"/>
              </a:rPr>
              <a:t>. N.p., n.d. Web. 24 Apr. 2017.</a:t>
            </a:r>
          </a:p>
          <a:p>
            <a:pPr marL="457200" lvl="0" indent="-311150" rtl="0">
              <a:spcBef>
                <a:spcPts val="0"/>
              </a:spcBef>
              <a:buClr>
                <a:srgbClr val="FFFFFF"/>
              </a:buClr>
              <a:buSzPct val="100000"/>
              <a:buFont typeface="Times New Roman"/>
            </a:pPr>
            <a:r>
              <a:rPr lang="en" sz="1300">
                <a:solidFill>
                  <a:srgbClr val="FFFFFF"/>
                </a:solidFill>
                <a:latin typeface="Times New Roman"/>
                <a:ea typeface="Times New Roman"/>
                <a:cs typeface="Times New Roman"/>
                <a:sym typeface="Times New Roman"/>
              </a:rPr>
              <a:t>Biesinger, Joseph A. “Battles of El Alamein.” </a:t>
            </a:r>
            <a:r>
              <a:rPr lang="en" sz="1300" i="1">
                <a:solidFill>
                  <a:srgbClr val="FFFFFF"/>
                </a:solidFill>
                <a:latin typeface="Times New Roman"/>
                <a:ea typeface="Times New Roman"/>
                <a:cs typeface="Times New Roman"/>
                <a:sym typeface="Times New Roman"/>
              </a:rPr>
              <a:t>Germany</a:t>
            </a:r>
            <a:r>
              <a:rPr lang="en" sz="1300">
                <a:solidFill>
                  <a:srgbClr val="FFFFFF"/>
                </a:solidFill>
                <a:latin typeface="Times New Roman"/>
                <a:ea typeface="Times New Roman"/>
                <a:cs typeface="Times New Roman"/>
                <a:sym typeface="Times New Roman"/>
              </a:rPr>
              <a:t>, Facts On File, 2006. </a:t>
            </a:r>
            <a:r>
              <a:rPr lang="en" sz="1300" i="1">
                <a:solidFill>
                  <a:srgbClr val="FFFFFF"/>
                </a:solidFill>
                <a:latin typeface="Times New Roman"/>
                <a:ea typeface="Times New Roman"/>
                <a:cs typeface="Times New Roman"/>
                <a:sym typeface="Times New Roman"/>
              </a:rPr>
              <a:t>History Research Center</a:t>
            </a:r>
            <a:r>
              <a:rPr lang="en" sz="1300">
                <a:solidFill>
                  <a:srgbClr val="FFFFFF"/>
                </a:solidFill>
                <a:latin typeface="Times New Roman"/>
                <a:ea typeface="Times New Roman"/>
                <a:cs typeface="Times New Roman"/>
                <a:sym typeface="Times New Roman"/>
              </a:rPr>
              <a:t>, online.infobase.com/Article/Details/267168?q=battle of el alamein. Accessed 2017</a:t>
            </a:r>
          </a:p>
          <a:p>
            <a:pPr marL="457200" lvl="0" indent="-311150" rtl="0">
              <a:spcBef>
                <a:spcPts val="0"/>
              </a:spcBef>
              <a:buClr>
                <a:srgbClr val="FFFFFF"/>
              </a:buClr>
              <a:buSzPct val="100000"/>
              <a:buFont typeface="Times New Roman"/>
            </a:pPr>
            <a:r>
              <a:rPr lang="en" sz="1300">
                <a:solidFill>
                  <a:srgbClr val="FFFFFF"/>
                </a:solidFill>
                <a:latin typeface="Times New Roman"/>
                <a:ea typeface="Times New Roman"/>
                <a:cs typeface="Times New Roman"/>
                <a:sym typeface="Times New Roman"/>
              </a:rPr>
              <a:t>Chen, C. Peter. "First Battle of El Alamein." WW2DB. N.p., n.d. Web. 24 Apr. 2017. &lt;</a:t>
            </a:r>
            <a:r>
              <a:rPr lang="en" sz="1300" u="sng">
                <a:solidFill>
                  <a:srgbClr val="FFFFFF"/>
                </a:solidFill>
                <a:latin typeface="Times New Roman"/>
                <a:ea typeface="Times New Roman"/>
                <a:cs typeface="Times New Roman"/>
                <a:sym typeface="Times New Roman"/>
                <a:hlinkClick r:id="rId3"/>
              </a:rPr>
              <a:t>http://ww2db.com/battle_spec.php?battle_id=264</a:t>
            </a:r>
            <a:r>
              <a:rPr lang="en" sz="1300">
                <a:solidFill>
                  <a:srgbClr val="FFFFFF"/>
                </a:solidFill>
                <a:latin typeface="Times New Roman"/>
                <a:ea typeface="Times New Roman"/>
                <a:cs typeface="Times New Roman"/>
                <a:sym typeface="Times New Roman"/>
              </a:rPr>
              <a:t>.&gt;.</a:t>
            </a:r>
          </a:p>
          <a:p>
            <a:pPr marL="457200" lvl="0" indent="-311150" rtl="0">
              <a:spcBef>
                <a:spcPts val="0"/>
              </a:spcBef>
              <a:buClr>
                <a:srgbClr val="FFFFFF"/>
              </a:buClr>
              <a:buSzPct val="100000"/>
              <a:buFont typeface="Times New Roman"/>
            </a:pPr>
            <a:r>
              <a:rPr lang="en" sz="1300">
                <a:solidFill>
                  <a:srgbClr val="FFFFFF"/>
                </a:solidFill>
                <a:latin typeface="Times New Roman"/>
                <a:ea typeface="Times New Roman"/>
                <a:cs typeface="Times New Roman"/>
                <a:sym typeface="Times New Roman"/>
              </a:rPr>
              <a:t>Frame, Arthur T. “Operation Torch.” </a:t>
            </a:r>
            <a:r>
              <a:rPr lang="en" sz="1300" i="1">
                <a:solidFill>
                  <a:srgbClr val="FFFFFF"/>
                </a:solidFill>
                <a:latin typeface="Times New Roman"/>
                <a:ea typeface="Times New Roman"/>
                <a:cs typeface="Times New Roman"/>
                <a:sym typeface="Times New Roman"/>
              </a:rPr>
              <a:t>Encyclopedia of American Military History, Vol. 3</a:t>
            </a:r>
            <a:r>
              <a:rPr lang="en" sz="1300">
                <a:solidFill>
                  <a:srgbClr val="FFFFFF"/>
                </a:solidFill>
                <a:latin typeface="Times New Roman"/>
                <a:ea typeface="Times New Roman"/>
                <a:cs typeface="Times New Roman"/>
                <a:sym typeface="Times New Roman"/>
              </a:rPr>
              <a:t>, Facts On File, 2003. </a:t>
            </a:r>
            <a:r>
              <a:rPr lang="en" sz="1300" i="1">
                <a:solidFill>
                  <a:srgbClr val="FFFFFF"/>
                </a:solidFill>
                <a:latin typeface="Times New Roman"/>
                <a:ea typeface="Times New Roman"/>
                <a:cs typeface="Times New Roman"/>
                <a:sym typeface="Times New Roman"/>
              </a:rPr>
              <a:t>History Research Center</a:t>
            </a:r>
            <a:r>
              <a:rPr lang="en" sz="1300">
                <a:solidFill>
                  <a:srgbClr val="FFFFFF"/>
                </a:solidFill>
                <a:latin typeface="Times New Roman"/>
                <a:ea typeface="Times New Roman"/>
                <a:cs typeface="Times New Roman"/>
                <a:sym typeface="Times New Roman"/>
              </a:rPr>
              <a:t>, online.infobase.com/Article/Details/204189?q=operation torch. Accessed 2017</a:t>
            </a:r>
          </a:p>
          <a:p>
            <a:pPr marL="457200" lvl="0" indent="-311150" rtl="0">
              <a:spcBef>
                <a:spcPts val="0"/>
              </a:spcBef>
              <a:buClr>
                <a:srgbClr val="FFFFFF"/>
              </a:buClr>
              <a:buSzPct val="100000"/>
              <a:buFont typeface="Times New Roman"/>
            </a:pPr>
            <a:r>
              <a:rPr lang="en" sz="1300" i="1">
                <a:solidFill>
                  <a:srgbClr val="FFFFFF"/>
                </a:solidFill>
                <a:latin typeface="Times New Roman"/>
                <a:ea typeface="Times New Roman"/>
                <a:cs typeface="Times New Roman"/>
                <a:sym typeface="Times New Roman"/>
              </a:rPr>
              <a:t>Map of Battle of El Alamein</a:t>
            </a:r>
            <a:r>
              <a:rPr lang="en" sz="1300">
                <a:solidFill>
                  <a:srgbClr val="FFFFFF"/>
                </a:solidFill>
                <a:latin typeface="Times New Roman"/>
                <a:ea typeface="Times New Roman"/>
                <a:cs typeface="Times New Roman"/>
                <a:sym typeface="Times New Roman"/>
              </a:rPr>
              <a:t>. Digital image. </a:t>
            </a:r>
            <a:r>
              <a:rPr lang="en" sz="1300" i="1">
                <a:solidFill>
                  <a:srgbClr val="FFFFFF"/>
                </a:solidFill>
                <a:latin typeface="Times New Roman"/>
                <a:ea typeface="Times New Roman"/>
                <a:cs typeface="Times New Roman"/>
                <a:sym typeface="Times New Roman"/>
              </a:rPr>
              <a:t>Wikimedia</a:t>
            </a:r>
            <a:r>
              <a:rPr lang="en" sz="1300">
                <a:solidFill>
                  <a:srgbClr val="FFFFFF"/>
                </a:solidFill>
                <a:latin typeface="Times New Roman"/>
                <a:ea typeface="Times New Roman"/>
                <a:cs typeface="Times New Roman"/>
                <a:sym typeface="Times New Roman"/>
              </a:rPr>
              <a:t>. N.p., n.d. Web. 24 Apr. 2017</a:t>
            </a:r>
          </a:p>
          <a:p>
            <a:pPr marL="457200" lvl="0" indent="-311150" rtl="0">
              <a:spcBef>
                <a:spcPts val="0"/>
              </a:spcBef>
              <a:buClr>
                <a:srgbClr val="FFFFFF"/>
              </a:buClr>
              <a:buSzPct val="100000"/>
              <a:buFont typeface="Times New Roman"/>
            </a:pPr>
            <a:r>
              <a:rPr lang="en" sz="1300" i="1">
                <a:solidFill>
                  <a:srgbClr val="FFFFFF"/>
                </a:solidFill>
                <a:latin typeface="Times New Roman"/>
                <a:ea typeface="Times New Roman"/>
                <a:cs typeface="Times New Roman"/>
                <a:sym typeface="Times New Roman"/>
              </a:rPr>
              <a:t>Operation Torch Map</a:t>
            </a:r>
            <a:r>
              <a:rPr lang="en" sz="1300">
                <a:solidFill>
                  <a:srgbClr val="FFFFFF"/>
                </a:solidFill>
                <a:latin typeface="Times New Roman"/>
                <a:ea typeface="Times New Roman"/>
                <a:cs typeface="Times New Roman"/>
                <a:sym typeface="Times New Roman"/>
              </a:rPr>
              <a:t>. Digital image. </a:t>
            </a:r>
            <a:r>
              <a:rPr lang="en" sz="1300" i="1">
                <a:solidFill>
                  <a:srgbClr val="FFFFFF"/>
                </a:solidFill>
                <a:latin typeface="Times New Roman"/>
                <a:ea typeface="Times New Roman"/>
                <a:cs typeface="Times New Roman"/>
                <a:sym typeface="Times New Roman"/>
              </a:rPr>
              <a:t>History Through Gaming</a:t>
            </a:r>
            <a:r>
              <a:rPr lang="en" sz="1300">
                <a:solidFill>
                  <a:srgbClr val="FFFFFF"/>
                </a:solidFill>
                <a:latin typeface="Times New Roman"/>
                <a:ea typeface="Times New Roman"/>
                <a:cs typeface="Times New Roman"/>
                <a:sym typeface="Times New Roman"/>
              </a:rPr>
              <a:t>. N.p., n.d. Web. 24 Apr. 2017</a:t>
            </a:r>
          </a:p>
          <a:p>
            <a:pPr marL="457200" lvl="0" indent="-311150" rtl="0">
              <a:spcBef>
                <a:spcPts val="0"/>
              </a:spcBef>
              <a:buClr>
                <a:srgbClr val="FFFFFF"/>
              </a:buClr>
              <a:buSzPct val="100000"/>
              <a:buFont typeface="Times New Roman"/>
            </a:pPr>
            <a:r>
              <a:rPr lang="en" sz="1300" i="1">
                <a:solidFill>
                  <a:srgbClr val="FFFFFF"/>
                </a:solidFill>
                <a:latin typeface="Times New Roman"/>
                <a:ea typeface="Times New Roman"/>
                <a:cs typeface="Times New Roman"/>
                <a:sym typeface="Times New Roman"/>
              </a:rPr>
              <a:t>Soldiers</a:t>
            </a:r>
            <a:r>
              <a:rPr lang="en" sz="1300">
                <a:solidFill>
                  <a:srgbClr val="FFFFFF"/>
                </a:solidFill>
                <a:latin typeface="Times New Roman"/>
                <a:ea typeface="Times New Roman"/>
                <a:cs typeface="Times New Roman"/>
                <a:sym typeface="Times New Roman"/>
              </a:rPr>
              <a:t>. Digital image. </a:t>
            </a:r>
            <a:r>
              <a:rPr lang="en" sz="1300" i="1">
                <a:solidFill>
                  <a:srgbClr val="FFFFFF"/>
                </a:solidFill>
                <a:latin typeface="Times New Roman"/>
                <a:ea typeface="Times New Roman"/>
                <a:cs typeface="Times New Roman"/>
                <a:sym typeface="Times New Roman"/>
              </a:rPr>
              <a:t>Brittanica</a:t>
            </a:r>
            <a:r>
              <a:rPr lang="en" sz="1300">
                <a:solidFill>
                  <a:srgbClr val="FFFFFF"/>
                </a:solidFill>
                <a:latin typeface="Times New Roman"/>
                <a:ea typeface="Times New Roman"/>
                <a:cs typeface="Times New Roman"/>
                <a:sym typeface="Times New Roman"/>
              </a:rPr>
              <a:t>. N.p., n.d. Web. 24 Apr. 2017.</a:t>
            </a:r>
          </a:p>
          <a:p>
            <a:pPr marL="457200" lvl="0" indent="-311150" rtl="0">
              <a:spcBef>
                <a:spcPts val="0"/>
              </a:spcBef>
              <a:buClr>
                <a:srgbClr val="FFFFFF"/>
              </a:buClr>
              <a:buSzPct val="100000"/>
              <a:buFont typeface="Times New Roman"/>
            </a:pPr>
            <a:r>
              <a:rPr lang="en" sz="1300">
                <a:solidFill>
                  <a:srgbClr val="FFFFFF"/>
                </a:solidFill>
                <a:latin typeface="Times New Roman"/>
                <a:ea typeface="Times New Roman"/>
                <a:cs typeface="Times New Roman"/>
                <a:sym typeface="Times New Roman"/>
              </a:rPr>
              <a:t>Stacy, Robert. “Battles of El Alamein.” Encyclopedia of the Early 20th Century (1900 to 1950), Facts On File, 2016. History Research Center, online.infobase.com/Article/Details/246127?q=second battle of el alamein. Accessed 2017.</a:t>
            </a:r>
          </a:p>
          <a:p>
            <a:pPr marL="457200" lvl="0" indent="-311150" rtl="0">
              <a:spcBef>
                <a:spcPts val="0"/>
              </a:spcBef>
              <a:buClr>
                <a:srgbClr val="FFFFFF"/>
              </a:buClr>
              <a:buSzPct val="100000"/>
              <a:buFont typeface="Times New Roman"/>
            </a:pPr>
            <a:r>
              <a:rPr lang="en" sz="1300">
                <a:solidFill>
                  <a:srgbClr val="FFFFFF"/>
                </a:solidFill>
                <a:latin typeface="Times New Roman"/>
                <a:ea typeface="Times New Roman"/>
                <a:cs typeface="Times New Roman"/>
                <a:sym typeface="Times New Roman"/>
              </a:rPr>
              <a:t>"BBC - History - World Wars: Second Battle of El Alamein." BBC News. BBC, n.d. Web. 24 Apr. 2017. &lt;</a:t>
            </a:r>
            <a:r>
              <a:rPr lang="en" sz="1300" u="sng">
                <a:solidFill>
                  <a:srgbClr val="FFFFFF"/>
                </a:solidFill>
                <a:latin typeface="Times New Roman"/>
                <a:ea typeface="Times New Roman"/>
                <a:cs typeface="Times New Roman"/>
                <a:sym typeface="Times New Roman"/>
                <a:hlinkClick r:id="rId4"/>
              </a:rPr>
              <a:t>http://www.bbc.co.uk/history/worldwars/wwtwo/ff5_second_alamein.shtml</a:t>
            </a:r>
            <a:r>
              <a:rPr lang="en" sz="1300">
                <a:solidFill>
                  <a:srgbClr val="FFFFFF"/>
                </a:solidFill>
                <a:latin typeface="Times New Roman"/>
                <a:ea typeface="Times New Roman"/>
                <a:cs typeface="Times New Roman"/>
                <a:sym typeface="Times New Roman"/>
              </a:rPr>
              <a:t>&gt;.</a:t>
            </a:r>
          </a:p>
          <a:p>
            <a:pPr lvl="0" rtl="0">
              <a:spcBef>
                <a:spcPts val="0"/>
              </a:spcBef>
              <a:buNone/>
            </a:pPr>
            <a:endParaRPr sz="1300">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545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rPr>
              <a:t>Background on Battles of El Alamein</a:t>
            </a:r>
          </a:p>
        </p:txBody>
      </p:sp>
      <p:sp>
        <p:nvSpPr>
          <p:cNvPr id="69" name="Shape 69"/>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Both battles of El Alamein took place near of Alexandria, Egypt </a:t>
            </a:r>
          </a:p>
          <a:p>
            <a:pPr marL="914400" lvl="1"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They were a German effort to save the Italian campaign against the British</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1st Battle (May 1942): Hitler sent Afrika Corps under command of German general Erwin Rommel who pushed the British to the Egyptian frontier, but was stopped at El Alamein due to lack of supplies</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2nd battle (October 1942): On October 23, the British army, led by General Montgomery, launched a counteroffensive </a:t>
            </a:r>
          </a:p>
          <a:p>
            <a:pPr marL="914400" lvl="1"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Rommel responded by laying a large minefield, but returned to Germany</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British had more resources, launched an artillery barrage, penetrating the German defenses.</a:t>
            </a:r>
          </a:p>
          <a:p>
            <a:pPr marL="914400" lvl="1"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Rommel returned to Africa with a counteroffensive, which failed, and withdrew from the battle November 3, 1942</a:t>
            </a:r>
          </a:p>
        </p:txBody>
      </p:sp>
      <p:pic>
        <p:nvPicPr>
          <p:cNvPr id="70" name="Shape 70"/>
          <p:cNvPicPr preferRelativeResize="0"/>
          <p:nvPr/>
        </p:nvPicPr>
        <p:blipFill>
          <a:blip r:embed="rId3">
            <a:alphaModFix/>
          </a:blip>
          <a:stretch>
            <a:fillRect/>
          </a:stretch>
        </p:blipFill>
        <p:spPr>
          <a:xfrm>
            <a:off x="7605000" y="0"/>
            <a:ext cx="1539000" cy="1221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800"/>
              <a:t>Thesis for the Battles of El Alamein</a:t>
            </a:r>
          </a:p>
        </p:txBody>
      </p:sp>
      <p:sp>
        <p:nvSpPr>
          <p:cNvPr id="76" name="Shape 76"/>
          <p:cNvSpPr txBox="1">
            <a:spLocks noGrp="1"/>
          </p:cNvSpPr>
          <p:nvPr>
            <p:ph type="body" idx="1"/>
          </p:nvPr>
        </p:nvSpPr>
        <p:spPr>
          <a:xfrm>
            <a:off x="311700" y="1081900"/>
            <a:ext cx="8520600" cy="34164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2"/>
              </a:buClr>
              <a:buSzPct val="36666"/>
              <a:buFont typeface="Arial"/>
              <a:buNone/>
            </a:pPr>
            <a:endParaRPr sz="3000" b="1">
              <a:solidFill>
                <a:srgbClr val="FFFFFF"/>
              </a:solidFill>
              <a:latin typeface="Economica"/>
              <a:ea typeface="Economica"/>
              <a:cs typeface="Economica"/>
              <a:sym typeface="Economica"/>
            </a:endParaRPr>
          </a:p>
          <a:p>
            <a:pPr lvl="0" rtl="0">
              <a:lnSpc>
                <a:spcPct val="100000"/>
              </a:lnSpc>
              <a:spcBef>
                <a:spcPts val="0"/>
              </a:spcBef>
              <a:spcAft>
                <a:spcPts val="0"/>
              </a:spcAft>
              <a:buClr>
                <a:schemeClr val="dk2"/>
              </a:buClr>
              <a:buSzPct val="36666"/>
              <a:buFont typeface="Arial"/>
              <a:buNone/>
            </a:pPr>
            <a:r>
              <a:rPr lang="en" sz="3000" b="1">
                <a:solidFill>
                  <a:srgbClr val="FFFFFF"/>
                </a:solidFill>
                <a:latin typeface="Economica"/>
                <a:ea typeface="Economica"/>
                <a:cs typeface="Economica"/>
                <a:sym typeface="Economica"/>
              </a:rPr>
              <a:t>The Battles of El Alamein contributed to one of the first Allied victories in the North African campaign between the British Empire and the German-Italian army, which eventually led to the Axis Powers’ downfall in North</a:t>
            </a:r>
          </a:p>
          <a:p>
            <a:pPr lvl="0" rtl="0">
              <a:lnSpc>
                <a:spcPct val="100000"/>
              </a:lnSpc>
              <a:spcBef>
                <a:spcPts val="0"/>
              </a:spcBef>
              <a:spcAft>
                <a:spcPts val="0"/>
              </a:spcAft>
              <a:buClr>
                <a:schemeClr val="dk2"/>
              </a:buClr>
              <a:buSzPct val="36666"/>
              <a:buFont typeface="Arial"/>
              <a:buNone/>
            </a:pPr>
            <a:r>
              <a:rPr lang="en" sz="3000" b="1">
                <a:solidFill>
                  <a:srgbClr val="FFFFFF"/>
                </a:solidFill>
                <a:latin typeface="Economica"/>
                <a:ea typeface="Economica"/>
                <a:cs typeface="Economica"/>
                <a:sym typeface="Economica"/>
              </a:rPr>
              <a:t>Africa.</a:t>
            </a:r>
          </a:p>
        </p:txBody>
      </p:sp>
      <p:pic>
        <p:nvPicPr>
          <p:cNvPr id="77" name="Shape 77" descr="Image result for battle of el alamein"/>
          <p:cNvPicPr preferRelativeResize="0"/>
          <p:nvPr/>
        </p:nvPicPr>
        <p:blipFill>
          <a:blip r:embed="rId3">
            <a:alphaModFix/>
          </a:blip>
          <a:stretch>
            <a:fillRect/>
          </a:stretch>
        </p:blipFill>
        <p:spPr>
          <a:xfrm>
            <a:off x="4655025" y="3117649"/>
            <a:ext cx="3160800" cy="1903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73375" y="457350"/>
            <a:ext cx="8520600" cy="572700"/>
          </a:xfrm>
          <a:prstGeom prst="rect">
            <a:avLst/>
          </a:prstGeom>
        </p:spPr>
        <p:txBody>
          <a:bodyPr lIns="91425" tIns="91425" rIns="91425" bIns="91425" anchor="t" anchorCtr="0">
            <a:noAutofit/>
          </a:bodyPr>
          <a:lstStyle/>
          <a:p>
            <a:pPr lvl="0" rtl="0">
              <a:spcBef>
                <a:spcPts val="0"/>
              </a:spcBef>
              <a:buNone/>
            </a:pPr>
            <a:r>
              <a:rPr lang="en">
                <a:solidFill>
                  <a:srgbClr val="FFFFFF"/>
                </a:solidFill>
              </a:rPr>
              <a:t>Timeline of the First Battle of El Alamein</a:t>
            </a:r>
          </a:p>
        </p:txBody>
      </p:sp>
      <p:sp>
        <p:nvSpPr>
          <p:cNvPr id="83" name="Shape 83"/>
          <p:cNvSpPr txBox="1">
            <a:spLocks noGrp="1"/>
          </p:cNvSpPr>
          <p:nvPr>
            <p:ph type="body" idx="1"/>
          </p:nvPr>
        </p:nvSpPr>
        <p:spPr>
          <a:xfrm>
            <a:off x="1147100" y="1234075"/>
            <a:ext cx="7685100" cy="3334800"/>
          </a:xfrm>
          <a:prstGeom prst="rect">
            <a:avLst/>
          </a:prstGeom>
        </p:spPr>
        <p:txBody>
          <a:bodyPr lIns="91425" tIns="91425" rIns="91425" bIns="91425" anchor="t" anchorCtr="0">
            <a:noAutofit/>
          </a:bodyPr>
          <a:lstStyle/>
          <a:p>
            <a:pPr lvl="0">
              <a:spcBef>
                <a:spcPts val="0"/>
              </a:spcBef>
              <a:buNone/>
            </a:pPr>
            <a:r>
              <a:rPr lang="en" sz="2200">
                <a:solidFill>
                  <a:srgbClr val="FFFFFF"/>
                </a:solidFill>
                <a:latin typeface="Economica"/>
                <a:ea typeface="Economica"/>
                <a:cs typeface="Economica"/>
                <a:sym typeface="Economica"/>
              </a:rPr>
              <a:t>30</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June  - Axis Troops reach El Alamein, Egypt</a:t>
            </a:r>
          </a:p>
          <a:p>
            <a:pPr lvl="0">
              <a:spcBef>
                <a:spcPts val="0"/>
              </a:spcBef>
              <a:buNone/>
            </a:pPr>
            <a:r>
              <a:rPr lang="en" sz="2200">
                <a:solidFill>
                  <a:srgbClr val="FFFFFF"/>
                </a:solidFill>
                <a:latin typeface="Economica"/>
                <a:ea typeface="Economica"/>
                <a:cs typeface="Economica"/>
                <a:sym typeface="Economica"/>
              </a:rPr>
              <a:t>10</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July - Australia captures Tel el Eisa and South African Troops captured Tel el Makh Khad</a:t>
            </a:r>
          </a:p>
          <a:p>
            <a:pPr lvl="0">
              <a:spcBef>
                <a:spcPts val="0"/>
              </a:spcBef>
              <a:buNone/>
            </a:pPr>
            <a:r>
              <a:rPr lang="en" sz="2200">
                <a:solidFill>
                  <a:srgbClr val="FFFFFF"/>
                </a:solidFill>
                <a:latin typeface="Economica"/>
                <a:ea typeface="Economica"/>
                <a:cs typeface="Economica"/>
                <a:sym typeface="Economica"/>
              </a:rPr>
              <a:t>13</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July- Germans drive Australians out of Tel el Eisa </a:t>
            </a:r>
          </a:p>
          <a:p>
            <a:pPr lvl="0">
              <a:spcBef>
                <a:spcPts val="0"/>
              </a:spcBef>
              <a:buNone/>
            </a:pPr>
            <a:r>
              <a:rPr lang="en" sz="2200">
                <a:solidFill>
                  <a:srgbClr val="FFFFFF"/>
                </a:solidFill>
                <a:latin typeface="Economica"/>
                <a:ea typeface="Economica"/>
                <a:cs typeface="Economica"/>
                <a:sym typeface="Economica"/>
              </a:rPr>
              <a:t>15</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July - New Zealand captures Ruweisat Ridge</a:t>
            </a:r>
          </a:p>
          <a:p>
            <a:pPr lvl="0">
              <a:spcBef>
                <a:spcPts val="0"/>
              </a:spcBef>
              <a:buNone/>
            </a:pPr>
            <a:r>
              <a:rPr lang="en" sz="2200">
                <a:solidFill>
                  <a:srgbClr val="FFFFFF"/>
                </a:solidFill>
                <a:latin typeface="Economica"/>
                <a:ea typeface="Economica"/>
                <a:cs typeface="Economica"/>
                <a:sym typeface="Economica"/>
              </a:rPr>
              <a:t>27</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July- German counterattack and led to the end of the First Battle of El Alamein</a:t>
            </a:r>
          </a:p>
          <a:p>
            <a:pPr lvl="0" rtl="0">
              <a:spcBef>
                <a:spcPts val="0"/>
              </a:spcBef>
              <a:buNone/>
            </a:pPr>
            <a:endParaRPr/>
          </a:p>
        </p:txBody>
      </p:sp>
      <p:grpSp>
        <p:nvGrpSpPr>
          <p:cNvPr id="84" name="Shape 84"/>
          <p:cNvGrpSpPr/>
          <p:nvPr/>
        </p:nvGrpSpPr>
        <p:grpSpPr>
          <a:xfrm>
            <a:off x="396850" y="1454875"/>
            <a:ext cx="737825" cy="3342675"/>
            <a:chOff x="199525" y="1504350"/>
            <a:chExt cx="737825" cy="3342675"/>
          </a:xfrm>
        </p:grpSpPr>
        <p:cxnSp>
          <p:nvCxnSpPr>
            <p:cNvPr id="85" name="Shape 85"/>
            <p:cNvCxnSpPr/>
            <p:nvPr/>
          </p:nvCxnSpPr>
          <p:spPr>
            <a:xfrm rot="10800000">
              <a:off x="703050" y="4261125"/>
              <a:ext cx="234300" cy="0"/>
            </a:xfrm>
            <a:prstGeom prst="straightConnector1">
              <a:avLst/>
            </a:prstGeom>
            <a:noFill/>
            <a:ln w="9525" cap="flat" cmpd="sng">
              <a:solidFill>
                <a:schemeClr val="dk2"/>
              </a:solidFill>
              <a:prstDash val="solid"/>
              <a:round/>
              <a:headEnd type="none" w="lg" len="lg"/>
              <a:tailEnd type="none" w="lg" len="lg"/>
            </a:ln>
          </p:spPr>
        </p:cxnSp>
        <p:cxnSp>
          <p:nvCxnSpPr>
            <p:cNvPr id="86" name="Shape 86"/>
            <p:cNvCxnSpPr/>
            <p:nvPr/>
          </p:nvCxnSpPr>
          <p:spPr>
            <a:xfrm rot="10800000">
              <a:off x="699000" y="4489725"/>
              <a:ext cx="8100" cy="316500"/>
            </a:xfrm>
            <a:prstGeom prst="straightConnector1">
              <a:avLst/>
            </a:prstGeom>
            <a:noFill/>
            <a:ln w="9525" cap="flat" cmpd="sng">
              <a:solidFill>
                <a:schemeClr val="dk2"/>
              </a:solidFill>
              <a:prstDash val="solid"/>
              <a:round/>
              <a:headEnd type="none" w="lg" len="lg"/>
              <a:tailEnd type="none" w="lg" len="lg"/>
            </a:ln>
          </p:spPr>
        </p:cxnSp>
        <p:cxnSp>
          <p:nvCxnSpPr>
            <p:cNvPr id="87" name="Shape 87"/>
            <p:cNvCxnSpPr/>
            <p:nvPr/>
          </p:nvCxnSpPr>
          <p:spPr>
            <a:xfrm rot="10800000">
              <a:off x="703050" y="3104725"/>
              <a:ext cx="234300" cy="0"/>
            </a:xfrm>
            <a:prstGeom prst="straightConnector1">
              <a:avLst/>
            </a:prstGeom>
            <a:noFill/>
            <a:ln w="9525" cap="flat" cmpd="sng">
              <a:solidFill>
                <a:schemeClr val="dk2"/>
              </a:solidFill>
              <a:prstDash val="solid"/>
              <a:round/>
              <a:headEnd type="none" w="lg" len="lg"/>
              <a:tailEnd type="none" w="lg" len="lg"/>
            </a:ln>
          </p:spPr>
        </p:cxnSp>
        <p:cxnSp>
          <p:nvCxnSpPr>
            <p:cNvPr id="88" name="Shape 88"/>
            <p:cNvCxnSpPr/>
            <p:nvPr/>
          </p:nvCxnSpPr>
          <p:spPr>
            <a:xfrm rot="10800000">
              <a:off x="703050" y="2089725"/>
              <a:ext cx="234300" cy="0"/>
            </a:xfrm>
            <a:prstGeom prst="straightConnector1">
              <a:avLst/>
            </a:prstGeom>
            <a:noFill/>
            <a:ln w="9525" cap="flat" cmpd="sng">
              <a:solidFill>
                <a:schemeClr val="dk2"/>
              </a:solidFill>
              <a:prstDash val="solid"/>
              <a:round/>
              <a:headEnd type="none" w="lg" len="lg"/>
              <a:tailEnd type="none" w="lg" len="lg"/>
            </a:ln>
          </p:spPr>
        </p:cxnSp>
        <p:cxnSp>
          <p:nvCxnSpPr>
            <p:cNvPr id="89" name="Shape 89"/>
            <p:cNvCxnSpPr/>
            <p:nvPr/>
          </p:nvCxnSpPr>
          <p:spPr>
            <a:xfrm rot="10800000">
              <a:off x="703050" y="3680875"/>
              <a:ext cx="234300" cy="0"/>
            </a:xfrm>
            <a:prstGeom prst="straightConnector1">
              <a:avLst/>
            </a:prstGeom>
            <a:noFill/>
            <a:ln w="9525" cap="flat" cmpd="sng">
              <a:solidFill>
                <a:schemeClr val="dk2"/>
              </a:solidFill>
              <a:prstDash val="solid"/>
              <a:round/>
              <a:headEnd type="none" w="lg" len="lg"/>
              <a:tailEnd type="none" w="lg" len="lg"/>
            </a:ln>
          </p:spPr>
        </p:cxnSp>
        <p:cxnSp>
          <p:nvCxnSpPr>
            <p:cNvPr id="90" name="Shape 90"/>
            <p:cNvCxnSpPr/>
            <p:nvPr/>
          </p:nvCxnSpPr>
          <p:spPr>
            <a:xfrm flipH="1">
              <a:off x="715425" y="4613125"/>
              <a:ext cx="111000" cy="197400"/>
            </a:xfrm>
            <a:prstGeom prst="straightConnector1">
              <a:avLst/>
            </a:prstGeom>
            <a:noFill/>
            <a:ln w="9525" cap="flat" cmpd="sng">
              <a:solidFill>
                <a:schemeClr val="dk2"/>
              </a:solidFill>
              <a:prstDash val="solid"/>
              <a:round/>
              <a:headEnd type="none" w="lg" len="lg"/>
              <a:tailEnd type="none" w="lg" len="lg"/>
            </a:ln>
          </p:spPr>
        </p:cxnSp>
        <p:grpSp>
          <p:nvGrpSpPr>
            <p:cNvPr id="91" name="Shape 91"/>
            <p:cNvGrpSpPr/>
            <p:nvPr/>
          </p:nvGrpSpPr>
          <p:grpSpPr>
            <a:xfrm>
              <a:off x="199525" y="1504350"/>
              <a:ext cx="737825" cy="3342675"/>
              <a:chOff x="199525" y="1480125"/>
              <a:chExt cx="737825" cy="3342675"/>
            </a:xfrm>
          </p:grpSpPr>
          <p:cxnSp>
            <p:nvCxnSpPr>
              <p:cNvPr id="92" name="Shape 92"/>
              <p:cNvCxnSpPr/>
              <p:nvPr/>
            </p:nvCxnSpPr>
            <p:spPr>
              <a:xfrm rot="10800000">
                <a:off x="703050" y="1480125"/>
                <a:ext cx="234300" cy="0"/>
              </a:xfrm>
              <a:prstGeom prst="straightConnector1">
                <a:avLst/>
              </a:prstGeom>
              <a:noFill/>
              <a:ln w="9525" cap="flat" cmpd="sng">
                <a:solidFill>
                  <a:schemeClr val="dk2"/>
                </a:solidFill>
                <a:prstDash val="solid"/>
                <a:round/>
                <a:headEnd type="none" w="lg" len="lg"/>
                <a:tailEnd type="none" w="lg" len="lg"/>
              </a:ln>
            </p:spPr>
          </p:cxnSp>
          <p:cxnSp>
            <p:nvCxnSpPr>
              <p:cNvPr id="93" name="Shape 93"/>
              <p:cNvCxnSpPr/>
              <p:nvPr/>
            </p:nvCxnSpPr>
            <p:spPr>
              <a:xfrm>
                <a:off x="703050" y="1480125"/>
                <a:ext cx="0" cy="3009600"/>
              </a:xfrm>
              <a:prstGeom prst="straightConnector1">
                <a:avLst/>
              </a:prstGeom>
              <a:noFill/>
              <a:ln w="9525" cap="flat" cmpd="sng">
                <a:solidFill>
                  <a:schemeClr val="dk2"/>
                </a:solidFill>
                <a:prstDash val="solid"/>
                <a:round/>
                <a:headEnd type="none" w="lg" len="lg"/>
                <a:tailEnd type="none" w="lg" len="lg"/>
              </a:ln>
            </p:spPr>
          </p:cxnSp>
          <p:cxnSp>
            <p:nvCxnSpPr>
              <p:cNvPr id="94" name="Shape 94"/>
              <p:cNvCxnSpPr/>
              <p:nvPr/>
            </p:nvCxnSpPr>
            <p:spPr>
              <a:xfrm rot="10800000">
                <a:off x="579775" y="4588500"/>
                <a:ext cx="123300" cy="234300"/>
              </a:xfrm>
              <a:prstGeom prst="straightConnector1">
                <a:avLst/>
              </a:prstGeom>
              <a:noFill/>
              <a:ln w="9525" cap="flat" cmpd="sng">
                <a:solidFill>
                  <a:schemeClr val="dk2"/>
                </a:solidFill>
                <a:prstDash val="solid"/>
                <a:round/>
                <a:headEnd type="none" w="lg" len="lg"/>
                <a:tailEnd type="none" w="lg" len="lg"/>
              </a:ln>
            </p:spPr>
          </p:cxnSp>
          <p:sp>
            <p:nvSpPr>
              <p:cNvPr id="95" name="Shape 95"/>
              <p:cNvSpPr txBox="1"/>
              <p:nvPr/>
            </p:nvSpPr>
            <p:spPr>
              <a:xfrm rot="-5400000">
                <a:off x="-49325" y="2768475"/>
                <a:ext cx="814200" cy="316500"/>
              </a:xfrm>
              <a:prstGeom prst="rect">
                <a:avLst/>
              </a:prstGeom>
              <a:noFill/>
              <a:ln>
                <a:noFill/>
              </a:ln>
            </p:spPr>
            <p:txBody>
              <a:bodyPr lIns="91425" tIns="91425" rIns="91425" bIns="91425" anchor="t" anchorCtr="0">
                <a:noAutofit/>
              </a:bodyPr>
              <a:lstStyle/>
              <a:p>
                <a:pPr lvl="0">
                  <a:spcBef>
                    <a:spcPts val="0"/>
                  </a:spcBef>
                  <a:buNone/>
                </a:pPr>
                <a:r>
                  <a:rPr lang="en" sz="2200">
                    <a:solidFill>
                      <a:srgbClr val="FFFFFF"/>
                    </a:solidFill>
                    <a:latin typeface="Economica"/>
                    <a:ea typeface="Economica"/>
                    <a:cs typeface="Economica"/>
                    <a:sym typeface="Economica"/>
                  </a:rPr>
                  <a:t>1942</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6600" y="2331425"/>
            <a:ext cx="8520600" cy="572700"/>
          </a:xfrm>
          <a:prstGeom prst="rect">
            <a:avLst/>
          </a:prstGeom>
        </p:spPr>
        <p:txBody>
          <a:bodyPr lIns="91425" tIns="91425" rIns="91425" bIns="91425" anchor="t" anchorCtr="0">
            <a:noAutofit/>
          </a:bodyPr>
          <a:lstStyle/>
          <a:p>
            <a:pPr lvl="0" rtl="0">
              <a:spcBef>
                <a:spcPts val="0"/>
              </a:spcBef>
              <a:buNone/>
            </a:pPr>
            <a:r>
              <a:rPr lang="en">
                <a:solidFill>
                  <a:srgbClr val="FFFFFF"/>
                </a:solidFill>
              </a:rPr>
              <a:t>Map of First Battle of El Alamein</a:t>
            </a:r>
          </a:p>
        </p:txBody>
      </p:sp>
      <p:pic>
        <p:nvPicPr>
          <p:cNvPr id="101" name="Shape 101"/>
          <p:cNvPicPr preferRelativeResize="0"/>
          <p:nvPr/>
        </p:nvPicPr>
        <p:blipFill>
          <a:blip r:embed="rId3">
            <a:alphaModFix/>
          </a:blip>
          <a:stretch>
            <a:fillRect/>
          </a:stretch>
        </p:blipFill>
        <p:spPr>
          <a:xfrm>
            <a:off x="4693636" y="74025"/>
            <a:ext cx="4253763" cy="5069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t>Timeline of the Second Battle of El Alamein</a:t>
            </a:r>
          </a:p>
        </p:txBody>
      </p:sp>
      <p:cxnSp>
        <p:nvCxnSpPr>
          <p:cNvPr id="107" name="Shape 107"/>
          <p:cNvCxnSpPr/>
          <p:nvPr/>
        </p:nvCxnSpPr>
        <p:spPr>
          <a:xfrm rot="10800000">
            <a:off x="900375" y="4821250"/>
            <a:ext cx="234300" cy="0"/>
          </a:xfrm>
          <a:prstGeom prst="straightConnector1">
            <a:avLst/>
          </a:prstGeom>
          <a:noFill/>
          <a:ln w="9525" cap="flat" cmpd="sng">
            <a:solidFill>
              <a:schemeClr val="dk2"/>
            </a:solidFill>
            <a:prstDash val="solid"/>
            <a:round/>
            <a:headEnd type="none" w="lg" len="lg"/>
            <a:tailEnd type="none" w="lg" len="lg"/>
          </a:ln>
        </p:spPr>
      </p:cxnSp>
      <p:cxnSp>
        <p:nvCxnSpPr>
          <p:cNvPr id="108" name="Shape 108"/>
          <p:cNvCxnSpPr/>
          <p:nvPr/>
        </p:nvCxnSpPr>
        <p:spPr>
          <a:xfrm rot="10800000">
            <a:off x="900375" y="2445650"/>
            <a:ext cx="234300" cy="0"/>
          </a:xfrm>
          <a:prstGeom prst="straightConnector1">
            <a:avLst/>
          </a:prstGeom>
          <a:noFill/>
          <a:ln w="9525" cap="flat" cmpd="sng">
            <a:solidFill>
              <a:schemeClr val="dk2"/>
            </a:solidFill>
            <a:prstDash val="solid"/>
            <a:round/>
            <a:headEnd type="none" w="lg" len="lg"/>
            <a:tailEnd type="none" w="lg" len="lg"/>
          </a:ln>
        </p:spPr>
      </p:cxnSp>
      <p:cxnSp>
        <p:nvCxnSpPr>
          <p:cNvPr id="109" name="Shape 109"/>
          <p:cNvCxnSpPr/>
          <p:nvPr/>
        </p:nvCxnSpPr>
        <p:spPr>
          <a:xfrm rot="10800000">
            <a:off x="896325" y="4287900"/>
            <a:ext cx="0" cy="885900"/>
          </a:xfrm>
          <a:prstGeom prst="straightConnector1">
            <a:avLst/>
          </a:prstGeom>
          <a:noFill/>
          <a:ln w="9525" cap="flat" cmpd="sng">
            <a:solidFill>
              <a:schemeClr val="dk2"/>
            </a:solidFill>
            <a:prstDash val="solid"/>
            <a:round/>
            <a:headEnd type="none" w="lg" len="lg"/>
            <a:tailEnd type="none" w="lg" len="lg"/>
          </a:ln>
        </p:spPr>
      </p:cxnSp>
      <p:cxnSp>
        <p:nvCxnSpPr>
          <p:cNvPr id="110" name="Shape 110"/>
          <p:cNvCxnSpPr/>
          <p:nvPr/>
        </p:nvCxnSpPr>
        <p:spPr>
          <a:xfrm flipH="1">
            <a:off x="912750" y="4944650"/>
            <a:ext cx="111000" cy="197400"/>
          </a:xfrm>
          <a:prstGeom prst="straightConnector1">
            <a:avLst/>
          </a:prstGeom>
          <a:noFill/>
          <a:ln w="9525" cap="flat" cmpd="sng">
            <a:solidFill>
              <a:schemeClr val="dk2"/>
            </a:solidFill>
            <a:prstDash val="solid"/>
            <a:round/>
            <a:headEnd type="none" w="lg" len="lg"/>
            <a:tailEnd type="none" w="lg" len="lg"/>
          </a:ln>
        </p:spPr>
      </p:cxnSp>
      <p:cxnSp>
        <p:nvCxnSpPr>
          <p:cNvPr id="111" name="Shape 111"/>
          <p:cNvCxnSpPr/>
          <p:nvPr/>
        </p:nvCxnSpPr>
        <p:spPr>
          <a:xfrm rot="10800000">
            <a:off x="900375" y="1302475"/>
            <a:ext cx="234300" cy="0"/>
          </a:xfrm>
          <a:prstGeom prst="straightConnector1">
            <a:avLst/>
          </a:prstGeom>
          <a:noFill/>
          <a:ln w="9525" cap="flat" cmpd="sng">
            <a:solidFill>
              <a:schemeClr val="dk2"/>
            </a:solidFill>
            <a:prstDash val="solid"/>
            <a:round/>
            <a:headEnd type="none" w="lg" len="lg"/>
            <a:tailEnd type="none" w="lg" len="lg"/>
          </a:ln>
        </p:spPr>
      </p:cxnSp>
      <p:cxnSp>
        <p:nvCxnSpPr>
          <p:cNvPr id="112" name="Shape 112"/>
          <p:cNvCxnSpPr/>
          <p:nvPr/>
        </p:nvCxnSpPr>
        <p:spPr>
          <a:xfrm>
            <a:off x="900375" y="1302475"/>
            <a:ext cx="0" cy="3009600"/>
          </a:xfrm>
          <a:prstGeom prst="straightConnector1">
            <a:avLst/>
          </a:prstGeom>
          <a:noFill/>
          <a:ln w="9525" cap="flat" cmpd="sng">
            <a:solidFill>
              <a:schemeClr val="dk2"/>
            </a:solidFill>
            <a:prstDash val="solid"/>
            <a:round/>
            <a:headEnd type="none" w="lg" len="lg"/>
            <a:tailEnd type="none" w="lg" len="lg"/>
          </a:ln>
        </p:spPr>
      </p:cxnSp>
      <p:cxnSp>
        <p:nvCxnSpPr>
          <p:cNvPr id="113" name="Shape 113"/>
          <p:cNvCxnSpPr/>
          <p:nvPr/>
        </p:nvCxnSpPr>
        <p:spPr>
          <a:xfrm rot="10800000">
            <a:off x="777100" y="4944250"/>
            <a:ext cx="123300" cy="234300"/>
          </a:xfrm>
          <a:prstGeom prst="straightConnector1">
            <a:avLst/>
          </a:prstGeom>
          <a:noFill/>
          <a:ln w="9525" cap="flat" cmpd="sng">
            <a:solidFill>
              <a:schemeClr val="dk2"/>
            </a:solidFill>
            <a:prstDash val="solid"/>
            <a:round/>
            <a:headEnd type="none" w="lg" len="lg"/>
            <a:tailEnd type="none" w="lg" len="lg"/>
          </a:ln>
        </p:spPr>
      </p:cxnSp>
      <p:sp>
        <p:nvSpPr>
          <p:cNvPr id="114" name="Shape 114"/>
          <p:cNvSpPr txBox="1"/>
          <p:nvPr/>
        </p:nvSpPr>
        <p:spPr>
          <a:xfrm rot="-5400000">
            <a:off x="148000" y="2565575"/>
            <a:ext cx="814200" cy="316500"/>
          </a:xfrm>
          <a:prstGeom prst="rect">
            <a:avLst/>
          </a:prstGeom>
          <a:noFill/>
          <a:ln>
            <a:noFill/>
          </a:ln>
        </p:spPr>
        <p:txBody>
          <a:bodyPr lIns="91425" tIns="91425" rIns="91425" bIns="91425" anchor="t" anchorCtr="0">
            <a:noAutofit/>
          </a:bodyPr>
          <a:lstStyle/>
          <a:p>
            <a:pPr lvl="0" rtl="0">
              <a:spcBef>
                <a:spcPts val="0"/>
              </a:spcBef>
              <a:buNone/>
            </a:pPr>
            <a:r>
              <a:rPr lang="en" sz="2200">
                <a:solidFill>
                  <a:srgbClr val="FFFFFF"/>
                </a:solidFill>
                <a:latin typeface="Economica"/>
                <a:ea typeface="Economica"/>
                <a:cs typeface="Economica"/>
                <a:sym typeface="Economica"/>
              </a:rPr>
              <a:t>1942</a:t>
            </a:r>
          </a:p>
        </p:txBody>
      </p:sp>
      <p:sp>
        <p:nvSpPr>
          <p:cNvPr id="115" name="Shape 115"/>
          <p:cNvSpPr txBox="1">
            <a:spLocks noGrp="1"/>
          </p:cNvSpPr>
          <p:nvPr>
            <p:ph type="body" idx="1"/>
          </p:nvPr>
        </p:nvSpPr>
        <p:spPr>
          <a:xfrm>
            <a:off x="1134675" y="1017725"/>
            <a:ext cx="7685100" cy="3334800"/>
          </a:xfrm>
          <a:prstGeom prst="rect">
            <a:avLst/>
          </a:prstGeom>
        </p:spPr>
        <p:txBody>
          <a:bodyPr lIns="91425" tIns="91425" rIns="91425" bIns="91425" anchor="t" anchorCtr="0">
            <a:noAutofit/>
          </a:bodyPr>
          <a:lstStyle/>
          <a:p>
            <a:pPr lvl="0">
              <a:spcBef>
                <a:spcPts val="0"/>
              </a:spcBef>
              <a:buNone/>
            </a:pPr>
            <a:r>
              <a:rPr lang="en" sz="2200">
                <a:solidFill>
                  <a:srgbClr val="FFFFFF"/>
                </a:solidFill>
                <a:latin typeface="Economica"/>
                <a:ea typeface="Economica"/>
                <a:cs typeface="Economica"/>
                <a:sym typeface="Economica"/>
              </a:rPr>
              <a:t>23</a:t>
            </a:r>
            <a:r>
              <a:rPr lang="en" sz="2200" baseline="30000">
                <a:solidFill>
                  <a:srgbClr val="FFFFFF"/>
                </a:solidFill>
                <a:latin typeface="Economica"/>
                <a:ea typeface="Economica"/>
                <a:cs typeface="Economica"/>
                <a:sym typeface="Economica"/>
              </a:rPr>
              <a:t>rd</a:t>
            </a:r>
            <a:r>
              <a:rPr lang="en" sz="2200">
                <a:solidFill>
                  <a:srgbClr val="FFFFFF"/>
                </a:solidFill>
                <a:latin typeface="Economica"/>
                <a:ea typeface="Economica"/>
                <a:cs typeface="Economica"/>
                <a:sym typeface="Economica"/>
              </a:rPr>
              <a:t> October  - Allied begin their attack on Germans</a:t>
            </a:r>
          </a:p>
          <a:p>
            <a:pPr lvl="0">
              <a:spcBef>
                <a:spcPts val="0"/>
              </a:spcBef>
              <a:buNone/>
            </a:pPr>
            <a:endParaRPr sz="2200">
              <a:solidFill>
                <a:srgbClr val="FFFFFF"/>
              </a:solidFill>
              <a:latin typeface="Economica"/>
              <a:ea typeface="Economica"/>
              <a:cs typeface="Economica"/>
              <a:sym typeface="Economica"/>
            </a:endParaRPr>
          </a:p>
          <a:p>
            <a:pPr lvl="0">
              <a:spcBef>
                <a:spcPts val="0"/>
              </a:spcBef>
              <a:buNone/>
            </a:pPr>
            <a:r>
              <a:rPr lang="en" sz="2200">
                <a:solidFill>
                  <a:srgbClr val="FFFFFF"/>
                </a:solidFill>
                <a:latin typeface="Economica"/>
                <a:ea typeface="Economica"/>
                <a:cs typeface="Economica"/>
                <a:sym typeface="Economica"/>
              </a:rPr>
              <a:t>26</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October - Axix begin a series of counterattacks</a:t>
            </a:r>
          </a:p>
          <a:p>
            <a:pPr lvl="0">
              <a:spcBef>
                <a:spcPts val="0"/>
              </a:spcBef>
              <a:buNone/>
            </a:pPr>
            <a:endParaRPr sz="2200">
              <a:solidFill>
                <a:srgbClr val="FFFFFF"/>
              </a:solidFill>
              <a:latin typeface="Economica"/>
              <a:ea typeface="Economica"/>
              <a:cs typeface="Economica"/>
              <a:sym typeface="Economica"/>
            </a:endParaRPr>
          </a:p>
          <a:p>
            <a:pPr lvl="0" rtl="0">
              <a:spcBef>
                <a:spcPts val="0"/>
              </a:spcBef>
              <a:buNone/>
            </a:pPr>
            <a:r>
              <a:rPr lang="en" sz="2200">
                <a:solidFill>
                  <a:srgbClr val="FFFFFF"/>
                </a:solidFill>
                <a:latin typeface="Economica"/>
                <a:ea typeface="Economica"/>
                <a:cs typeface="Economica"/>
                <a:sym typeface="Economica"/>
              </a:rPr>
              <a:t>1</a:t>
            </a:r>
            <a:r>
              <a:rPr lang="en" sz="2200" baseline="30000">
                <a:solidFill>
                  <a:srgbClr val="FFFFFF"/>
                </a:solidFill>
                <a:latin typeface="Economica"/>
                <a:ea typeface="Economica"/>
                <a:cs typeface="Economica"/>
                <a:sym typeface="Economica"/>
              </a:rPr>
              <a:t>st</a:t>
            </a:r>
            <a:r>
              <a:rPr lang="en" sz="2200">
                <a:solidFill>
                  <a:srgbClr val="FFFFFF"/>
                </a:solidFill>
                <a:latin typeface="Economica"/>
                <a:ea typeface="Economica"/>
                <a:cs typeface="Economica"/>
                <a:sym typeface="Economica"/>
              </a:rPr>
              <a:t> November - Operation Supercharge (break last of German defenses) failed</a:t>
            </a:r>
          </a:p>
          <a:p>
            <a:pPr lvl="0">
              <a:spcBef>
                <a:spcPts val="0"/>
              </a:spcBef>
              <a:buNone/>
            </a:pPr>
            <a:endParaRPr sz="2200">
              <a:solidFill>
                <a:srgbClr val="FFFFFF"/>
              </a:solidFill>
              <a:latin typeface="Economica"/>
              <a:ea typeface="Economica"/>
              <a:cs typeface="Economica"/>
              <a:sym typeface="Economica"/>
            </a:endParaRPr>
          </a:p>
          <a:p>
            <a:pPr lvl="0" rtl="0">
              <a:spcBef>
                <a:spcPts val="0"/>
              </a:spcBef>
              <a:buNone/>
            </a:pPr>
            <a:r>
              <a:rPr lang="en" sz="2200">
                <a:solidFill>
                  <a:srgbClr val="FFFFFF"/>
                </a:solidFill>
                <a:latin typeface="Economica"/>
                <a:ea typeface="Economica"/>
                <a:cs typeface="Economica"/>
                <a:sym typeface="Economica"/>
              </a:rPr>
              <a:t>4</a:t>
            </a:r>
            <a:r>
              <a:rPr lang="en" sz="2200" baseline="30000">
                <a:solidFill>
                  <a:srgbClr val="FFFFFF"/>
                </a:solidFill>
                <a:latin typeface="Economica"/>
                <a:ea typeface="Economica"/>
                <a:cs typeface="Economica"/>
                <a:sym typeface="Economica"/>
              </a:rPr>
              <a:t>th</a:t>
            </a:r>
            <a:r>
              <a:rPr lang="en" sz="2200">
                <a:solidFill>
                  <a:srgbClr val="FFFFFF"/>
                </a:solidFill>
                <a:latin typeface="Economica"/>
                <a:ea typeface="Economica"/>
                <a:cs typeface="Economica"/>
                <a:sym typeface="Economica"/>
              </a:rPr>
              <a:t> November - Germans retreat disobeying Hitler’s direct order to “stand and die”</a:t>
            </a:r>
          </a:p>
          <a:p>
            <a:pPr lvl="0" rtl="0">
              <a:spcBef>
                <a:spcPts val="0"/>
              </a:spcBef>
              <a:buNone/>
            </a:pPr>
            <a:endParaRPr/>
          </a:p>
        </p:txBody>
      </p:sp>
      <p:cxnSp>
        <p:nvCxnSpPr>
          <p:cNvPr id="116" name="Shape 116"/>
          <p:cNvCxnSpPr/>
          <p:nvPr/>
        </p:nvCxnSpPr>
        <p:spPr>
          <a:xfrm rot="10800000">
            <a:off x="900375" y="3618950"/>
            <a:ext cx="234300"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0400" y="2331425"/>
            <a:ext cx="8520600" cy="572700"/>
          </a:xfrm>
          <a:prstGeom prst="rect">
            <a:avLst/>
          </a:prstGeom>
        </p:spPr>
        <p:txBody>
          <a:bodyPr lIns="91425" tIns="91425" rIns="91425" bIns="91425" anchor="t" anchorCtr="0">
            <a:noAutofit/>
          </a:bodyPr>
          <a:lstStyle/>
          <a:p>
            <a:pPr lvl="0" rtl="0">
              <a:spcBef>
                <a:spcPts val="0"/>
              </a:spcBef>
              <a:buNone/>
            </a:pPr>
            <a:r>
              <a:rPr lang="en">
                <a:solidFill>
                  <a:srgbClr val="FFFFFF"/>
                </a:solidFill>
              </a:rPr>
              <a:t>Map of Second Battle of El Alamein</a:t>
            </a:r>
          </a:p>
        </p:txBody>
      </p:sp>
      <p:pic>
        <p:nvPicPr>
          <p:cNvPr id="122" name="Shape 122"/>
          <p:cNvPicPr preferRelativeResize="0"/>
          <p:nvPr/>
        </p:nvPicPr>
        <p:blipFill>
          <a:blip r:embed="rId3">
            <a:alphaModFix/>
          </a:blip>
          <a:stretch>
            <a:fillRect/>
          </a:stretch>
        </p:blipFill>
        <p:spPr>
          <a:xfrm>
            <a:off x="5008148" y="612825"/>
            <a:ext cx="4135848" cy="41358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rtl="0">
              <a:spcBef>
                <a:spcPts val="0"/>
              </a:spcBef>
              <a:buNone/>
            </a:pPr>
            <a:r>
              <a:rPr lang="en">
                <a:solidFill>
                  <a:srgbClr val="FFFFFF"/>
                </a:solidFill>
              </a:rPr>
              <a:t>Strategies of the First Battle of El Alamein</a:t>
            </a:r>
          </a:p>
        </p:txBody>
      </p:sp>
      <p:sp>
        <p:nvSpPr>
          <p:cNvPr id="128" name="Shape 128"/>
          <p:cNvSpPr txBox="1">
            <a:spLocks noGrp="1"/>
          </p:cNvSpPr>
          <p:nvPr>
            <p:ph type="body" idx="1"/>
          </p:nvPr>
        </p:nvSpPr>
        <p:spPr>
          <a:xfrm>
            <a:off x="0" y="473925"/>
            <a:ext cx="9144000" cy="4570800"/>
          </a:xfrm>
          <a:prstGeom prst="rect">
            <a:avLst/>
          </a:prstGeom>
        </p:spPr>
        <p:txBody>
          <a:bodyPr lIns="91425" tIns="91425" rIns="91425" bIns="91425" anchor="t" anchorCtr="0">
            <a:noAutofit/>
          </a:bodyPr>
          <a:lstStyle/>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Germans attacked El Alamein earlier than expected, catching the Allies without sufficient supplies.</a:t>
            </a:r>
          </a:p>
          <a:p>
            <a:pPr marL="457200" lvl="0" indent="-368300">
              <a:spcBef>
                <a:spcPts val="0"/>
              </a:spcBef>
              <a:buClr>
                <a:srgbClr val="FFFFFF"/>
              </a:buClr>
              <a:buSzPct val="100000"/>
              <a:buFont typeface="Economica"/>
            </a:pPr>
            <a:r>
              <a:rPr lang="en" sz="2200">
                <a:solidFill>
                  <a:srgbClr val="FFFFFF"/>
                </a:solidFill>
                <a:latin typeface="Economica"/>
                <a:ea typeface="Economica"/>
                <a:cs typeface="Economica"/>
                <a:sym typeface="Economica"/>
              </a:rPr>
              <a:t>However, the position of El Alamein prevented the Germans from attacking from the south flank due to the Qattara Depression and forced them to attack directly from the west. They also used anti tank mines to force the Germans to attack through a specific area.</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The Germans planned on attacking from the west then cut north to push them back east</a:t>
            </a:r>
          </a:p>
          <a:p>
            <a:pPr marL="914400" lvl="1"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During the invasion, the Axis forces were held back by sandstorms and positioned themselves wrong, causing them to run into Allied forces which pushed them back. </a:t>
            </a:r>
          </a:p>
          <a:p>
            <a:pPr marL="457200" lvl="0" indent="-368300" rtl="0">
              <a:spcBef>
                <a:spcPts val="0"/>
              </a:spcBef>
              <a:buClr>
                <a:srgbClr val="FFFFFF"/>
              </a:buClr>
              <a:buSzPct val="100000"/>
              <a:buFont typeface="Economica"/>
            </a:pPr>
            <a:r>
              <a:rPr lang="en" sz="2200">
                <a:solidFill>
                  <a:srgbClr val="FFFFFF"/>
                </a:solidFill>
                <a:latin typeface="Economica"/>
                <a:ea typeface="Economica"/>
                <a:cs typeface="Economica"/>
                <a:sym typeface="Economica"/>
              </a:rPr>
              <a:t>Limited supplies of the Axis forced them to stop and put them on the defensive.</a:t>
            </a:r>
          </a:p>
          <a:p>
            <a:pPr lvl="0" rtl="0">
              <a:spcBef>
                <a:spcPts val="0"/>
              </a:spcBef>
              <a:buNone/>
            </a:pPr>
            <a:endParaRPr sz="2200">
              <a:solidFill>
                <a:srgbClr val="000000"/>
              </a:solidFill>
              <a:latin typeface="Economica"/>
              <a:ea typeface="Economica"/>
              <a:cs typeface="Economica"/>
              <a:sym typeface="Economica"/>
            </a:endParaRPr>
          </a:p>
        </p:txBody>
      </p:sp>
      <p:pic>
        <p:nvPicPr>
          <p:cNvPr id="129" name="Shape 129"/>
          <p:cNvPicPr preferRelativeResize="0"/>
          <p:nvPr/>
        </p:nvPicPr>
        <p:blipFill>
          <a:blip r:embed="rId3">
            <a:alphaModFix/>
          </a:blip>
          <a:stretch>
            <a:fillRect/>
          </a:stretch>
        </p:blipFill>
        <p:spPr>
          <a:xfrm>
            <a:off x="2994776" y="3639775"/>
            <a:ext cx="2395675" cy="1362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0"/>
            <a:ext cx="8520600" cy="572700"/>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t>Strategies of the Second Battle of El Alamein</a:t>
            </a:r>
          </a:p>
          <a:p>
            <a:pPr lvl="0">
              <a:spcBef>
                <a:spcPts val="0"/>
              </a:spcBef>
              <a:buNone/>
            </a:pPr>
            <a:endParaRPr/>
          </a:p>
        </p:txBody>
      </p:sp>
      <p:sp>
        <p:nvSpPr>
          <p:cNvPr id="135" name="Shape 135"/>
          <p:cNvSpPr txBox="1">
            <a:spLocks noGrp="1"/>
          </p:cNvSpPr>
          <p:nvPr>
            <p:ph type="body" idx="1"/>
          </p:nvPr>
        </p:nvSpPr>
        <p:spPr>
          <a:xfrm>
            <a:off x="0" y="572700"/>
            <a:ext cx="9144000" cy="4613100"/>
          </a:xfrm>
          <a:prstGeom prst="rect">
            <a:avLst/>
          </a:prstGeom>
        </p:spPr>
        <p:txBody>
          <a:bodyPr lIns="91425" tIns="91425" rIns="91425" bIns="91425" anchor="t" anchorCtr="0">
            <a:noAutofit/>
          </a:bodyPr>
          <a:lstStyle/>
          <a:p>
            <a:pPr marL="457200" lvl="0" indent="-381000" rtl="0">
              <a:spcBef>
                <a:spcPts val="0"/>
              </a:spcBef>
              <a:buSzPct val="100000"/>
              <a:buFont typeface="Economica"/>
            </a:pPr>
            <a:r>
              <a:rPr lang="en" sz="2400">
                <a:latin typeface="Economica"/>
                <a:ea typeface="Economica"/>
                <a:cs typeface="Economica"/>
                <a:sym typeface="Economica"/>
              </a:rPr>
              <a:t>The Allies have double the troops of the Axis by the end of October and were ready to attack</a:t>
            </a:r>
          </a:p>
          <a:p>
            <a:pPr marL="457200" lvl="0" indent="-381000" rtl="0">
              <a:spcBef>
                <a:spcPts val="0"/>
              </a:spcBef>
              <a:buSzPct val="100000"/>
              <a:buFont typeface="Economica"/>
            </a:pPr>
            <a:r>
              <a:rPr lang="en" sz="2400">
                <a:latin typeface="Economica"/>
                <a:ea typeface="Economica"/>
                <a:cs typeface="Economica"/>
                <a:sym typeface="Economica"/>
              </a:rPr>
              <a:t>They first had engineers clear out the mines, then poured tanks and infantry though the mine line with air support</a:t>
            </a:r>
          </a:p>
          <a:p>
            <a:pPr marL="457200" lvl="0" indent="-381000" rtl="0">
              <a:spcBef>
                <a:spcPts val="0"/>
              </a:spcBef>
              <a:buSzPct val="100000"/>
              <a:buFont typeface="Economica"/>
            </a:pPr>
            <a:r>
              <a:rPr lang="en" sz="2400">
                <a:latin typeface="Economica"/>
                <a:ea typeface="Economica"/>
                <a:cs typeface="Economica"/>
                <a:sym typeface="Economica"/>
              </a:rPr>
              <a:t>Used a main attack in coastal area assisted by a push further south. </a:t>
            </a:r>
          </a:p>
          <a:p>
            <a:pPr marL="457200" lvl="0" indent="-381000" rtl="0">
              <a:spcBef>
                <a:spcPts val="0"/>
              </a:spcBef>
              <a:buSzPct val="100000"/>
              <a:buFont typeface="Economica"/>
            </a:pPr>
            <a:r>
              <a:rPr lang="en" sz="2400">
                <a:latin typeface="Economica"/>
                <a:ea typeface="Economica"/>
                <a:cs typeface="Economica"/>
                <a:sym typeface="Economica"/>
              </a:rPr>
              <a:t>Eventually forced Rommel to go into full retreat by beginning of November</a:t>
            </a:r>
          </a:p>
          <a:p>
            <a:pPr lvl="0">
              <a:spcBef>
                <a:spcPts val="0"/>
              </a:spcBef>
              <a:buClr>
                <a:schemeClr val="dk2"/>
              </a:buClr>
              <a:buSzPct val="45833"/>
              <a:buFont typeface="Arial"/>
              <a:buNone/>
            </a:pPr>
            <a:endParaRPr sz="2400">
              <a:latin typeface="Economica"/>
              <a:ea typeface="Economica"/>
              <a:cs typeface="Economica"/>
              <a:sym typeface="Economica"/>
            </a:endParaRPr>
          </a:p>
          <a:p>
            <a:pPr lvl="0">
              <a:spcBef>
                <a:spcPts val="0"/>
              </a:spcBef>
              <a:buNone/>
            </a:pPr>
            <a:endParaRPr/>
          </a:p>
        </p:txBody>
      </p:sp>
      <p:pic>
        <p:nvPicPr>
          <p:cNvPr id="136" name="Shape 136"/>
          <p:cNvPicPr preferRelativeResize="0"/>
          <p:nvPr/>
        </p:nvPicPr>
        <p:blipFill>
          <a:blip r:embed="rId3">
            <a:alphaModFix/>
          </a:blip>
          <a:stretch>
            <a:fillRect/>
          </a:stretch>
        </p:blipFill>
        <p:spPr>
          <a:xfrm>
            <a:off x="2955375" y="3358425"/>
            <a:ext cx="2505625" cy="1559274"/>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1400</Words>
  <Application>Microsoft Office PowerPoint</Application>
  <PresentationFormat>On-screen Show (16:9)</PresentationFormat>
  <Paragraphs>108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Average</vt:lpstr>
      <vt:lpstr>Oswald</vt:lpstr>
      <vt:lpstr>Arial</vt:lpstr>
      <vt:lpstr>Economica</vt:lpstr>
      <vt:lpstr>slate</vt:lpstr>
      <vt:lpstr> Battle of El-Alamein &amp; Operation Torch </vt:lpstr>
      <vt:lpstr>Background on Battles of El Alamein</vt:lpstr>
      <vt:lpstr>Thesis for the Battles of El Alamein</vt:lpstr>
      <vt:lpstr>Timeline of the First Battle of El Alamein</vt:lpstr>
      <vt:lpstr>Map of First Battle of El Alamein</vt:lpstr>
      <vt:lpstr>Timeline of the Second Battle of El Alamein</vt:lpstr>
      <vt:lpstr>Map of Second Battle of El Alamein</vt:lpstr>
      <vt:lpstr>Strategies of the First Battle of El Alamein</vt:lpstr>
      <vt:lpstr>Strategies of the Second Battle of El Alamein </vt:lpstr>
      <vt:lpstr>Weaponry of Battle of El Alamein </vt:lpstr>
      <vt:lpstr>Impacts of the First Battle of El Alamein </vt:lpstr>
      <vt:lpstr>Impacts of the Second Battle of El Alamein</vt:lpstr>
      <vt:lpstr>Background on Operation Torch</vt:lpstr>
      <vt:lpstr>Thesis for Operation Torch</vt:lpstr>
      <vt:lpstr>Timeline of Operation Torch</vt:lpstr>
      <vt:lpstr>Map of Operation Torch</vt:lpstr>
      <vt:lpstr>Strategies in Operation Torch</vt:lpstr>
      <vt:lpstr>Impacts of Operation Torch</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Battle of El-Alamein &amp; Operation Torch </dc:title>
  <dc:creator>Myers, Zachary    SHS - Staff</dc:creator>
  <cp:lastModifiedBy>Myers, Zachary    SHS - Staff</cp:lastModifiedBy>
  <cp:revision>1</cp:revision>
  <dcterms:modified xsi:type="dcterms:W3CDTF">2017-05-04T21:54:11Z</dcterms:modified>
</cp:coreProperties>
</file>