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Average" panose="020B0604020202020204" charset="0"/>
      <p:regular r:id="rId42"/>
    </p:embeddedFont>
    <p:embeddedFont>
      <p:font typeface="Oswald"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559727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159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239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528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740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550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8455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780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191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935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140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020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isaiah</a:t>
            </a:r>
          </a:p>
        </p:txBody>
      </p:sp>
    </p:spTree>
    <p:extLst>
      <p:ext uri="{BB962C8B-B14F-4D97-AF65-F5344CB8AC3E}">
        <p14:creationId xmlns:p14="http://schemas.microsoft.com/office/powerpoint/2010/main" val="1137362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301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013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47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3966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3428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420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5688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0411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999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090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kellen</a:t>
            </a:r>
          </a:p>
        </p:txBody>
      </p:sp>
    </p:spTree>
    <p:extLst>
      <p:ext uri="{BB962C8B-B14F-4D97-AF65-F5344CB8AC3E}">
        <p14:creationId xmlns:p14="http://schemas.microsoft.com/office/powerpoint/2010/main" val="19433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8590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3507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436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6971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9815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69643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397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7015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9325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906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kellen</a:t>
            </a:r>
          </a:p>
        </p:txBody>
      </p:sp>
    </p:spTree>
    <p:extLst>
      <p:ext uri="{BB962C8B-B14F-4D97-AF65-F5344CB8AC3E}">
        <p14:creationId xmlns:p14="http://schemas.microsoft.com/office/powerpoint/2010/main" val="339213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79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649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677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961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615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j3X7HfezzE#t=03m40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mt="55000"/>
          </a:blip>
          <a:stretch>
            <a:fillRect/>
          </a:stretch>
        </p:blipFill>
        <p:spPr>
          <a:xfrm>
            <a:off x="0" y="0"/>
            <a:ext cx="9144000" cy="5143500"/>
          </a:xfrm>
          <a:prstGeom prst="rect">
            <a:avLst/>
          </a:prstGeom>
          <a:noFill/>
          <a:ln>
            <a:noFill/>
          </a:ln>
        </p:spPr>
      </p:pic>
      <p:sp>
        <p:nvSpPr>
          <p:cNvPr id="60" name="Shape 60"/>
          <p:cNvSpPr txBox="1"/>
          <p:nvPr/>
        </p:nvSpPr>
        <p:spPr>
          <a:xfrm>
            <a:off x="833875" y="849700"/>
            <a:ext cx="7587600" cy="1268700"/>
          </a:xfrm>
          <a:prstGeom prst="rect">
            <a:avLst/>
          </a:prstGeom>
          <a:noFill/>
          <a:ln>
            <a:noFill/>
          </a:ln>
        </p:spPr>
        <p:txBody>
          <a:bodyPr lIns="91425" tIns="91425" rIns="91425" bIns="91425" anchor="t" anchorCtr="0">
            <a:noAutofit/>
          </a:bodyPr>
          <a:lstStyle/>
          <a:p>
            <a:pPr lvl="0" algn="ctr">
              <a:spcBef>
                <a:spcPts val="0"/>
              </a:spcBef>
              <a:buNone/>
            </a:pPr>
            <a:r>
              <a:rPr lang="en" sz="4800">
                <a:solidFill>
                  <a:srgbClr val="F3F3F3"/>
                </a:solidFill>
              </a:rPr>
              <a:t>Operation Overlord</a:t>
            </a:r>
          </a:p>
        </p:txBody>
      </p:sp>
      <p:sp>
        <p:nvSpPr>
          <p:cNvPr id="61" name="Shape 61"/>
          <p:cNvSpPr txBox="1"/>
          <p:nvPr/>
        </p:nvSpPr>
        <p:spPr>
          <a:xfrm>
            <a:off x="1506625" y="2760775"/>
            <a:ext cx="6242100" cy="10647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F3F3F3"/>
                </a:solidFill>
              </a:rPr>
              <a:t>Gene Wang, John Froman, Kellen Hoke, and Isaiah Chang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Timeline of Events (continued)</a:t>
            </a:r>
          </a:p>
        </p:txBody>
      </p:sp>
      <p:sp>
        <p:nvSpPr>
          <p:cNvPr id="117" name="Shape 1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Allies still had some success in Italy, but were still unsatisfied</a:t>
            </a:r>
          </a:p>
          <a:p>
            <a:pPr marL="457200" lvl="0" indent="-381000" rtl="0">
              <a:spcBef>
                <a:spcPts val="0"/>
              </a:spcBef>
              <a:buClr>
                <a:schemeClr val="dk1"/>
              </a:buClr>
              <a:buSzPct val="100000"/>
            </a:pPr>
            <a:r>
              <a:rPr lang="en" sz="2400">
                <a:solidFill>
                  <a:schemeClr val="dk1"/>
                </a:solidFill>
              </a:rPr>
              <a:t>Wanted a stronger presence in Europe and to help France</a:t>
            </a:r>
          </a:p>
          <a:p>
            <a:pPr marL="457200" lvl="0" indent="-381000" rtl="0">
              <a:spcBef>
                <a:spcPts val="0"/>
              </a:spcBef>
              <a:buClr>
                <a:schemeClr val="dk1"/>
              </a:buClr>
              <a:buSzPct val="100000"/>
            </a:pPr>
            <a:r>
              <a:rPr lang="en" sz="2400">
                <a:solidFill>
                  <a:schemeClr val="dk1"/>
                </a:solidFill>
              </a:rPr>
              <a:t>Tehran Conference in late 1943</a:t>
            </a:r>
          </a:p>
          <a:p>
            <a:pPr marL="914400" lvl="1" indent="-381000" rtl="0">
              <a:spcBef>
                <a:spcPts val="0"/>
              </a:spcBef>
              <a:buClr>
                <a:schemeClr val="dk1"/>
              </a:buClr>
              <a:buSzPct val="100000"/>
            </a:pPr>
            <a:r>
              <a:rPr lang="en" sz="2400">
                <a:solidFill>
                  <a:schemeClr val="dk1"/>
                </a:solidFill>
              </a:rPr>
              <a:t>Roosevelt, Churchill, and Stalin attended</a:t>
            </a:r>
          </a:p>
          <a:p>
            <a:pPr marL="914400" lvl="1" indent="-381000" rtl="0">
              <a:spcBef>
                <a:spcPts val="0"/>
              </a:spcBef>
              <a:buClr>
                <a:schemeClr val="dk1"/>
              </a:buClr>
              <a:buSzPct val="100000"/>
            </a:pPr>
            <a:r>
              <a:rPr lang="en" sz="2400">
                <a:solidFill>
                  <a:schemeClr val="dk1"/>
                </a:solidFill>
              </a:rPr>
              <a:t>Agreed to launch a Allied invasion on the occupied northern French coastline</a:t>
            </a:r>
          </a:p>
          <a:p>
            <a:pPr marL="914400" lvl="1" indent="-381000" rtl="0">
              <a:spcBef>
                <a:spcPts val="0"/>
              </a:spcBef>
              <a:buClr>
                <a:schemeClr val="dk1"/>
              </a:buClr>
              <a:buSzPct val="100000"/>
            </a:pPr>
            <a:r>
              <a:rPr lang="en" sz="2400">
                <a:solidFill>
                  <a:schemeClr val="dk1"/>
                </a:solidFill>
              </a:rPr>
              <a:t>Dwight D. Eisenhower (U.S. general) was put in charge of Operation Overlord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Timeline of Events (continued)</a:t>
            </a: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pPr>
            <a:r>
              <a:rPr lang="en" sz="2400">
                <a:solidFill>
                  <a:schemeClr val="dk1"/>
                </a:solidFill>
              </a:rPr>
              <a:t>Operation Overlord started on June 6, 1944</a:t>
            </a:r>
          </a:p>
          <a:p>
            <a:pPr marL="457200" lvl="0" indent="-381000" rtl="0">
              <a:lnSpc>
                <a:spcPct val="115000"/>
              </a:lnSpc>
              <a:spcBef>
                <a:spcPts val="0"/>
              </a:spcBef>
              <a:buClr>
                <a:schemeClr val="dk1"/>
              </a:buClr>
              <a:buSzPct val="100000"/>
            </a:pPr>
            <a:r>
              <a:rPr lang="en" sz="2400">
                <a:solidFill>
                  <a:schemeClr val="dk1"/>
                </a:solidFill>
              </a:rPr>
              <a:t>Allied troops landed in Normandy, France</a:t>
            </a:r>
          </a:p>
          <a:p>
            <a:pPr marL="457200" lvl="0" indent="-381000" rtl="0">
              <a:lnSpc>
                <a:spcPct val="115000"/>
              </a:lnSpc>
              <a:spcBef>
                <a:spcPts val="0"/>
              </a:spcBef>
              <a:buClr>
                <a:schemeClr val="dk1"/>
              </a:buClr>
              <a:buSzPct val="100000"/>
            </a:pPr>
            <a:r>
              <a:rPr lang="en" sz="2400">
                <a:solidFill>
                  <a:schemeClr val="dk1"/>
                </a:solidFill>
              </a:rPr>
              <a:t>The Allied troops destroyed German coastal defenses through very bloody battles</a:t>
            </a:r>
          </a:p>
          <a:p>
            <a:pPr marL="457200" lvl="0" indent="-381000" rtl="0">
              <a:lnSpc>
                <a:spcPct val="115000"/>
              </a:lnSpc>
              <a:spcBef>
                <a:spcPts val="0"/>
              </a:spcBef>
              <a:buClr>
                <a:schemeClr val="dk1"/>
              </a:buClr>
              <a:buSzPct val="100000"/>
            </a:pPr>
            <a:r>
              <a:rPr lang="en" sz="2400">
                <a:solidFill>
                  <a:schemeClr val="dk1"/>
                </a:solidFill>
              </a:rPr>
              <a:t>More troops arrived in the coming months, creating a key foothold in Europe, allowing for a turning point in the war</a:t>
            </a:r>
          </a:p>
          <a:p>
            <a:pPr marL="457200" lvl="0" indent="-381000" rtl="0">
              <a:lnSpc>
                <a:spcPct val="115000"/>
              </a:lnSpc>
              <a:spcBef>
                <a:spcPts val="0"/>
              </a:spcBef>
              <a:buClr>
                <a:schemeClr val="dk1"/>
              </a:buClr>
              <a:buSzPct val="100000"/>
            </a:pPr>
            <a:r>
              <a:rPr lang="en" sz="2400">
                <a:solidFill>
                  <a:schemeClr val="dk1"/>
                </a:solidFill>
              </a:rPr>
              <a:t>On August 25, 1944, France was liberated and the Allies continued their push towards Germany</a:t>
            </a:r>
          </a:p>
          <a:p>
            <a:pPr marL="457200" lvl="0" indent="-381000">
              <a:lnSpc>
                <a:spcPct val="115000"/>
              </a:lnSpc>
              <a:spcBef>
                <a:spcPts val="0"/>
              </a:spcBef>
              <a:buClr>
                <a:schemeClr val="dk1"/>
              </a:buClr>
              <a:buSzPct val="100000"/>
            </a:pPr>
            <a:r>
              <a:rPr lang="en" sz="2400">
                <a:solidFill>
                  <a:schemeClr val="dk1"/>
                </a:solidFill>
              </a:rPr>
              <a:t>War (Europe) ended with German surrender on May 8, 1945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37475" y="245100"/>
            <a:ext cx="8520600" cy="572700"/>
          </a:xfrm>
          <a:prstGeom prst="rect">
            <a:avLst/>
          </a:prstGeom>
        </p:spPr>
        <p:txBody>
          <a:bodyPr lIns="91425" tIns="91425" rIns="91425" bIns="91425" anchor="t" anchorCtr="0">
            <a:noAutofit/>
          </a:bodyPr>
          <a:lstStyle/>
          <a:p>
            <a:pPr lvl="0">
              <a:spcBef>
                <a:spcPts val="0"/>
              </a:spcBef>
              <a:buNone/>
            </a:pPr>
            <a:r>
              <a:rPr lang="en"/>
              <a:t>In the soldiers’ boots… (Allied Invaders)---DISADVANTAGE</a:t>
            </a:r>
          </a:p>
        </p:txBody>
      </p:sp>
      <p:sp>
        <p:nvSpPr>
          <p:cNvPr id="129" name="Shape 129"/>
          <p:cNvSpPr txBox="1">
            <a:spLocks noGrp="1"/>
          </p:cNvSpPr>
          <p:nvPr>
            <p:ph type="body" idx="1"/>
          </p:nvPr>
        </p:nvSpPr>
        <p:spPr>
          <a:xfrm>
            <a:off x="48175" y="907125"/>
            <a:ext cx="4066200" cy="3852600"/>
          </a:xfrm>
          <a:prstGeom prst="rect">
            <a:avLst/>
          </a:prstGeom>
        </p:spPr>
        <p:txBody>
          <a:bodyPr lIns="91425" tIns="91425" rIns="91425" bIns="91425" anchor="t" anchorCtr="0">
            <a:noAutofit/>
          </a:bodyPr>
          <a:lstStyle/>
          <a:p>
            <a:pPr marL="457200" lvl="0" indent="-228600" rtl="0">
              <a:spcBef>
                <a:spcPts val="0"/>
              </a:spcBef>
            </a:pPr>
            <a:r>
              <a:rPr lang="en"/>
              <a:t>Soldiers were armed with rifles and small, sidearm weapons</a:t>
            </a:r>
          </a:p>
          <a:p>
            <a:pPr marL="457200" lvl="0" indent="-228600" rtl="0">
              <a:spcBef>
                <a:spcPts val="0"/>
              </a:spcBef>
            </a:pPr>
            <a:r>
              <a:rPr lang="en"/>
              <a:t>Tanks, but in limited numbers</a:t>
            </a:r>
          </a:p>
          <a:p>
            <a:pPr marL="457200" lvl="0" indent="-228600" rtl="0">
              <a:spcBef>
                <a:spcPts val="0"/>
              </a:spcBef>
            </a:pPr>
            <a:r>
              <a:rPr lang="en"/>
              <a:t>Allied forces used LVCP (Landing Craft, Vehicle and Personnel) Higgins landing craft to transport troops to the beaches</a:t>
            </a:r>
          </a:p>
          <a:p>
            <a:pPr marL="914400" lvl="1" indent="-330200" rtl="0">
              <a:spcBef>
                <a:spcPts val="0"/>
              </a:spcBef>
              <a:buSzPct val="100000"/>
            </a:pPr>
            <a:r>
              <a:rPr lang="en" sz="1600"/>
              <a:t>Made by Andrew Higgins, and irishmen living in louisiana</a:t>
            </a:r>
          </a:p>
          <a:p>
            <a:pPr marL="914400" marR="0" lvl="1" indent="-330200" algn="l" rtl="0">
              <a:lnSpc>
                <a:spcPct val="115000"/>
              </a:lnSpc>
              <a:spcBef>
                <a:spcPts val="0"/>
              </a:spcBef>
              <a:spcAft>
                <a:spcPts val="1600"/>
              </a:spcAft>
              <a:buSzPct val="100000"/>
            </a:pPr>
            <a:r>
              <a:rPr lang="en" sz="1600"/>
              <a:t>Felt that there would be a need for thousands of small boats some point in the war and developed the LVCP</a:t>
            </a:r>
          </a:p>
        </p:txBody>
      </p:sp>
      <p:pic>
        <p:nvPicPr>
          <p:cNvPr id="130" name="Shape 130"/>
          <p:cNvPicPr preferRelativeResize="0"/>
          <p:nvPr/>
        </p:nvPicPr>
        <p:blipFill>
          <a:blip r:embed="rId3">
            <a:alphaModFix/>
          </a:blip>
          <a:stretch>
            <a:fillRect/>
          </a:stretch>
        </p:blipFill>
        <p:spPr>
          <a:xfrm flipH="1">
            <a:off x="4114373" y="906825"/>
            <a:ext cx="2211734" cy="2191624"/>
          </a:xfrm>
          <a:prstGeom prst="rect">
            <a:avLst/>
          </a:prstGeom>
          <a:noFill/>
          <a:ln>
            <a:noFill/>
          </a:ln>
        </p:spPr>
      </p:pic>
      <p:pic>
        <p:nvPicPr>
          <p:cNvPr id="131" name="Shape 131"/>
          <p:cNvPicPr preferRelativeResize="0"/>
          <p:nvPr/>
        </p:nvPicPr>
        <p:blipFill>
          <a:blip r:embed="rId4">
            <a:alphaModFix/>
          </a:blip>
          <a:stretch>
            <a:fillRect/>
          </a:stretch>
        </p:blipFill>
        <p:spPr>
          <a:xfrm>
            <a:off x="4902575" y="3187474"/>
            <a:ext cx="3328225" cy="1872125"/>
          </a:xfrm>
          <a:prstGeom prst="rect">
            <a:avLst/>
          </a:prstGeom>
          <a:noFill/>
          <a:ln>
            <a:noFill/>
          </a:ln>
        </p:spPr>
      </p:pic>
      <p:pic>
        <p:nvPicPr>
          <p:cNvPr id="132" name="Shape 132"/>
          <p:cNvPicPr preferRelativeResize="0"/>
          <p:nvPr/>
        </p:nvPicPr>
        <p:blipFill>
          <a:blip r:embed="rId5">
            <a:alphaModFix/>
          </a:blip>
          <a:stretch>
            <a:fillRect/>
          </a:stretch>
        </p:blipFill>
        <p:spPr>
          <a:xfrm>
            <a:off x="6400231" y="817799"/>
            <a:ext cx="2639567" cy="2236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 the soldiers’ boots… (Nazi Defense)---ADVANTAGE</a:t>
            </a:r>
          </a:p>
          <a:p>
            <a:pPr lvl="0">
              <a:spcBef>
                <a:spcPts val="0"/>
              </a:spcBef>
              <a:buNone/>
            </a:pPr>
            <a:endParaRPr/>
          </a:p>
        </p:txBody>
      </p:sp>
      <p:sp>
        <p:nvSpPr>
          <p:cNvPr id="138" name="Shape 13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Bunkers stationed on high ground above the beaches in sniper positions</a:t>
            </a:r>
          </a:p>
          <a:p>
            <a:pPr marL="914400" lvl="1" indent="-228600" rtl="0">
              <a:spcBef>
                <a:spcPts val="0"/>
              </a:spcBef>
            </a:pPr>
            <a:r>
              <a:rPr lang="en"/>
              <a:t>Behind thick concrete and armed with heavy artillery</a:t>
            </a:r>
          </a:p>
          <a:p>
            <a:pPr marL="457200" lvl="0" indent="-228600" rtl="0">
              <a:spcBef>
                <a:spcPts val="0"/>
              </a:spcBef>
            </a:pPr>
            <a:r>
              <a:rPr lang="en"/>
              <a:t>Germans made defenses along the beaches to hinder the advancements of Allied forces</a:t>
            </a:r>
          </a:p>
          <a:p>
            <a:pPr marL="914400" lvl="1" indent="-228600" rtl="0">
              <a:spcBef>
                <a:spcPts val="0"/>
              </a:spcBef>
            </a:pPr>
            <a:r>
              <a:rPr lang="en"/>
              <a:t>Consisted of barbed wire and wood fences, along with other jerry-rigged obstacles</a:t>
            </a:r>
          </a:p>
          <a:p>
            <a:pPr marL="457200" lvl="0" indent="0" rtl="0">
              <a:spcBef>
                <a:spcPts val="0"/>
              </a:spcBef>
              <a:buNone/>
            </a:pPr>
            <a:endParaRPr/>
          </a:p>
          <a:p>
            <a:pPr lvl="0">
              <a:spcBef>
                <a:spcPts val="0"/>
              </a:spcBef>
              <a:buNone/>
            </a:pPr>
            <a:endParaRPr/>
          </a:p>
        </p:txBody>
      </p:sp>
      <p:pic>
        <p:nvPicPr>
          <p:cNvPr id="139" name="Shape 139"/>
          <p:cNvPicPr preferRelativeResize="0"/>
          <p:nvPr/>
        </p:nvPicPr>
        <p:blipFill>
          <a:blip r:embed="rId3">
            <a:alphaModFix/>
          </a:blip>
          <a:stretch>
            <a:fillRect/>
          </a:stretch>
        </p:blipFill>
        <p:spPr>
          <a:xfrm>
            <a:off x="4432425" y="2805887"/>
            <a:ext cx="4326199" cy="2163099"/>
          </a:xfrm>
          <a:prstGeom prst="rect">
            <a:avLst/>
          </a:prstGeom>
          <a:noFill/>
          <a:ln>
            <a:noFill/>
          </a:ln>
        </p:spPr>
      </p:pic>
      <p:pic>
        <p:nvPicPr>
          <p:cNvPr id="140" name="Shape 140"/>
          <p:cNvPicPr preferRelativeResize="0"/>
          <p:nvPr/>
        </p:nvPicPr>
        <p:blipFill>
          <a:blip r:embed="rId4">
            <a:alphaModFix/>
          </a:blip>
          <a:stretch>
            <a:fillRect/>
          </a:stretch>
        </p:blipFill>
        <p:spPr>
          <a:xfrm>
            <a:off x="580399" y="2858962"/>
            <a:ext cx="3397374" cy="2056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Video</a:t>
            </a:r>
          </a:p>
        </p:txBody>
      </p:sp>
      <p:sp>
        <p:nvSpPr>
          <p:cNvPr id="146" name="Shape 146"/>
          <p:cNvSpPr txBox="1">
            <a:spLocks noGrp="1"/>
          </p:cNvSpPr>
          <p:nvPr>
            <p:ph type="body" idx="1"/>
          </p:nvPr>
        </p:nvSpPr>
        <p:spPr>
          <a:xfrm>
            <a:off x="232200" y="1152475"/>
            <a:ext cx="8520600" cy="3416400"/>
          </a:xfrm>
          <a:prstGeom prst="rect">
            <a:avLst/>
          </a:prstGeom>
        </p:spPr>
        <p:txBody>
          <a:bodyPr lIns="91425" tIns="91425" rIns="91425" bIns="91425" anchor="t" anchorCtr="0">
            <a:noAutofit/>
          </a:bodyPr>
          <a:lstStyle/>
          <a:p>
            <a:pPr lvl="0">
              <a:spcBef>
                <a:spcPts val="0"/>
              </a:spcBef>
              <a:buNone/>
            </a:pPr>
            <a:r>
              <a:rPr lang="en"/>
              <a:t>Band of Brothers (4:30-6:30)</a:t>
            </a:r>
          </a:p>
          <a:p>
            <a:pPr lvl="0">
              <a:spcBef>
                <a:spcPts val="0"/>
              </a:spcBef>
              <a:buNone/>
            </a:pPr>
            <a:r>
              <a:rPr lang="en" u="sng">
                <a:solidFill>
                  <a:schemeClr val="hlink"/>
                </a:solidFill>
                <a:hlinkClick r:id="rId3"/>
              </a:rPr>
              <a:t>https://www.youtube.com/watch?v=Qj3X7HfezzE</a:t>
            </a:r>
            <a:r>
              <a:rPr lang="en"/>
              <a:t> </a:t>
            </a:r>
          </a:p>
          <a:p>
            <a:pPr lvl="0">
              <a:spcBef>
                <a:spcPts val="0"/>
              </a:spcBef>
              <a:buClr>
                <a:schemeClr val="dk1"/>
              </a:buClr>
              <a:buSzPct val="61111"/>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94625" y="781600"/>
            <a:ext cx="7852200" cy="1069200"/>
          </a:xfrm>
          <a:prstGeom prst="rect">
            <a:avLst/>
          </a:prstGeom>
        </p:spPr>
        <p:txBody>
          <a:bodyPr lIns="91425" tIns="91425" rIns="91425" bIns="91425" anchor="ctr" anchorCtr="0">
            <a:noAutofit/>
          </a:bodyPr>
          <a:lstStyle/>
          <a:p>
            <a:pPr lvl="0">
              <a:spcBef>
                <a:spcPts val="0"/>
              </a:spcBef>
              <a:buNone/>
            </a:pPr>
            <a:r>
              <a:rPr lang="en"/>
              <a:t>With such fierce German defenses, how did the Allies manage to succeed?</a:t>
            </a:r>
          </a:p>
        </p:txBody>
      </p:sp>
      <p:sp>
        <p:nvSpPr>
          <p:cNvPr id="152" name="Shape 152"/>
          <p:cNvSpPr txBox="1"/>
          <p:nvPr/>
        </p:nvSpPr>
        <p:spPr>
          <a:xfrm>
            <a:off x="979300" y="2646200"/>
            <a:ext cx="6838200" cy="20376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en" sz="2400">
                <a:solidFill>
                  <a:schemeClr val="dk1"/>
                </a:solidFill>
                <a:latin typeface="Average"/>
                <a:ea typeface="Average"/>
                <a:cs typeface="Average"/>
                <a:sym typeface="Average"/>
              </a:rPr>
              <a:t>Operation Overlord’s element of surprise allowed the Allies to establish a foothold in Europe, proving that D-Day was the greatest turning point in the liberation of Europe.</a:t>
            </a:r>
            <a:r>
              <a:rPr lang="en" sz="2800">
                <a:solidFill>
                  <a:schemeClr val="dk1"/>
                </a:solidFill>
                <a:latin typeface="Average"/>
                <a:ea typeface="Average"/>
                <a:cs typeface="Average"/>
                <a:sym typeface="Average"/>
              </a:rPr>
              <a:t> </a:t>
            </a:r>
          </a:p>
          <a:p>
            <a:pPr lvl="0">
              <a:spcBef>
                <a:spcPts val="0"/>
              </a:spcBef>
              <a:buNone/>
            </a:pPr>
            <a:endParaRPr sz="2400">
              <a:solidFill>
                <a:schemeClr val="dk1"/>
              </a:solidFill>
              <a:latin typeface="Oswald"/>
              <a:ea typeface="Oswald"/>
              <a:cs typeface="Oswald"/>
              <a:sym typeface="Oswald"/>
            </a:endParaRPr>
          </a:p>
        </p:txBody>
      </p:sp>
      <p:sp>
        <p:nvSpPr>
          <p:cNvPr id="153" name="Shape 153"/>
          <p:cNvSpPr txBox="1"/>
          <p:nvPr/>
        </p:nvSpPr>
        <p:spPr>
          <a:xfrm>
            <a:off x="1196500" y="2168675"/>
            <a:ext cx="6403800" cy="6132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chemeClr val="dk1"/>
                </a:solidFill>
                <a:latin typeface="Average"/>
                <a:ea typeface="Average"/>
                <a:cs typeface="Average"/>
                <a:sym typeface="Average"/>
              </a:rPr>
              <a:t>Quick reminder of our thesis: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U.S. Involvement</a:t>
            </a:r>
          </a:p>
        </p:txBody>
      </p:sp>
      <p:sp>
        <p:nvSpPr>
          <p:cNvPr id="159" name="Shape 159"/>
          <p:cNvSpPr txBox="1">
            <a:spLocks noGrp="1"/>
          </p:cNvSpPr>
          <p:nvPr>
            <p:ph type="body" idx="1"/>
          </p:nvPr>
        </p:nvSpPr>
        <p:spPr>
          <a:xfrm>
            <a:off x="311700" y="1152476"/>
            <a:ext cx="4151400" cy="38061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The U.S.’s support was crucial in the success of Operation Overlord</a:t>
            </a:r>
          </a:p>
          <a:p>
            <a:pPr marL="457200" lvl="0" indent="-381000" rtl="0">
              <a:spcBef>
                <a:spcPts val="0"/>
              </a:spcBef>
              <a:buClr>
                <a:schemeClr val="dk1"/>
              </a:buClr>
              <a:buSzPct val="100000"/>
            </a:pPr>
            <a:r>
              <a:rPr lang="en" sz="2400">
                <a:solidFill>
                  <a:schemeClr val="dk1"/>
                </a:solidFill>
              </a:rPr>
              <a:t>General Dwight D. Eisenhower was the commander of Operation Overlord and formulated the plan</a:t>
            </a:r>
          </a:p>
          <a:p>
            <a:pPr marL="0" lvl="0" indent="0" rtl="0">
              <a:spcBef>
                <a:spcPts val="0"/>
              </a:spcBef>
              <a:buNone/>
            </a:pPr>
            <a:endParaRPr sz="2400">
              <a:solidFill>
                <a:srgbClr val="000000"/>
              </a:solidFill>
            </a:endParaRPr>
          </a:p>
          <a:p>
            <a:pPr marL="0" lvl="0" indent="0" rtl="0">
              <a:spcBef>
                <a:spcPts val="0"/>
              </a:spcBef>
              <a:buNone/>
            </a:pPr>
            <a:endParaRPr sz="2400">
              <a:solidFill>
                <a:srgbClr val="000000"/>
              </a:solidFill>
            </a:endParaRPr>
          </a:p>
        </p:txBody>
      </p:sp>
      <p:pic>
        <p:nvPicPr>
          <p:cNvPr id="160" name="Shape 160"/>
          <p:cNvPicPr preferRelativeResize="0"/>
          <p:nvPr/>
        </p:nvPicPr>
        <p:blipFill>
          <a:blip r:embed="rId3">
            <a:alphaModFix/>
          </a:blip>
          <a:stretch>
            <a:fillRect/>
          </a:stretch>
        </p:blipFill>
        <p:spPr>
          <a:xfrm>
            <a:off x="4463100" y="255825"/>
            <a:ext cx="3431000" cy="463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U.S. Involvement (continued)</a:t>
            </a:r>
          </a:p>
        </p:txBody>
      </p:sp>
      <p:sp>
        <p:nvSpPr>
          <p:cNvPr id="166" name="Shape 166"/>
          <p:cNvSpPr txBox="1">
            <a:spLocks noGrp="1"/>
          </p:cNvSpPr>
          <p:nvPr>
            <p:ph type="body" idx="1"/>
          </p:nvPr>
        </p:nvSpPr>
        <p:spPr>
          <a:xfrm>
            <a:off x="209675" y="1017725"/>
            <a:ext cx="5242200" cy="40146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73,000 U.S. troops fought on D-Day, including efforts by soldiers, sailors, airmen, and paratrooper divisions</a:t>
            </a:r>
          </a:p>
          <a:p>
            <a:pPr marL="457200" lvl="0" indent="-381000" rtl="0">
              <a:spcBef>
                <a:spcPts val="0"/>
              </a:spcBef>
              <a:buClr>
                <a:schemeClr val="dk1"/>
              </a:buClr>
              <a:buSzPct val="100000"/>
            </a:pPr>
            <a:r>
              <a:rPr lang="en" sz="2400">
                <a:solidFill>
                  <a:schemeClr val="dk1"/>
                </a:solidFill>
              </a:rPr>
              <a:t>With the aid of the many U.S. troops, Operation Overlord had plenty of soldiers to be used to puncture a hole in German-occupied France</a:t>
            </a:r>
          </a:p>
        </p:txBody>
      </p:sp>
      <p:pic>
        <p:nvPicPr>
          <p:cNvPr id="167" name="Shape 167"/>
          <p:cNvPicPr preferRelativeResize="0"/>
          <p:nvPr/>
        </p:nvPicPr>
        <p:blipFill>
          <a:blip r:embed="rId3">
            <a:alphaModFix/>
          </a:blip>
          <a:stretch>
            <a:fillRect/>
          </a:stretch>
        </p:blipFill>
        <p:spPr>
          <a:xfrm>
            <a:off x="5345250" y="445025"/>
            <a:ext cx="3677175" cy="2071225"/>
          </a:xfrm>
          <a:prstGeom prst="rect">
            <a:avLst/>
          </a:prstGeom>
          <a:noFill/>
          <a:ln>
            <a:noFill/>
          </a:ln>
        </p:spPr>
      </p:pic>
      <p:pic>
        <p:nvPicPr>
          <p:cNvPr id="168" name="Shape 168"/>
          <p:cNvPicPr preferRelativeResize="0"/>
          <p:nvPr/>
        </p:nvPicPr>
        <p:blipFill>
          <a:blip r:embed="rId4">
            <a:alphaModFix/>
          </a:blip>
          <a:stretch>
            <a:fillRect/>
          </a:stretch>
        </p:blipFill>
        <p:spPr>
          <a:xfrm>
            <a:off x="5554925" y="2599225"/>
            <a:ext cx="3066925" cy="2433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U.S. Involvement (continued)</a:t>
            </a:r>
          </a:p>
        </p:txBody>
      </p:sp>
      <p:sp>
        <p:nvSpPr>
          <p:cNvPr id="174" name="Shape 1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The United States attacked alone at two major beachheads: Utah and Omaha</a:t>
            </a:r>
          </a:p>
          <a:p>
            <a:pPr marL="914400" lvl="1" indent="-381000" rtl="0">
              <a:spcBef>
                <a:spcPts val="0"/>
              </a:spcBef>
              <a:buClr>
                <a:schemeClr val="dk1"/>
              </a:buClr>
              <a:buSzPct val="100000"/>
            </a:pPr>
            <a:r>
              <a:rPr lang="en" sz="2400">
                <a:solidFill>
                  <a:schemeClr val="dk1"/>
                </a:solidFill>
              </a:rPr>
              <a:t>The only other Allied power with as much land assigned to gain as the U.S. was Britain, but Britain was just across the English Channel, showing the importance of the massive presence of U.S. troops </a:t>
            </a:r>
          </a:p>
          <a:p>
            <a:pPr marL="914400" lvl="1" indent="-381000" rtl="0">
              <a:spcBef>
                <a:spcPts val="0"/>
              </a:spcBef>
              <a:buClr>
                <a:schemeClr val="dk1"/>
              </a:buClr>
              <a:buSzPct val="100000"/>
            </a:pPr>
            <a:r>
              <a:rPr lang="en" sz="2400">
                <a:solidFill>
                  <a:schemeClr val="dk1"/>
                </a:solidFill>
              </a:rPr>
              <a:t>58,000 U.S. troops landed on the beaches, with an additional 15,000 airborne troops landing scattered throughout Normandy</a:t>
            </a:r>
          </a:p>
          <a:p>
            <a:pPr lvl="0">
              <a:spcBef>
                <a:spcPts val="0"/>
              </a:spcBef>
              <a:buNone/>
            </a:pP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181050"/>
            <a:ext cx="8520600" cy="572700"/>
          </a:xfrm>
          <a:prstGeom prst="rect">
            <a:avLst/>
          </a:prstGeom>
        </p:spPr>
        <p:txBody>
          <a:bodyPr lIns="91425" tIns="91425" rIns="91425" bIns="91425" anchor="t" anchorCtr="0">
            <a:noAutofit/>
          </a:bodyPr>
          <a:lstStyle/>
          <a:p>
            <a:pPr lvl="0">
              <a:spcBef>
                <a:spcPts val="0"/>
              </a:spcBef>
              <a:buNone/>
            </a:pPr>
            <a:r>
              <a:rPr lang="en"/>
              <a:t>Allied Air Forces</a:t>
            </a:r>
          </a:p>
        </p:txBody>
      </p:sp>
      <p:sp>
        <p:nvSpPr>
          <p:cNvPr id="180" name="Shape 180"/>
          <p:cNvSpPr txBox="1">
            <a:spLocks noGrp="1"/>
          </p:cNvSpPr>
          <p:nvPr>
            <p:ph type="body" idx="1"/>
          </p:nvPr>
        </p:nvSpPr>
        <p:spPr>
          <a:xfrm>
            <a:off x="311700" y="685625"/>
            <a:ext cx="8520600" cy="4458000"/>
          </a:xfrm>
          <a:prstGeom prst="rect">
            <a:avLst/>
          </a:prstGeom>
        </p:spPr>
        <p:txBody>
          <a:bodyPr lIns="91425" tIns="91425" rIns="91425" bIns="91425" anchor="t" anchorCtr="0">
            <a:noAutofit/>
          </a:bodyPr>
          <a:lstStyle/>
          <a:p>
            <a:pPr marL="457200" lvl="0" indent="-228600" rtl="0">
              <a:spcBef>
                <a:spcPts val="0"/>
              </a:spcBef>
              <a:buClr>
                <a:srgbClr val="F3F3F3"/>
              </a:buClr>
            </a:pPr>
            <a:r>
              <a:rPr lang="en">
                <a:solidFill>
                  <a:srgbClr val="F3F3F3"/>
                </a:solidFill>
              </a:rPr>
              <a:t>Prior to D-Day, the Allies intensified air raids against German airfields and communication networks to cripple the German air force</a:t>
            </a:r>
          </a:p>
          <a:p>
            <a:pPr marL="457200" lvl="0" indent="-228600" rtl="0">
              <a:spcBef>
                <a:spcPts val="0"/>
              </a:spcBef>
              <a:buClr>
                <a:srgbClr val="F3F3F3"/>
              </a:buClr>
            </a:pPr>
            <a:r>
              <a:rPr lang="en">
                <a:solidFill>
                  <a:srgbClr val="F3F3F3"/>
                </a:solidFill>
              </a:rPr>
              <a:t>American and British bombers softened German defenses to help the landing troops </a:t>
            </a:r>
          </a:p>
          <a:p>
            <a:pPr marL="457200" lvl="0" indent="-228600" rtl="0">
              <a:spcBef>
                <a:spcPts val="0"/>
              </a:spcBef>
              <a:buClr>
                <a:srgbClr val="F3F3F3"/>
              </a:buClr>
            </a:pPr>
            <a:r>
              <a:rPr lang="en">
                <a:solidFill>
                  <a:srgbClr val="F3F3F3"/>
                </a:solidFill>
              </a:rPr>
              <a:t>Allies won complete air superiority by D-Day</a:t>
            </a:r>
          </a:p>
          <a:p>
            <a:pPr marL="457200" lvl="0" indent="-228600" rtl="0">
              <a:spcBef>
                <a:spcPts val="0"/>
              </a:spcBef>
              <a:buClr>
                <a:srgbClr val="F3F3F3"/>
              </a:buClr>
            </a:pPr>
            <a:r>
              <a:rPr lang="en">
                <a:solidFill>
                  <a:srgbClr val="F3F3F3"/>
                </a:solidFill>
              </a:rPr>
              <a:t>Allied planes dropped paratroopers over Normandy to assist the French Resistance with the disruption of German troop transportation, and to isolate pockets of Germans </a:t>
            </a:r>
          </a:p>
          <a:p>
            <a:pPr marL="914400" lvl="1" indent="-342900" rtl="0">
              <a:spcBef>
                <a:spcPts val="0"/>
              </a:spcBef>
              <a:buClr>
                <a:srgbClr val="F3F3F3"/>
              </a:buClr>
              <a:buSzPct val="100000"/>
            </a:pPr>
            <a:r>
              <a:rPr lang="en" sz="1800">
                <a:solidFill>
                  <a:srgbClr val="F3F3F3"/>
                </a:solidFill>
              </a:rPr>
              <a:t>Their sabotage delayed German reinforcements from coming to Normandy</a:t>
            </a:r>
          </a:p>
          <a:p>
            <a:pPr marL="914400" lvl="1" indent="-342900" rtl="0">
              <a:spcBef>
                <a:spcPts val="0"/>
              </a:spcBef>
              <a:buClr>
                <a:srgbClr val="F3F3F3"/>
              </a:buClr>
              <a:buSzPct val="100000"/>
            </a:pPr>
            <a:r>
              <a:rPr lang="en" sz="1800">
                <a:solidFill>
                  <a:srgbClr val="F3F3F3"/>
                </a:solidFill>
              </a:rPr>
              <a:t>Many of these paratroopers, as portrayed in Band of Brothers, missed their intended drop zones on D-Day due to heavy German flak and had to find other Allied paratroopers in the dark, and with Germans all around </a:t>
            </a:r>
          </a:p>
          <a:p>
            <a:pPr marL="914400" lvl="1" indent="-342900" rtl="0">
              <a:spcBef>
                <a:spcPts val="0"/>
              </a:spcBef>
              <a:buClr>
                <a:srgbClr val="F3F3F3"/>
              </a:buClr>
              <a:buSzPct val="100000"/>
            </a:pPr>
            <a:r>
              <a:rPr lang="en" sz="1800">
                <a:solidFill>
                  <a:srgbClr val="F3F3F3"/>
                </a:solidFill>
              </a:rPr>
              <a:t>They were given twice the pay of an average U.S. soldier for their dangerous work</a:t>
            </a:r>
          </a:p>
          <a:p>
            <a:pPr marL="457200" lvl="0" indent="0">
              <a:spcBef>
                <a:spcPts val="0"/>
              </a:spcBef>
              <a:buNone/>
            </a:pPr>
            <a:endParaRPr>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Thesis:</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39285"/>
              <a:buFont typeface="Arial"/>
              <a:buNone/>
            </a:pPr>
            <a:r>
              <a:rPr lang="en" sz="2800">
                <a:solidFill>
                  <a:schemeClr val="dk1"/>
                </a:solidFill>
              </a:rPr>
              <a:t>Operation Overlord’s element of surprise allowed the Allies to establish a foothold in Europe, proving that D-Day was the greatest turning point in the liberation of Europe.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Geography: Why Normandy</a:t>
            </a:r>
          </a:p>
        </p:txBody>
      </p:sp>
      <p:sp>
        <p:nvSpPr>
          <p:cNvPr id="186" name="Shape 1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Eisenhower chose the Normandy coast because it was close to British ports and facilities, but away from London and the British population</a:t>
            </a:r>
          </a:p>
          <a:p>
            <a:pPr marL="457200" lvl="0" indent="-381000" rtl="0">
              <a:spcBef>
                <a:spcPts val="0"/>
              </a:spcBef>
              <a:buClr>
                <a:schemeClr val="dk1"/>
              </a:buClr>
              <a:buSzPct val="100000"/>
            </a:pPr>
            <a:r>
              <a:rPr lang="en" sz="2400">
                <a:solidFill>
                  <a:schemeClr val="dk1"/>
                </a:solidFill>
              </a:rPr>
              <a:t>“Normandy was relatively remote from main German forces” (Berman 171)</a:t>
            </a:r>
          </a:p>
          <a:p>
            <a:pPr marL="914400" lvl="1" indent="-381000" rtl="0">
              <a:spcBef>
                <a:spcPts val="0"/>
              </a:spcBef>
              <a:buClr>
                <a:schemeClr val="dk1"/>
              </a:buClr>
              <a:buSzPct val="100000"/>
            </a:pPr>
            <a:r>
              <a:rPr lang="en" sz="2400">
                <a:solidFill>
                  <a:schemeClr val="dk1"/>
                </a:solidFill>
              </a:rPr>
              <a:t>The Allies attacked where the Germans had less of a military presence</a:t>
            </a:r>
          </a:p>
          <a:p>
            <a:pPr marL="457200" lvl="0" indent="-381000" rtl="0">
              <a:spcBef>
                <a:spcPts val="0"/>
              </a:spcBef>
              <a:buClr>
                <a:schemeClr val="dk1"/>
              </a:buClr>
              <a:buSzPct val="100000"/>
            </a:pPr>
            <a:r>
              <a:rPr lang="en" sz="2400">
                <a:solidFill>
                  <a:schemeClr val="dk1"/>
                </a:solidFill>
              </a:rPr>
              <a:t>Major French ports were also far away from Normandy, making it an ideal location for an ambush</a:t>
            </a:r>
          </a:p>
          <a:p>
            <a:pPr marL="0" lvl="0" indent="0">
              <a:spcBef>
                <a:spcPts val="0"/>
              </a:spcBef>
              <a:buNone/>
            </a:pPr>
            <a:endParaRPr sz="24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IMG_2029.jpg"/>
          <p:cNvPicPr preferRelativeResize="0"/>
          <p:nvPr/>
        </p:nvPicPr>
        <p:blipFill>
          <a:blip r:embed="rId3">
            <a:alphaModFix/>
          </a:blip>
          <a:stretch>
            <a:fillRect/>
          </a:stretch>
        </p:blipFill>
        <p:spPr>
          <a:xfrm>
            <a:off x="0" y="0"/>
            <a:ext cx="9144002" cy="4743248"/>
          </a:xfrm>
          <a:prstGeom prst="rect">
            <a:avLst/>
          </a:prstGeom>
          <a:noFill/>
          <a:ln>
            <a:noFill/>
          </a:ln>
        </p:spPr>
      </p:pic>
      <p:sp>
        <p:nvSpPr>
          <p:cNvPr id="192" name="Shape 192"/>
          <p:cNvSpPr txBox="1"/>
          <p:nvPr/>
        </p:nvSpPr>
        <p:spPr>
          <a:xfrm>
            <a:off x="0" y="4743250"/>
            <a:ext cx="8992500" cy="400200"/>
          </a:xfrm>
          <a:prstGeom prst="rect">
            <a:avLst/>
          </a:prstGeom>
          <a:noFill/>
          <a:ln>
            <a:noFill/>
          </a:ln>
        </p:spPr>
        <p:txBody>
          <a:bodyPr lIns="91425" tIns="91425" rIns="91425" bIns="91425" anchor="t" anchorCtr="0">
            <a:noAutofit/>
          </a:bodyPr>
          <a:lstStyle/>
          <a:p>
            <a:pPr lvl="0">
              <a:spcBef>
                <a:spcPts val="0"/>
              </a:spcBef>
              <a:buNone/>
            </a:pPr>
            <a:r>
              <a:rPr lang="en"/>
              <a:t>Picture taken by John from Pointe du Hoc, overlooking Omaha Beach in Normandy, France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Decoy Strategy (continued)</a:t>
            </a:r>
          </a:p>
        </p:txBody>
      </p:sp>
      <p:sp>
        <p:nvSpPr>
          <p:cNvPr id="198" name="Shape 1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“Using sophisticated techniques and equipment borrowed from Hollywood and British film studios, Eisenhower staged Operation Fortitude. The deception, under the ‘command’ of U.S. general George S. Patton, was extremely successful…” (“D-Day.”) </a:t>
            </a:r>
          </a:p>
          <a:p>
            <a:pPr lvl="0" rtl="0">
              <a:spcBef>
                <a:spcPts val="0"/>
              </a:spcBef>
              <a:buNone/>
            </a:pPr>
            <a:endParaRPr sz="2400">
              <a:solidFill>
                <a:schemeClr val="dk1"/>
              </a:solidFill>
            </a:endParaRPr>
          </a:p>
          <a:p>
            <a:pPr lvl="0" rtl="0">
              <a:spcBef>
                <a:spcPts val="0"/>
              </a:spcBef>
              <a:buNone/>
            </a:pPr>
            <a:endParaRPr sz="2400">
              <a:solidFill>
                <a:schemeClr val="dk1"/>
              </a:solidFill>
            </a:endParaRPr>
          </a:p>
        </p:txBody>
      </p:sp>
      <p:pic>
        <p:nvPicPr>
          <p:cNvPr id="199" name="Shape 199"/>
          <p:cNvPicPr preferRelativeResize="0"/>
          <p:nvPr/>
        </p:nvPicPr>
        <p:blipFill>
          <a:blip r:embed="rId3">
            <a:alphaModFix/>
          </a:blip>
          <a:stretch>
            <a:fillRect/>
          </a:stretch>
        </p:blipFill>
        <p:spPr>
          <a:xfrm>
            <a:off x="3453646" y="2912046"/>
            <a:ext cx="3165849" cy="2149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3F3F3"/>
                </a:solidFill>
              </a:rPr>
              <a:t>Decoy Strategy</a:t>
            </a:r>
          </a:p>
        </p:txBody>
      </p:sp>
      <p:sp>
        <p:nvSpPr>
          <p:cNvPr id="205" name="Shape 2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1600"/>
              </a:spcAft>
              <a:buClr>
                <a:srgbClr val="FFFFFF"/>
              </a:buClr>
              <a:buSzPct val="100000"/>
              <a:buFont typeface="Arial"/>
            </a:pPr>
            <a:r>
              <a:rPr lang="en" sz="2400">
                <a:solidFill>
                  <a:srgbClr val="FFFFFF"/>
                </a:solidFill>
              </a:rPr>
              <a:t>German vulnerability in Normandy</a:t>
            </a:r>
          </a:p>
          <a:p>
            <a:pPr marL="914400" marR="0" lvl="1" indent="-381000" algn="l" rtl="0">
              <a:lnSpc>
                <a:spcPct val="115000"/>
              </a:lnSpc>
              <a:spcBef>
                <a:spcPts val="0"/>
              </a:spcBef>
              <a:spcAft>
                <a:spcPts val="1600"/>
              </a:spcAft>
              <a:buClr>
                <a:srgbClr val="FFFFFF"/>
              </a:buClr>
              <a:buSzPct val="100000"/>
              <a:buFont typeface="Arial"/>
            </a:pPr>
            <a:r>
              <a:rPr lang="en" sz="2400">
                <a:solidFill>
                  <a:srgbClr val="FFFFFF"/>
                </a:solidFill>
              </a:rPr>
              <a:t>The Allies created stationed fake troops and created fake tanks using film techniques at Pas-de-Calais</a:t>
            </a:r>
          </a:p>
          <a:p>
            <a:pPr marL="914400" lvl="1" indent="-381000" rtl="0">
              <a:spcBef>
                <a:spcPts val="0"/>
              </a:spcBef>
              <a:buClr>
                <a:srgbClr val="FFFFFF"/>
              </a:buClr>
              <a:buSzPct val="100000"/>
            </a:pPr>
            <a:r>
              <a:rPr lang="en" sz="2400">
                <a:solidFill>
                  <a:srgbClr val="FFFFFF"/>
                </a:solidFill>
              </a:rPr>
              <a:t>Tricked into expecting an attack at Pas-de-Calais, nine German military divisions were dug in at Pas-de-Calais, resulting in fewer German troops responding to the Normandy invasion</a:t>
            </a:r>
          </a:p>
          <a:p>
            <a:pPr marL="914400" lvl="1" indent="-381000" rtl="0">
              <a:spcBef>
                <a:spcPts val="0"/>
              </a:spcBef>
              <a:buClr>
                <a:srgbClr val="FFFFFF"/>
              </a:buClr>
              <a:buSzPct val="100000"/>
            </a:pPr>
            <a:r>
              <a:rPr lang="en" sz="2400">
                <a:solidFill>
                  <a:srgbClr val="FFFFFF"/>
                </a:solidFill>
              </a:rPr>
              <a:t>Divided forces led to less resistance for the Allies during the push into France</a:t>
            </a:r>
          </a:p>
          <a:p>
            <a:pPr lvl="0">
              <a:spcBef>
                <a:spcPts val="0"/>
              </a:spcBef>
              <a:buNone/>
            </a:pP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Allies constructed decoy tanks and placed fake troops and Pas-de-Calais</a:t>
            </a:r>
          </a:p>
        </p:txBody>
      </p:sp>
      <p:pic>
        <p:nvPicPr>
          <p:cNvPr id="211" name="Shape 211"/>
          <p:cNvPicPr preferRelativeResize="0"/>
          <p:nvPr/>
        </p:nvPicPr>
        <p:blipFill>
          <a:blip r:embed="rId3">
            <a:alphaModFix/>
          </a:blip>
          <a:stretch>
            <a:fillRect/>
          </a:stretch>
        </p:blipFill>
        <p:spPr>
          <a:xfrm>
            <a:off x="0" y="2050999"/>
            <a:ext cx="4872149" cy="2821828"/>
          </a:xfrm>
          <a:prstGeom prst="rect">
            <a:avLst/>
          </a:prstGeom>
          <a:noFill/>
          <a:ln>
            <a:noFill/>
          </a:ln>
        </p:spPr>
      </p:pic>
      <p:pic>
        <p:nvPicPr>
          <p:cNvPr id="212" name="Shape 212"/>
          <p:cNvPicPr preferRelativeResize="0"/>
          <p:nvPr/>
        </p:nvPicPr>
        <p:blipFill>
          <a:blip r:embed="rId4">
            <a:alphaModFix/>
          </a:blip>
          <a:stretch>
            <a:fillRect/>
          </a:stretch>
        </p:blipFill>
        <p:spPr>
          <a:xfrm>
            <a:off x="4872150" y="2051000"/>
            <a:ext cx="4132349" cy="3092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Germans got goofed pretty hard</a:t>
            </a:r>
          </a:p>
        </p:txBody>
      </p:sp>
      <p:pic>
        <p:nvPicPr>
          <p:cNvPr id="218" name="Shape 218"/>
          <p:cNvPicPr preferRelativeResize="0"/>
          <p:nvPr/>
        </p:nvPicPr>
        <p:blipFill>
          <a:blip r:embed="rId3">
            <a:alphaModFix/>
          </a:blip>
          <a:stretch>
            <a:fillRect/>
          </a:stretch>
        </p:blipFill>
        <p:spPr>
          <a:xfrm>
            <a:off x="637275" y="1248125"/>
            <a:ext cx="7869450" cy="38953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German Unpreparedness</a:t>
            </a:r>
          </a:p>
        </p:txBody>
      </p:sp>
      <p:sp>
        <p:nvSpPr>
          <p:cNvPr id="224" name="Shape 224"/>
          <p:cNvSpPr txBox="1">
            <a:spLocks noGrp="1"/>
          </p:cNvSpPr>
          <p:nvPr>
            <p:ph type="body" idx="1"/>
          </p:nvPr>
        </p:nvSpPr>
        <p:spPr>
          <a:xfrm>
            <a:off x="311700" y="1152475"/>
            <a:ext cx="8520600" cy="3416400"/>
          </a:xfrm>
          <a:prstGeom prst="rect">
            <a:avLst/>
          </a:prstGeom>
          <a:ln>
            <a:noFill/>
          </a:ln>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“Rommel also believed that Normandy was the most likely site, but his commander in France, von Rundstedt, thought it would be the Pas-de-Calais. As a result, German defenders were spread between the two areas instead of concentrated in one” (Axelrod) </a:t>
            </a:r>
          </a:p>
          <a:p>
            <a:pPr marL="914400" lvl="1" indent="-381000" rtl="0">
              <a:spcBef>
                <a:spcPts val="0"/>
              </a:spcBef>
              <a:buClr>
                <a:schemeClr val="dk1"/>
              </a:buClr>
              <a:buSzPct val="100000"/>
            </a:pPr>
            <a:r>
              <a:rPr lang="en" sz="2400">
                <a:solidFill>
                  <a:schemeClr val="dk1"/>
                </a:solidFill>
              </a:rPr>
              <a:t>Germans’ lack of command unity was a fatal weakness</a:t>
            </a:r>
          </a:p>
          <a:p>
            <a:pPr marL="914400" lvl="1" indent="-381000" rtl="0">
              <a:spcBef>
                <a:spcPts val="0"/>
              </a:spcBef>
              <a:buClr>
                <a:schemeClr val="dk1"/>
              </a:buClr>
              <a:buSzPct val="100000"/>
            </a:pPr>
            <a:r>
              <a:rPr lang="en" sz="2400">
                <a:solidFill>
                  <a:schemeClr val="dk1"/>
                </a:solidFill>
              </a:rPr>
              <a:t>Hitler also believed that the attack would be in Normandy, but other Nazi officials didn’t, and so no significant action was taken</a:t>
            </a:r>
          </a:p>
          <a:p>
            <a:pPr lvl="0" rtl="0">
              <a:spcBef>
                <a:spcPts val="0"/>
              </a:spcBef>
              <a:buNone/>
            </a:pPr>
            <a:endParaRPr sz="2400">
              <a:solidFill>
                <a:schemeClr val="dk1"/>
              </a:solidFill>
            </a:endParaRPr>
          </a:p>
          <a:p>
            <a:pPr marL="457200" lvl="0" indent="0" rtl="0">
              <a:spcBef>
                <a:spcPts val="0"/>
              </a:spcBef>
              <a:buNone/>
            </a:pPr>
            <a:endParaRPr sz="1200">
              <a:solidFill>
                <a:srgbClr val="000000"/>
              </a:solidFill>
              <a:highlight>
                <a:srgbClr val="FFFFFF"/>
              </a:highlight>
            </a:endParaRPr>
          </a:p>
          <a:p>
            <a:pPr marR="0" lvl="0" algn="l" rtl="0">
              <a:lnSpc>
                <a:spcPct val="115000"/>
              </a:lnSpc>
              <a:spcBef>
                <a:spcPts val="0"/>
              </a:spcBef>
              <a:spcAft>
                <a:spcPts val="1600"/>
              </a:spcAft>
              <a:buNone/>
            </a:pP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German Unpreparedness (continued)</a:t>
            </a:r>
          </a:p>
        </p:txBody>
      </p:sp>
      <p:sp>
        <p:nvSpPr>
          <p:cNvPr id="230" name="Shape 2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German defenses had to cover over 3,000 miles of coastline, which complicated their distribution of troops</a:t>
            </a:r>
          </a:p>
          <a:p>
            <a:pPr marL="457200" lvl="0" indent="-381000" rtl="0">
              <a:spcBef>
                <a:spcPts val="0"/>
              </a:spcBef>
              <a:buClr>
                <a:schemeClr val="dk1"/>
              </a:buClr>
              <a:buSzPct val="100000"/>
            </a:pPr>
            <a:r>
              <a:rPr lang="en" sz="2400">
                <a:solidFill>
                  <a:schemeClr val="dk1"/>
                </a:solidFill>
              </a:rPr>
              <a:t>However, these defenses were not necessarily spread thin: the taking of the beaches on D-Day was still a very difficult task for the Allies, even considering that the Germans weren’t at full strength</a:t>
            </a:r>
          </a:p>
          <a:p>
            <a:pPr marL="457200" lvl="0" indent="-381000" rtl="0">
              <a:spcBef>
                <a:spcPts val="0"/>
              </a:spcBef>
              <a:buClr>
                <a:schemeClr val="dk1"/>
              </a:buClr>
              <a:buSzPct val="100000"/>
            </a:pPr>
            <a:r>
              <a:rPr lang="en" sz="2400">
                <a:solidFill>
                  <a:schemeClr val="dk1"/>
                </a:solidFill>
              </a:rPr>
              <a:t>The Germans’ had the high ground, and the Allied troops had little to no cover on the beaches to find shelter from the fire of German machine gun nests</a:t>
            </a:r>
          </a:p>
          <a:p>
            <a:pPr marL="0" lvl="0" indent="0" rtl="0">
              <a:spcBef>
                <a:spcPts val="0"/>
              </a:spcBef>
              <a:buNone/>
            </a:pPr>
            <a:endParaRPr sz="2400">
              <a:solidFill>
                <a:schemeClr val="dk1"/>
              </a:solidFill>
            </a:endParaRPr>
          </a:p>
          <a:p>
            <a:pPr lvl="0" rtl="0">
              <a:spcBef>
                <a:spcPts val="0"/>
              </a:spcBef>
              <a:buNone/>
            </a:pPr>
            <a:endParaRPr sz="2400">
              <a:solidFill>
                <a:schemeClr val="dk1"/>
              </a:solidFill>
            </a:endParaRPr>
          </a:p>
          <a:p>
            <a:pPr marR="0" lvl="0" algn="l" rtl="0">
              <a:lnSpc>
                <a:spcPct val="115000"/>
              </a:lnSpc>
              <a:spcBef>
                <a:spcPts val="0"/>
              </a:spcBef>
              <a:spcAft>
                <a:spcPts val="1600"/>
              </a:spcAft>
              <a:buNone/>
            </a:pPr>
            <a:endParaRPr sz="2400">
              <a:solidFill>
                <a:schemeClr val="dk1"/>
              </a:solidFill>
            </a:endParaRP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Lack of German Defenses</a:t>
            </a:r>
          </a:p>
        </p:txBody>
      </p:sp>
      <p:sp>
        <p:nvSpPr>
          <p:cNvPr id="236" name="Shape 236"/>
          <p:cNvSpPr txBox="1">
            <a:spLocks noGrp="1"/>
          </p:cNvSpPr>
          <p:nvPr>
            <p:ph type="body" idx="1"/>
          </p:nvPr>
        </p:nvSpPr>
        <p:spPr>
          <a:xfrm>
            <a:off x="356825"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success of the allied attack facilitated by the absence of two major forces  of Hitler’s polished war machine</a:t>
            </a:r>
          </a:p>
          <a:p>
            <a:pPr marL="914400" lvl="1" indent="-381000" rtl="0">
              <a:spcBef>
                <a:spcPts val="0"/>
              </a:spcBef>
              <a:buSzPct val="100000"/>
            </a:pPr>
            <a:r>
              <a:rPr lang="en" sz="2400" b="1"/>
              <a:t>1. Luftwaffe</a:t>
            </a:r>
          </a:p>
          <a:p>
            <a:pPr marL="457200" lvl="0" indent="0" rtl="0">
              <a:spcBef>
                <a:spcPts val="0"/>
              </a:spcBef>
              <a:buNone/>
            </a:pPr>
            <a:endParaRPr sz="2400" b="1"/>
          </a:p>
          <a:p>
            <a:pPr marL="914400" lvl="1" indent="-381000" rtl="0">
              <a:spcBef>
                <a:spcPts val="0"/>
              </a:spcBef>
              <a:buSzPct val="100000"/>
            </a:pPr>
            <a:r>
              <a:rPr lang="en" sz="2400" b="1"/>
              <a:t>2. Armored Divisions</a:t>
            </a:r>
          </a:p>
        </p:txBody>
      </p:sp>
      <p:pic>
        <p:nvPicPr>
          <p:cNvPr id="237" name="Shape 237"/>
          <p:cNvPicPr preferRelativeResize="0"/>
          <p:nvPr/>
        </p:nvPicPr>
        <p:blipFill>
          <a:blip r:embed="rId3">
            <a:alphaModFix/>
          </a:blip>
          <a:stretch>
            <a:fillRect/>
          </a:stretch>
        </p:blipFill>
        <p:spPr>
          <a:xfrm>
            <a:off x="4042949" y="1727099"/>
            <a:ext cx="4789347" cy="3416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17100" y="282900"/>
            <a:ext cx="8520600" cy="572700"/>
          </a:xfrm>
          <a:prstGeom prst="rect">
            <a:avLst/>
          </a:prstGeom>
        </p:spPr>
        <p:txBody>
          <a:bodyPr lIns="91425" tIns="91425" rIns="91425" bIns="91425" anchor="t" anchorCtr="0">
            <a:noAutofit/>
          </a:bodyPr>
          <a:lstStyle/>
          <a:p>
            <a:pPr lvl="0">
              <a:spcBef>
                <a:spcPts val="0"/>
              </a:spcBef>
              <a:buNone/>
            </a:pPr>
            <a:r>
              <a:rPr lang="en"/>
              <a:t>Lack of German Defenses (continued)</a:t>
            </a:r>
          </a:p>
        </p:txBody>
      </p:sp>
      <p:sp>
        <p:nvSpPr>
          <p:cNvPr id="243" name="Shape 243"/>
          <p:cNvSpPr txBox="1">
            <a:spLocks noGrp="1"/>
          </p:cNvSpPr>
          <p:nvPr>
            <p:ph type="body" idx="1"/>
          </p:nvPr>
        </p:nvSpPr>
        <p:spPr>
          <a:xfrm>
            <a:off x="158350" y="1134800"/>
            <a:ext cx="8520600" cy="3416400"/>
          </a:xfrm>
          <a:prstGeom prst="rect">
            <a:avLst/>
          </a:prstGeom>
        </p:spPr>
        <p:txBody>
          <a:bodyPr lIns="91425" tIns="91425" rIns="91425" bIns="91425" anchor="t" anchorCtr="0">
            <a:noAutofit/>
          </a:bodyPr>
          <a:lstStyle/>
          <a:p>
            <a:pPr marL="457200" lvl="0" indent="-355600" rtl="0">
              <a:spcBef>
                <a:spcPts val="0"/>
              </a:spcBef>
              <a:buSzPct val="100000"/>
            </a:pPr>
            <a:r>
              <a:rPr lang="en" sz="2000" u="sng"/>
              <a:t>1. Luftwaffe</a:t>
            </a:r>
          </a:p>
          <a:p>
            <a:pPr marL="914400" lvl="1" indent="-355600" rtl="0">
              <a:spcBef>
                <a:spcPts val="0"/>
              </a:spcBef>
              <a:buSzPct val="100000"/>
            </a:pPr>
            <a:r>
              <a:rPr lang="en" sz="2000"/>
              <a:t>“The Luftwaffe had been driven from the skies for the lack of gasoline by the U.S. Army Air Corps’ precision bombing of Germany’s oil supply in the spring of 1944” (Keylor).</a:t>
            </a:r>
          </a:p>
          <a:p>
            <a:pPr marL="914400" lvl="1" indent="-355600" rtl="0">
              <a:spcBef>
                <a:spcPts val="0"/>
              </a:spcBef>
              <a:buSzPct val="100000"/>
            </a:pPr>
            <a:r>
              <a:rPr lang="en" sz="2000"/>
              <a:t>German air force would have greatly contributed to their defenses along the beaches of Normandy	</a:t>
            </a:r>
          </a:p>
          <a:p>
            <a:pPr marL="1828800" lvl="3" indent="-355600" rtl="0">
              <a:spcBef>
                <a:spcPts val="0"/>
              </a:spcBef>
              <a:buSzPct val="100000"/>
            </a:pPr>
            <a:r>
              <a:rPr lang="en" sz="2000"/>
              <a:t>Long range communication</a:t>
            </a:r>
          </a:p>
          <a:p>
            <a:pPr marL="1828800" lvl="3" indent="-355600" rtl="0">
              <a:spcBef>
                <a:spcPts val="0"/>
              </a:spcBef>
              <a:buSzPct val="100000"/>
            </a:pPr>
            <a:r>
              <a:rPr lang="en" sz="2000"/>
              <a:t>Engage Allied forces farther offshore, combat naval artillery</a:t>
            </a:r>
          </a:p>
          <a:p>
            <a:pPr marL="1828800" lvl="3" indent="-355600">
              <a:spcBef>
                <a:spcPts val="0"/>
              </a:spcBef>
              <a:buSzPct val="100000"/>
            </a:pPr>
            <a:r>
              <a:rPr lang="en" sz="2000"/>
              <a:t>Wrecked vessels would have clogged busy waterways, decreasing assault efficiency</a:t>
            </a:r>
          </a:p>
        </p:txBody>
      </p:sp>
      <p:pic>
        <p:nvPicPr>
          <p:cNvPr id="244" name="Shape 244"/>
          <p:cNvPicPr preferRelativeResize="0"/>
          <p:nvPr/>
        </p:nvPicPr>
        <p:blipFill>
          <a:blip r:embed="rId3">
            <a:alphaModFix/>
          </a:blip>
          <a:stretch>
            <a:fillRect/>
          </a:stretch>
        </p:blipFill>
        <p:spPr>
          <a:xfrm>
            <a:off x="7106377" y="111762"/>
            <a:ext cx="1870047" cy="1329450"/>
          </a:xfrm>
          <a:prstGeom prst="rect">
            <a:avLst/>
          </a:prstGeom>
          <a:noFill/>
          <a:ln>
            <a:noFill/>
          </a:ln>
        </p:spPr>
      </p:pic>
      <p:pic>
        <p:nvPicPr>
          <p:cNvPr id="245" name="Shape 245"/>
          <p:cNvPicPr preferRelativeResize="0"/>
          <p:nvPr/>
        </p:nvPicPr>
        <p:blipFill>
          <a:blip r:embed="rId4">
            <a:alphaModFix/>
          </a:blip>
          <a:stretch>
            <a:fillRect/>
          </a:stretch>
        </p:blipFill>
        <p:spPr>
          <a:xfrm>
            <a:off x="5408400" y="132987"/>
            <a:ext cx="1616900" cy="128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Overview</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Operation Overlord commenced on June 6, 1944 in Normandy, France and ended on August 15, 1944 with the liberation of France</a:t>
            </a:r>
          </a:p>
          <a:p>
            <a:pPr marL="457200" lvl="0" indent="-381000" rtl="0">
              <a:spcBef>
                <a:spcPts val="0"/>
              </a:spcBef>
              <a:buClr>
                <a:schemeClr val="dk1"/>
              </a:buClr>
              <a:buSzPct val="100000"/>
            </a:pPr>
            <a:r>
              <a:rPr lang="en" sz="2400">
                <a:solidFill>
                  <a:schemeClr val="dk1"/>
                </a:solidFill>
              </a:rPr>
              <a:t>The starting date is commonly known as D-Day and the Normandy invasion</a:t>
            </a:r>
          </a:p>
          <a:p>
            <a:pPr marL="914400" lvl="1" indent="-381000" rtl="0">
              <a:spcBef>
                <a:spcPts val="0"/>
              </a:spcBef>
              <a:buClr>
                <a:schemeClr val="dk1"/>
              </a:buClr>
              <a:buSzPct val="100000"/>
            </a:pPr>
            <a:r>
              <a:rPr lang="en" sz="2400">
                <a:solidFill>
                  <a:schemeClr val="dk1"/>
                </a:solidFill>
              </a:rPr>
              <a:t>Largest Amphibious naval landing in military history</a:t>
            </a:r>
          </a:p>
          <a:p>
            <a:pPr marL="457200" lvl="0" indent="-381000" rtl="0">
              <a:spcBef>
                <a:spcPts val="0"/>
              </a:spcBef>
              <a:buClr>
                <a:schemeClr val="dk1"/>
              </a:buClr>
              <a:buSzPct val="100000"/>
            </a:pPr>
            <a:r>
              <a:rPr lang="en" sz="2400">
                <a:solidFill>
                  <a:schemeClr val="dk1"/>
                </a:solidFill>
              </a:rPr>
              <a:t>Allied operation that launched the successful invasion of German-Occupied Western Europe</a:t>
            </a:r>
          </a:p>
          <a:p>
            <a:pPr marL="457200" lvl="0" indent="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Lack of German Defenses (continued)</a:t>
            </a:r>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355600" algn="l" rtl="0">
              <a:lnSpc>
                <a:spcPct val="115000"/>
              </a:lnSpc>
              <a:spcBef>
                <a:spcPts val="0"/>
              </a:spcBef>
              <a:spcAft>
                <a:spcPts val="1600"/>
              </a:spcAft>
              <a:buClr>
                <a:schemeClr val="accent3"/>
              </a:buClr>
              <a:buSzPct val="100000"/>
            </a:pPr>
            <a:r>
              <a:rPr lang="en" sz="2000" b="1" u="sng"/>
              <a:t>2. Armored Divisions</a:t>
            </a:r>
          </a:p>
          <a:p>
            <a:pPr marL="914400" marR="0" lvl="1" indent="-355600" algn="l" rtl="0">
              <a:lnSpc>
                <a:spcPct val="115000"/>
              </a:lnSpc>
              <a:spcBef>
                <a:spcPts val="0"/>
              </a:spcBef>
              <a:spcAft>
                <a:spcPts val="1600"/>
              </a:spcAft>
              <a:buSzPct val="100000"/>
            </a:pPr>
            <a:r>
              <a:rPr lang="en" sz="2000"/>
              <a:t>“The German tank units in Northern France had been held in reserve until it was too late on the mistaken assumption that the Normandy Invasion was an elaborate feint to lure the panzers into a trap”(Keylor).</a:t>
            </a:r>
          </a:p>
          <a:p>
            <a:pPr marL="914400" marR="0" lvl="1" indent="-355600" algn="l" rtl="0">
              <a:lnSpc>
                <a:spcPct val="115000"/>
              </a:lnSpc>
              <a:spcBef>
                <a:spcPts val="0"/>
              </a:spcBef>
              <a:spcAft>
                <a:spcPts val="1600"/>
              </a:spcAft>
              <a:buSzPct val="100000"/>
            </a:pPr>
            <a:r>
              <a:rPr lang="en" sz="2000"/>
              <a:t>Tanks would have provided heavy artillery and support once allies broke past initial lines of Nazi defenses</a:t>
            </a:r>
          </a:p>
          <a:p>
            <a:pPr marL="914400" marR="0" lvl="1" indent="-355600" algn="l" rtl="0">
              <a:lnSpc>
                <a:spcPct val="115000"/>
              </a:lnSpc>
              <a:spcBef>
                <a:spcPts val="0"/>
              </a:spcBef>
              <a:spcAft>
                <a:spcPts val="1600"/>
              </a:spcAft>
              <a:buSzPct val="100000"/>
            </a:pPr>
            <a:r>
              <a:rPr lang="en" sz="2000"/>
              <a:t>Help combat naval vessels with long range rounds</a:t>
            </a:r>
          </a:p>
          <a:p>
            <a:pPr marL="914400" lvl="1" indent="-355600" rtl="0">
              <a:spcBef>
                <a:spcPts val="0"/>
              </a:spcBef>
              <a:buSzPct val="100000"/>
            </a:pPr>
            <a:r>
              <a:rPr lang="en" sz="2000"/>
              <a:t>Evened playing field for the Allied forces</a:t>
            </a:r>
          </a:p>
        </p:txBody>
      </p:sp>
      <p:pic>
        <p:nvPicPr>
          <p:cNvPr id="252" name="Shape 252"/>
          <p:cNvPicPr preferRelativeResize="0"/>
          <p:nvPr/>
        </p:nvPicPr>
        <p:blipFill>
          <a:blip r:embed="rId3">
            <a:alphaModFix/>
          </a:blip>
          <a:stretch>
            <a:fillRect/>
          </a:stretch>
        </p:blipFill>
        <p:spPr>
          <a:xfrm>
            <a:off x="6508475" y="180175"/>
            <a:ext cx="2323825" cy="13129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descr="IMG_2021.jpg"/>
          <p:cNvPicPr preferRelativeResize="0"/>
          <p:nvPr/>
        </p:nvPicPr>
        <p:blipFill>
          <a:blip r:embed="rId3">
            <a:alphaModFix/>
          </a:blip>
          <a:stretch>
            <a:fillRect/>
          </a:stretch>
        </p:blipFill>
        <p:spPr>
          <a:xfrm>
            <a:off x="0" y="0"/>
            <a:ext cx="9144002" cy="4615526"/>
          </a:xfrm>
          <a:prstGeom prst="rect">
            <a:avLst/>
          </a:prstGeom>
          <a:noFill/>
          <a:ln>
            <a:noFill/>
          </a:ln>
        </p:spPr>
      </p:pic>
      <p:sp>
        <p:nvSpPr>
          <p:cNvPr id="258" name="Shape 258"/>
          <p:cNvSpPr txBox="1"/>
          <p:nvPr/>
        </p:nvSpPr>
        <p:spPr>
          <a:xfrm>
            <a:off x="8525" y="4675125"/>
            <a:ext cx="9144000" cy="468300"/>
          </a:xfrm>
          <a:prstGeom prst="rect">
            <a:avLst/>
          </a:prstGeom>
          <a:noFill/>
          <a:ln>
            <a:noFill/>
          </a:ln>
        </p:spPr>
        <p:txBody>
          <a:bodyPr lIns="91425" tIns="91425" rIns="91425" bIns="91425" anchor="t" anchorCtr="0">
            <a:noAutofit/>
          </a:bodyPr>
          <a:lstStyle/>
          <a:p>
            <a:pPr lvl="0">
              <a:spcBef>
                <a:spcPts val="0"/>
              </a:spcBef>
              <a:buNone/>
            </a:pPr>
            <a:r>
              <a:rPr lang="en"/>
              <a:t>Picture of Pointe du Hoc in Normandy that displays bomb craters caused by Allied naval artillery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Simple Impacts </a:t>
            </a:r>
          </a:p>
        </p:txBody>
      </p:sp>
      <p:sp>
        <p:nvSpPr>
          <p:cNvPr id="264" name="Shape 2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rgbClr val="F3F3F3"/>
              </a:buClr>
              <a:buSzPct val="100000"/>
            </a:pPr>
            <a:r>
              <a:rPr lang="en" sz="2400">
                <a:solidFill>
                  <a:srgbClr val="F3F3F3"/>
                </a:solidFill>
              </a:rPr>
              <a:t>D-Day allowed the Allies to penetrate Normandy</a:t>
            </a:r>
          </a:p>
          <a:p>
            <a:pPr marL="914400" lvl="1" indent="-381000" rtl="0">
              <a:spcBef>
                <a:spcPts val="0"/>
              </a:spcBef>
              <a:buClr>
                <a:srgbClr val="F3F3F3"/>
              </a:buClr>
              <a:buSzPct val="100000"/>
            </a:pPr>
            <a:r>
              <a:rPr lang="en" sz="2400">
                <a:solidFill>
                  <a:srgbClr val="F3F3F3"/>
                </a:solidFill>
              </a:rPr>
              <a:t>Eisenhower was unable to attack France directly</a:t>
            </a:r>
          </a:p>
          <a:p>
            <a:pPr marL="1371600" lvl="2" indent="-381000" rtl="0">
              <a:spcBef>
                <a:spcPts val="0"/>
              </a:spcBef>
              <a:buClr>
                <a:srgbClr val="F3F3F3"/>
              </a:buClr>
              <a:buSzPct val="100000"/>
            </a:pPr>
            <a:r>
              <a:rPr lang="en" sz="2400">
                <a:solidFill>
                  <a:srgbClr val="F3F3F3"/>
                </a:solidFill>
              </a:rPr>
              <a:t>“ German forces outnumbered the troops Eisenhower could send to France five to one, surprise was essential to the invasion's success” (“D-Day.”). </a:t>
            </a:r>
          </a:p>
          <a:p>
            <a:pPr marL="457200" lvl="0" indent="-381000" rtl="0">
              <a:spcBef>
                <a:spcPts val="0"/>
              </a:spcBef>
              <a:buClr>
                <a:srgbClr val="F3F3F3"/>
              </a:buClr>
              <a:buSzPct val="100000"/>
            </a:pPr>
            <a:r>
              <a:rPr lang="en" sz="2400">
                <a:solidFill>
                  <a:srgbClr val="F3F3F3"/>
                </a:solidFill>
              </a:rPr>
              <a:t>Eisenhower’s decoy plan tricked the Germans and misdirected their defensive efforts, allowing Allies a fighting chance at victory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2400"/>
              <a:t>Impacts of Operation Overlord on World War II (WWII)</a:t>
            </a:r>
          </a:p>
        </p:txBody>
      </p:sp>
      <p:sp>
        <p:nvSpPr>
          <p:cNvPr id="270" name="Shape 2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The combination of the other minor Allied powers’ troops without the U.S.’s wouldn’t have been enough </a:t>
            </a:r>
          </a:p>
          <a:p>
            <a:pPr marL="457200" lvl="0" indent="-381000" rtl="0">
              <a:spcBef>
                <a:spcPts val="0"/>
              </a:spcBef>
              <a:buClr>
                <a:schemeClr val="dk1"/>
              </a:buClr>
              <a:buSzPct val="100000"/>
            </a:pPr>
            <a:r>
              <a:rPr lang="en" sz="2400">
                <a:solidFill>
                  <a:schemeClr val="dk1"/>
                </a:solidFill>
              </a:rPr>
              <a:t>The naval strength of the U.S. on D-Day was similar to that of Britain’s, and by combining these two forces, the Allies were victorious</a:t>
            </a:r>
          </a:p>
          <a:p>
            <a:pPr marL="457200" lvl="0" indent="-381000" rtl="0">
              <a:spcBef>
                <a:spcPts val="0"/>
              </a:spcBef>
              <a:buClr>
                <a:schemeClr val="dk1"/>
              </a:buClr>
              <a:buSzPct val="100000"/>
            </a:pPr>
            <a:r>
              <a:rPr lang="en" sz="2400">
                <a:solidFill>
                  <a:schemeClr val="dk1"/>
                </a:solidFill>
              </a:rPr>
              <a:t>Without U.S. troops, Operation Overlord may not have been successful, and France may not have been liberated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WWII Impacts (continued)</a:t>
            </a:r>
          </a:p>
        </p:txBody>
      </p:sp>
      <p:sp>
        <p:nvSpPr>
          <p:cNvPr id="276" name="Shape 27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rgbClr val="EFEFEF"/>
              </a:buClr>
              <a:buSzPct val="100000"/>
            </a:pPr>
            <a:r>
              <a:rPr lang="en" sz="2400">
                <a:solidFill>
                  <a:srgbClr val="EFEFEF"/>
                </a:solidFill>
              </a:rPr>
              <a:t>A key aspect of Overlord was the importation of military equipment into mainland Europe, since Britain is an island, and was the temporary Allied base of operations in Europe</a:t>
            </a:r>
          </a:p>
          <a:p>
            <a:pPr marL="914400" lvl="1" indent="-381000" rtl="0">
              <a:spcBef>
                <a:spcPts val="0"/>
              </a:spcBef>
              <a:buClr>
                <a:srgbClr val="EFEFEF"/>
              </a:buClr>
              <a:buSzPct val="100000"/>
            </a:pPr>
            <a:r>
              <a:rPr lang="en" sz="2400">
                <a:solidFill>
                  <a:srgbClr val="EFEFEF"/>
                </a:solidFill>
              </a:rPr>
              <a:t>This meant the Allies needed to make a big push inland to be able to bring in more tanks, jeeps, artillery, and other military supplies </a:t>
            </a:r>
          </a:p>
          <a:p>
            <a:pPr marL="914400" lvl="1" indent="-381000" rtl="0">
              <a:spcBef>
                <a:spcPts val="0"/>
              </a:spcBef>
              <a:buClr>
                <a:srgbClr val="EFEFEF"/>
              </a:buClr>
              <a:buSzPct val="100000"/>
            </a:pPr>
            <a:r>
              <a:rPr lang="en" sz="2400">
                <a:solidFill>
                  <a:srgbClr val="EFEFEF"/>
                </a:solidFill>
              </a:rPr>
              <a:t>These supplies needed to be brought into mainland Europe for the Allies’ use in liberating Europe</a:t>
            </a:r>
          </a:p>
          <a:p>
            <a:pPr marL="0" lvl="0" indent="0" rtl="0">
              <a:spcBef>
                <a:spcPts val="0"/>
              </a:spcBef>
              <a:buNone/>
            </a:pPr>
            <a:endParaRPr/>
          </a:p>
          <a:p>
            <a:pPr lvl="0">
              <a:spcBef>
                <a:spcPts val="0"/>
              </a:spcBef>
              <a:buClr>
                <a:schemeClr val="dk1"/>
              </a:buClr>
              <a:buSzPct val="61111"/>
              <a:buFont typeface="Arial"/>
              <a:buNone/>
            </a:pPr>
            <a:endParaRPr/>
          </a:p>
          <a:p>
            <a:pPr lv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169875"/>
            <a:ext cx="8520600" cy="572700"/>
          </a:xfrm>
          <a:prstGeom prst="rect">
            <a:avLst/>
          </a:prstGeom>
        </p:spPr>
        <p:txBody>
          <a:bodyPr lIns="91425" tIns="91425" rIns="91425" bIns="91425" anchor="t" anchorCtr="0">
            <a:noAutofit/>
          </a:bodyPr>
          <a:lstStyle/>
          <a:p>
            <a:pPr lvl="0" rtl="0">
              <a:spcBef>
                <a:spcPts val="0"/>
              </a:spcBef>
              <a:buNone/>
            </a:pPr>
            <a:r>
              <a:rPr lang="en"/>
              <a:t>WWII Impacts (continued)</a:t>
            </a:r>
          </a:p>
        </p:txBody>
      </p:sp>
      <p:sp>
        <p:nvSpPr>
          <p:cNvPr id="282" name="Shape 282"/>
          <p:cNvSpPr txBox="1">
            <a:spLocks noGrp="1"/>
          </p:cNvSpPr>
          <p:nvPr>
            <p:ph type="body" idx="1"/>
          </p:nvPr>
        </p:nvSpPr>
        <p:spPr>
          <a:xfrm>
            <a:off x="311700" y="771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Operation Overlord was a turning point in the European theater of World War II</a:t>
            </a:r>
          </a:p>
          <a:p>
            <a:pPr marL="914400" lvl="1" indent="-381000" rtl="0">
              <a:spcBef>
                <a:spcPts val="0"/>
              </a:spcBef>
              <a:buClr>
                <a:schemeClr val="dk1"/>
              </a:buClr>
              <a:buSzPct val="100000"/>
            </a:pPr>
            <a:r>
              <a:rPr lang="en" sz="2400">
                <a:solidFill>
                  <a:schemeClr val="dk1"/>
                </a:solidFill>
              </a:rPr>
              <a:t>Established an Allied foothold in France for the importation of supplies and troops</a:t>
            </a:r>
          </a:p>
          <a:p>
            <a:pPr marL="1371600" lvl="2" indent="-381000" rtl="0">
              <a:spcBef>
                <a:spcPts val="0"/>
              </a:spcBef>
              <a:buClr>
                <a:schemeClr val="dk1"/>
              </a:buClr>
              <a:buSzPct val="100000"/>
            </a:pPr>
            <a:r>
              <a:rPr lang="en" sz="2400">
                <a:solidFill>
                  <a:schemeClr val="dk1"/>
                </a:solidFill>
              </a:rPr>
              <a:t>The liberation of France in 1944 paved the way for the liberation of the rest of Europe</a:t>
            </a:r>
          </a:p>
          <a:p>
            <a:pPr marL="1371600" lvl="2" indent="-381000" rtl="0">
              <a:spcBef>
                <a:spcPts val="0"/>
              </a:spcBef>
              <a:buClr>
                <a:schemeClr val="dk1"/>
              </a:buClr>
              <a:buSzPct val="100000"/>
            </a:pPr>
            <a:r>
              <a:rPr lang="en" sz="2400">
                <a:solidFill>
                  <a:schemeClr val="dk1"/>
                </a:solidFill>
              </a:rPr>
              <a:t>Allied forces began their campaign to reclaim Europe from the Nazis</a:t>
            </a:r>
          </a:p>
          <a:p>
            <a:pPr marL="1828800" lvl="3" indent="-381000" rtl="0">
              <a:spcBef>
                <a:spcPts val="0"/>
              </a:spcBef>
              <a:buClr>
                <a:schemeClr val="dk1"/>
              </a:buClr>
              <a:buSzPct val="100000"/>
            </a:pPr>
            <a:r>
              <a:rPr lang="en" sz="2400">
                <a:solidFill>
                  <a:schemeClr val="dk1"/>
                </a:solidFill>
              </a:rPr>
              <a:t>Germany surrendered nearly a year later on May 8, 1945</a:t>
            </a:r>
          </a:p>
          <a:p>
            <a:pPr marL="0" lvl="0" indent="0" rtl="0">
              <a:spcBef>
                <a:spcPts val="0"/>
              </a:spcBef>
              <a:buNone/>
            </a:pPr>
            <a:endParaRPr sz="1000">
              <a:solidFill>
                <a:srgbClr val="333333"/>
              </a:solidFill>
              <a:highlight>
                <a:srgbClr val="FFFFFF"/>
              </a:highlight>
              <a:latin typeface="Times New Roman"/>
              <a:ea typeface="Times New Roman"/>
              <a:cs typeface="Times New Roman"/>
              <a:sym typeface="Times New Roman"/>
            </a:endParaRPr>
          </a:p>
          <a:p>
            <a:pPr lvl="0" rtl="0">
              <a:spcBef>
                <a:spcPts val="1900"/>
              </a:spcBef>
              <a:spcAft>
                <a:spcPts val="1100"/>
              </a:spcAft>
              <a:buClr>
                <a:schemeClr val="dk1"/>
              </a:buClr>
              <a:buSzPct val="110000"/>
              <a:buFont typeface="Arial"/>
              <a:buNone/>
            </a:pPr>
            <a:endParaRPr sz="1000" b="1">
              <a:solidFill>
                <a:srgbClr val="333333"/>
              </a:solidFill>
            </a:endParaRPr>
          </a:p>
          <a:p>
            <a:pPr lvl="0" rtl="0">
              <a:spcBef>
                <a:spcPts val="0"/>
              </a:spcBef>
              <a:buNone/>
            </a:pP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D(ank)-Day Memes</a:t>
            </a:r>
          </a:p>
        </p:txBody>
      </p:sp>
      <p:sp>
        <p:nvSpPr>
          <p:cNvPr id="288" name="Shape 2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sz="2400"/>
          </a:p>
          <a:p>
            <a:pPr lvl="0">
              <a:spcBef>
                <a:spcPts val="0"/>
              </a:spcBef>
              <a:buNone/>
            </a:pPr>
            <a:endParaRPr sz="2400"/>
          </a:p>
          <a:p>
            <a:pPr lvl="0" rtl="0">
              <a:spcBef>
                <a:spcPts val="0"/>
              </a:spcBef>
              <a:buNone/>
            </a:pPr>
            <a:endParaRPr sz="2400"/>
          </a:p>
        </p:txBody>
      </p:sp>
      <p:pic>
        <p:nvPicPr>
          <p:cNvPr id="289" name="Shape 289"/>
          <p:cNvPicPr preferRelativeResize="0"/>
          <p:nvPr/>
        </p:nvPicPr>
        <p:blipFill>
          <a:blip r:embed="rId3">
            <a:alphaModFix/>
          </a:blip>
          <a:stretch>
            <a:fillRect/>
          </a:stretch>
        </p:blipFill>
        <p:spPr>
          <a:xfrm>
            <a:off x="0" y="1017725"/>
            <a:ext cx="4063950" cy="4063950"/>
          </a:xfrm>
          <a:prstGeom prst="rect">
            <a:avLst/>
          </a:prstGeom>
          <a:noFill/>
          <a:ln>
            <a:noFill/>
          </a:ln>
        </p:spPr>
      </p:pic>
      <p:pic>
        <p:nvPicPr>
          <p:cNvPr id="290" name="Shape 290"/>
          <p:cNvPicPr preferRelativeResize="0"/>
          <p:nvPr/>
        </p:nvPicPr>
        <p:blipFill>
          <a:blip r:embed="rId4">
            <a:alphaModFix/>
          </a:blip>
          <a:stretch>
            <a:fillRect/>
          </a:stretch>
        </p:blipFill>
        <p:spPr>
          <a:xfrm>
            <a:off x="4225225" y="986925"/>
            <a:ext cx="4918774" cy="4125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p:nvPr/>
        </p:nvPicPr>
        <p:blipFill>
          <a:blip r:embed="rId3">
            <a:alphaModFix/>
          </a:blip>
          <a:stretch>
            <a:fillRect/>
          </a:stretch>
        </p:blipFill>
        <p:spPr>
          <a:xfrm>
            <a:off x="0" y="164375"/>
            <a:ext cx="5490274" cy="4814751"/>
          </a:xfrm>
          <a:prstGeom prst="rect">
            <a:avLst/>
          </a:prstGeom>
          <a:noFill/>
          <a:ln>
            <a:noFill/>
          </a:ln>
        </p:spPr>
      </p:pic>
      <p:pic>
        <p:nvPicPr>
          <p:cNvPr id="296" name="Shape 296"/>
          <p:cNvPicPr preferRelativeResize="0"/>
          <p:nvPr/>
        </p:nvPicPr>
        <p:blipFill>
          <a:blip r:embed="rId4">
            <a:alphaModFix/>
          </a:blip>
          <a:stretch>
            <a:fillRect/>
          </a:stretch>
        </p:blipFill>
        <p:spPr>
          <a:xfrm>
            <a:off x="5590675" y="627175"/>
            <a:ext cx="3553325" cy="42938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311700" y="-63175"/>
            <a:ext cx="8520600" cy="4234200"/>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110000"/>
              <a:buFont typeface="Arial"/>
              <a:buNone/>
            </a:pPr>
            <a:r>
              <a:rPr lang="en" sz="1000">
                <a:solidFill>
                  <a:schemeClr val="dk1"/>
                </a:solidFill>
                <a:latin typeface="Times New Roman"/>
                <a:ea typeface="Times New Roman"/>
                <a:cs typeface="Times New Roman"/>
                <a:sym typeface="Times New Roman"/>
              </a:rPr>
              <a:t>Works Cited</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3D History. “D-Day Route Options.” </a:t>
            </a:r>
            <a:r>
              <a:rPr lang="en" sz="1100" i="1">
                <a:solidFill>
                  <a:schemeClr val="dk1"/>
                </a:solidFill>
                <a:latin typeface="Times New Roman"/>
                <a:ea typeface="Times New Roman"/>
                <a:cs typeface="Times New Roman"/>
                <a:sym typeface="Times New Roman"/>
              </a:rPr>
              <a:t>3d History Illustrated World History</a:t>
            </a:r>
            <a:r>
              <a:rPr lang="en" sz="1100">
                <a:solidFill>
                  <a:schemeClr val="dk1"/>
                </a:solidFill>
                <a:latin typeface="Times New Roman"/>
                <a:ea typeface="Times New Roman"/>
                <a:cs typeface="Times New Roman"/>
                <a:sym typeface="Times New Roman"/>
              </a:rPr>
              <a:t>.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Ambrose, Stephen, and John Orloff. </a:t>
            </a:r>
            <a:r>
              <a:rPr lang="en" sz="1100" i="1">
                <a:solidFill>
                  <a:schemeClr val="dk1"/>
                </a:solidFill>
                <a:latin typeface="Times New Roman"/>
                <a:ea typeface="Times New Roman"/>
                <a:cs typeface="Times New Roman"/>
                <a:sym typeface="Times New Roman"/>
              </a:rPr>
              <a:t>Band of Brothers - Day of Days (Landing on Normandy)</a:t>
            </a:r>
            <a:r>
              <a:rPr lang="en" sz="1100">
                <a:solidFill>
                  <a:schemeClr val="dk1"/>
                </a:solidFill>
                <a:latin typeface="Times New Roman"/>
                <a:ea typeface="Times New Roman"/>
                <a:cs typeface="Times New Roman"/>
                <a:sym typeface="Times New Roman"/>
              </a:rPr>
              <a:t>. Google, 1 Sept. 2001,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Axelrod, Alan. “Operation Overlord.” </a:t>
            </a:r>
            <a:r>
              <a:rPr lang="en" sz="1100" i="1">
                <a:solidFill>
                  <a:schemeClr val="dk1"/>
                </a:solidFill>
                <a:latin typeface="Times New Roman"/>
                <a:ea typeface="Times New Roman"/>
                <a:cs typeface="Times New Roman"/>
                <a:sym typeface="Times New Roman"/>
              </a:rPr>
              <a:t>Encyclopedia of World War II, Vol. 2</a:t>
            </a:r>
            <a:r>
              <a:rPr lang="en" sz="1100">
                <a:solidFill>
                  <a:schemeClr val="dk1"/>
                </a:solidFill>
                <a:latin typeface="Times New Roman"/>
                <a:ea typeface="Times New Roman"/>
                <a:cs typeface="Times New Roman"/>
                <a:sym typeface="Times New Roman"/>
              </a:rPr>
              <a:t>, Facts On File, 2013. </a:t>
            </a:r>
            <a:r>
              <a:rPr lang="en" sz="1100" i="1">
                <a:solidFill>
                  <a:schemeClr val="dk1"/>
                </a:solidFill>
                <a:latin typeface="Times New Roman"/>
                <a:ea typeface="Times New Roman"/>
                <a:cs typeface="Times New Roman"/>
                <a:sym typeface="Times New Roman"/>
              </a:rPr>
              <a:t>History Research Center</a:t>
            </a:r>
            <a:r>
              <a:rPr lang="en" sz="1100">
                <a:solidFill>
                  <a:schemeClr val="dk1"/>
                </a:solidFill>
                <a:latin typeface="Times New Roman"/>
                <a:ea typeface="Times New Roman"/>
                <a:cs typeface="Times New Roman"/>
                <a:sym typeface="Times New Roman"/>
              </a:rPr>
              <a:t>,  Accessed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Bedin, Davide. “ The Extension of the Third Reich before the D-Day.” </a:t>
            </a:r>
            <a:r>
              <a:rPr lang="en" sz="1100" i="1">
                <a:solidFill>
                  <a:schemeClr val="dk1"/>
                </a:solidFill>
                <a:latin typeface="Times New Roman"/>
                <a:ea typeface="Times New Roman"/>
                <a:cs typeface="Times New Roman"/>
                <a:sym typeface="Times New Roman"/>
              </a:rPr>
              <a:t>History Online</a:t>
            </a:r>
            <a:r>
              <a:rPr lang="en" sz="1100">
                <a:solidFill>
                  <a:schemeClr val="dk1"/>
                </a:solidFill>
                <a:latin typeface="Times New Roman"/>
                <a:ea typeface="Times New Roman"/>
                <a:cs typeface="Times New Roman"/>
                <a:sym typeface="Times New Roman"/>
              </a:rPr>
              <a:t>. Accessed 21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Berman, Mildred. “D-Day and Geography.” </a:t>
            </a:r>
            <a:r>
              <a:rPr lang="en" sz="1100" i="1">
                <a:solidFill>
                  <a:schemeClr val="dk1"/>
                </a:solidFill>
                <a:latin typeface="Times New Roman"/>
                <a:ea typeface="Times New Roman"/>
                <a:cs typeface="Times New Roman"/>
                <a:sym typeface="Times New Roman"/>
              </a:rPr>
              <a:t>Geographical Review</a:t>
            </a:r>
            <a:r>
              <a:rPr lang="en" sz="1100">
                <a:solidFill>
                  <a:schemeClr val="dk1"/>
                </a:solidFill>
                <a:latin typeface="Times New Roman"/>
                <a:ea typeface="Times New Roman"/>
                <a:cs typeface="Times New Roman"/>
                <a:sym typeface="Times New Roman"/>
              </a:rPr>
              <a:t>, vol. 84, no. 4, 1994, pp. 469–475.</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Brooke, Richard S. “</a:t>
            </a:r>
            <a:r>
              <a:rPr lang="en" sz="1000">
                <a:solidFill>
                  <a:schemeClr val="dk1"/>
                </a:solidFill>
                <a:latin typeface="Times New Roman"/>
                <a:ea typeface="Times New Roman"/>
                <a:cs typeface="Times New Roman"/>
                <a:sym typeface="Times New Roman"/>
              </a:rPr>
              <a:t>OPERATIONS NEPTUNE &amp; OVERLORD .” </a:t>
            </a:r>
            <a:r>
              <a:rPr lang="en" sz="1000" i="1">
                <a:solidFill>
                  <a:schemeClr val="dk1"/>
                </a:solidFill>
                <a:latin typeface="Times New Roman"/>
                <a:ea typeface="Times New Roman"/>
                <a:cs typeface="Times New Roman"/>
                <a:sym typeface="Times New Roman"/>
              </a:rPr>
              <a:t>OPERATION OVERLORD - THE D-DAY LANDINGS</a:t>
            </a:r>
            <a:r>
              <a:rPr lang="en" sz="1100">
                <a:solidFill>
                  <a:schemeClr val="dk1"/>
                </a:solidFill>
                <a:latin typeface="Times New Roman"/>
                <a:ea typeface="Times New Roman"/>
                <a:cs typeface="Times New Roman"/>
                <a:sym typeface="Times New Roman"/>
              </a:rPr>
              <a:t>. Accessed 25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Churchill, Winston. “The D-Day.” </a:t>
            </a:r>
            <a:r>
              <a:rPr lang="en" sz="1100" i="1">
                <a:solidFill>
                  <a:schemeClr val="dk1"/>
                </a:solidFill>
                <a:latin typeface="Times New Roman"/>
                <a:ea typeface="Times New Roman"/>
                <a:cs typeface="Times New Roman"/>
                <a:sym typeface="Times New Roman"/>
              </a:rPr>
              <a:t>WW2 Live</a:t>
            </a:r>
            <a:r>
              <a:rPr lang="en" sz="1100">
                <a:solidFill>
                  <a:schemeClr val="dk1"/>
                </a:solidFill>
                <a:latin typeface="Times New Roman"/>
                <a:ea typeface="Times New Roman"/>
                <a:cs typeface="Times New Roman"/>
                <a:sym typeface="Times New Roman"/>
              </a:rPr>
              <a:t>, 6 June 2016. Accessed 21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CNN. “The Allied Invasion of Germany.” </a:t>
            </a:r>
            <a:r>
              <a:rPr lang="en" sz="1100" i="1">
                <a:solidFill>
                  <a:schemeClr val="dk1"/>
                </a:solidFill>
                <a:latin typeface="Times New Roman"/>
                <a:ea typeface="Times New Roman"/>
                <a:cs typeface="Times New Roman"/>
                <a:sym typeface="Times New Roman"/>
              </a:rPr>
              <a:t>CNN</a:t>
            </a:r>
            <a:r>
              <a:rPr lang="en" sz="1100">
                <a:solidFill>
                  <a:schemeClr val="dk1"/>
                </a:solidFill>
                <a:latin typeface="Times New Roman"/>
                <a:ea typeface="Times New Roman"/>
                <a:cs typeface="Times New Roman"/>
                <a:sym typeface="Times New Roman"/>
              </a:rPr>
              <a:t>, Cable News Network, 2 June 2016.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Coyle, Gene, and William Mahoney. “Before the Beaches: The Logistics of Operation Overlord and D-Day.” Indiana, 2 Feb. 2014.</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"D-Day." World History: The Modern Era, ABC-CLIO, 2017, 7. Accessed 19 Apr. 2017.</a:t>
            </a:r>
          </a:p>
          <a:p>
            <a:pPr marL="355600" lvl="0" indent="-412750" rtl="0">
              <a:lnSpc>
                <a:spcPct val="100000"/>
              </a:lnSpc>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Florence, Elinor. “D-Day: Dummies and Decoys.” Elinor Florence, 28 May 2014. Accessed 24 Apr. 2017.</a:t>
            </a:r>
          </a:p>
          <a:p>
            <a:pPr marL="355600" lvl="0" indent="-412750" rtl="0">
              <a:lnSpc>
                <a:spcPct val="100000"/>
              </a:lnSpc>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Hautetfort. “Les Plages Du Débarquement.” </a:t>
            </a:r>
            <a:r>
              <a:rPr lang="en" sz="1100" i="1">
                <a:solidFill>
                  <a:schemeClr val="dk1"/>
                </a:solidFill>
                <a:latin typeface="Times New Roman"/>
                <a:ea typeface="Times New Roman"/>
                <a:cs typeface="Times New Roman"/>
                <a:sym typeface="Times New Roman"/>
              </a:rPr>
              <a:t>Passion Genealogie Et Histoires Normandes</a:t>
            </a:r>
            <a:r>
              <a:rPr lang="en" sz="1100">
                <a:solidFill>
                  <a:schemeClr val="dk1"/>
                </a:solidFill>
                <a:latin typeface="Times New Roman"/>
                <a:ea typeface="Times New Roman"/>
                <a:cs typeface="Times New Roman"/>
                <a:sym typeface="Times New Roman"/>
              </a:rPr>
              <a:t>, 6 June 2012.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Huffington. “Reinforcements Disembarking from a Landing Barge at Normandy during the Allied Invasion of France on D-Day. .” </a:t>
            </a:r>
            <a:r>
              <a:rPr lang="en" sz="1100" i="1">
                <a:solidFill>
                  <a:schemeClr val="dk1"/>
                </a:solidFill>
                <a:latin typeface="Times New Roman"/>
                <a:ea typeface="Times New Roman"/>
                <a:cs typeface="Times New Roman"/>
                <a:sym typeface="Times New Roman"/>
              </a:rPr>
              <a:t>Huffington Post</a:t>
            </a:r>
            <a:r>
              <a:rPr lang="en" sz="1100">
                <a:solidFill>
                  <a:schemeClr val="dk1"/>
                </a:solidFill>
                <a:latin typeface="Times New Roman"/>
                <a:ea typeface="Times New Roman"/>
                <a:cs typeface="Times New Roman"/>
                <a:sym typeface="Times New Roman"/>
              </a:rPr>
              <a:t>, Huffington Post, 6 June 2014.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Isserman, Maurice. “Operation Overlord: The Invasion of Normandy.” </a:t>
            </a:r>
            <a:r>
              <a:rPr lang="en" sz="1100" i="1">
                <a:solidFill>
                  <a:schemeClr val="dk1"/>
                </a:solidFill>
                <a:latin typeface="Times New Roman"/>
                <a:ea typeface="Times New Roman"/>
                <a:cs typeface="Times New Roman"/>
                <a:sym typeface="Times New Roman"/>
              </a:rPr>
              <a:t>World War II, Fourth Edition</a:t>
            </a:r>
            <a:r>
              <a:rPr lang="en" sz="1100">
                <a:solidFill>
                  <a:schemeClr val="dk1"/>
                </a:solidFill>
                <a:latin typeface="Times New Roman"/>
                <a:ea typeface="Times New Roman"/>
                <a:cs typeface="Times New Roman"/>
                <a:sym typeface="Times New Roman"/>
              </a:rPr>
              <a:t>, Chelsea House, 2016. </a:t>
            </a:r>
            <a:r>
              <a:rPr lang="en" sz="1100" i="1">
                <a:solidFill>
                  <a:schemeClr val="dk1"/>
                </a:solidFill>
                <a:latin typeface="Times New Roman"/>
                <a:ea typeface="Times New Roman"/>
                <a:cs typeface="Times New Roman"/>
                <a:sym typeface="Times New Roman"/>
              </a:rPr>
              <a:t>History Research Center</a:t>
            </a:r>
            <a:r>
              <a:rPr lang="en" sz="1100">
                <a:solidFill>
                  <a:schemeClr val="dk1"/>
                </a:solidFill>
                <a:latin typeface="Times New Roman"/>
                <a:ea typeface="Times New Roman"/>
                <a:cs typeface="Times New Roman"/>
                <a:sym typeface="Times New Roman"/>
              </a:rPr>
              <a:t>, Accessed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Keylor, William R. “Chapter 5: Germany’s Second Bid for European Dominace.” </a:t>
            </a:r>
            <a:r>
              <a:rPr lang="en" sz="1100" i="1">
                <a:solidFill>
                  <a:schemeClr val="dk1"/>
                </a:solidFill>
                <a:latin typeface="Times New Roman"/>
                <a:ea typeface="Times New Roman"/>
                <a:cs typeface="Times New Roman"/>
                <a:sym typeface="Times New Roman"/>
              </a:rPr>
              <a:t>The Twentieth-century World and Beyond: An International History since 1900. </a:t>
            </a:r>
            <a:r>
              <a:rPr lang="en" sz="1100">
                <a:solidFill>
                  <a:schemeClr val="dk1"/>
                </a:solidFill>
                <a:latin typeface="Times New Roman"/>
                <a:ea typeface="Times New Roman"/>
                <a:cs typeface="Times New Roman"/>
                <a:sym typeface="Times New Roman"/>
              </a:rPr>
              <a:t>Oxford: Oxford UP, 2100. 182-183 Print.</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Memecenter. “D-Day.” </a:t>
            </a:r>
            <a:r>
              <a:rPr lang="en" sz="1100" i="1">
                <a:solidFill>
                  <a:schemeClr val="dk1"/>
                </a:solidFill>
                <a:latin typeface="Times New Roman"/>
                <a:ea typeface="Times New Roman"/>
                <a:cs typeface="Times New Roman"/>
                <a:sym typeface="Times New Roman"/>
              </a:rPr>
              <a:t>Memecenter</a:t>
            </a:r>
            <a:r>
              <a:rPr lang="en" sz="1100">
                <a:solidFill>
                  <a:schemeClr val="dk1"/>
                </a:solidFill>
                <a:latin typeface="Times New Roman"/>
                <a:ea typeface="Times New Roman"/>
                <a:cs typeface="Times New Roman"/>
                <a:sym typeface="Times New Roman"/>
              </a:rPr>
              <a:t>, 2014.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Memes.com. “Hitler Nazi D-Day Meme.” </a:t>
            </a:r>
            <a:r>
              <a:rPr lang="en" sz="1100" i="1">
                <a:solidFill>
                  <a:schemeClr val="dk1"/>
                </a:solidFill>
                <a:latin typeface="Times New Roman"/>
                <a:ea typeface="Times New Roman"/>
                <a:cs typeface="Times New Roman"/>
                <a:sym typeface="Times New Roman"/>
              </a:rPr>
              <a:t>Memes</a:t>
            </a:r>
            <a:r>
              <a:rPr lang="en" sz="1100">
                <a:solidFill>
                  <a:schemeClr val="dk1"/>
                </a:solidFill>
                <a:latin typeface="Times New Roman"/>
                <a:ea typeface="Times New Roman"/>
                <a:cs typeface="Times New Roman"/>
                <a:sym typeface="Times New Roman"/>
              </a:rPr>
              <a:t>, 12 May 2016. Accessed 21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Mikhail. “Rendezvous with Destiny.” </a:t>
            </a:r>
            <a:r>
              <a:rPr lang="en" sz="1100" i="1">
                <a:solidFill>
                  <a:schemeClr val="dk1"/>
                </a:solidFill>
                <a:latin typeface="Times New Roman"/>
                <a:ea typeface="Times New Roman"/>
                <a:cs typeface="Times New Roman"/>
                <a:sym typeface="Times New Roman"/>
              </a:rPr>
              <a:t>Reddit</a:t>
            </a:r>
            <a:r>
              <a:rPr lang="en" sz="1100">
                <a:solidFill>
                  <a:schemeClr val="dk1"/>
                </a:solidFill>
                <a:latin typeface="Times New Roman"/>
                <a:ea typeface="Times New Roman"/>
                <a:cs typeface="Times New Roman"/>
                <a:sym typeface="Times New Roman"/>
              </a:rPr>
              <a:t>, Aug. 2016.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National Park Service. “General Dwight D. Eisenhower.” </a:t>
            </a:r>
            <a:r>
              <a:rPr lang="en" sz="1100" i="1">
                <a:solidFill>
                  <a:schemeClr val="dk1"/>
                </a:solidFill>
                <a:latin typeface="Times New Roman"/>
                <a:ea typeface="Times New Roman"/>
                <a:cs typeface="Times New Roman"/>
                <a:sym typeface="Times New Roman"/>
              </a:rPr>
              <a:t>National Park Service</a:t>
            </a:r>
            <a:r>
              <a:rPr lang="en" sz="1100">
                <a:solidFill>
                  <a:schemeClr val="dk1"/>
                </a:solidFill>
                <a:latin typeface="Times New Roman"/>
                <a:ea typeface="Times New Roman"/>
                <a:cs typeface="Times New Roman"/>
                <a:sym typeface="Times New Roman"/>
              </a:rPr>
              <a:t>.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Rodat, Robert. </a:t>
            </a:r>
            <a:r>
              <a:rPr lang="en" sz="1100" i="1">
                <a:solidFill>
                  <a:schemeClr val="dk1"/>
                </a:solidFill>
                <a:latin typeface="Times New Roman"/>
                <a:ea typeface="Times New Roman"/>
                <a:cs typeface="Times New Roman"/>
                <a:sym typeface="Times New Roman"/>
              </a:rPr>
              <a:t>Saving Private Ryan</a:t>
            </a:r>
            <a:r>
              <a:rPr lang="en" sz="1100">
                <a:solidFill>
                  <a:schemeClr val="dk1"/>
                </a:solidFill>
                <a:latin typeface="Times New Roman"/>
                <a:ea typeface="Times New Roman"/>
                <a:cs typeface="Times New Roman"/>
                <a:sym typeface="Times New Roman"/>
              </a:rPr>
              <a:t>. Google, 24 July 1998,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Schubert, Kyle. “D-Day Brian.” </a:t>
            </a:r>
            <a:r>
              <a:rPr lang="en" sz="1100" i="1">
                <a:solidFill>
                  <a:schemeClr val="dk1"/>
                </a:solidFill>
                <a:latin typeface="Times New Roman"/>
                <a:ea typeface="Times New Roman"/>
                <a:cs typeface="Times New Roman"/>
                <a:sym typeface="Times New Roman"/>
              </a:rPr>
              <a:t>Memecenter</a:t>
            </a:r>
            <a:r>
              <a:rPr lang="en" sz="1100">
                <a:solidFill>
                  <a:schemeClr val="dk1"/>
                </a:solidFill>
                <a:latin typeface="Times New Roman"/>
                <a:ea typeface="Times New Roman"/>
                <a:cs typeface="Times New Roman"/>
                <a:sym typeface="Times New Roman"/>
              </a:rPr>
              <a:t>, Memecenter, 2013. Accessed 24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Simpson, Jamie. “Blog Post #06: ‘Operation Overlord.’” Wordpress, 23 June 2013. Accessed 21 Apr. 2017.</a:t>
            </a:r>
          </a:p>
          <a:p>
            <a:pPr marL="355600" lvl="0" indent="-412750" rtl="0">
              <a:spcBef>
                <a:spcPts val="0"/>
              </a:spcBef>
              <a:spcAft>
                <a:spcPts val="0"/>
              </a:spcAft>
              <a:buClr>
                <a:schemeClr val="dk1"/>
              </a:buClr>
              <a:buSzPct val="100000"/>
              <a:buFont typeface="Arial"/>
              <a:buNone/>
            </a:pPr>
            <a:r>
              <a:rPr lang="en" sz="1100">
                <a:solidFill>
                  <a:schemeClr val="dk1"/>
                </a:solidFill>
                <a:latin typeface="Times New Roman"/>
                <a:ea typeface="Times New Roman"/>
                <a:cs typeface="Times New Roman"/>
                <a:sym typeface="Times New Roman"/>
              </a:rPr>
              <a:t>Tucker, Spencer C. "Casablanca Conference." </a:t>
            </a:r>
            <a:r>
              <a:rPr lang="en" sz="1100" i="1">
                <a:solidFill>
                  <a:schemeClr val="dk1"/>
                </a:solidFill>
                <a:latin typeface="Times New Roman"/>
                <a:ea typeface="Times New Roman"/>
                <a:cs typeface="Times New Roman"/>
                <a:sym typeface="Times New Roman"/>
              </a:rPr>
              <a:t>World History: The Modern Era</a:t>
            </a:r>
            <a:r>
              <a:rPr lang="en" sz="1100">
                <a:solidFill>
                  <a:schemeClr val="dk1"/>
                </a:solidFill>
                <a:latin typeface="Times New Roman"/>
                <a:ea typeface="Times New Roman"/>
                <a:cs typeface="Times New Roman"/>
                <a:sym typeface="Times New Roman"/>
              </a:rPr>
              <a:t>, ABC-CLIO, 2017, Accessed 30 Apr. 2017.</a:t>
            </a:r>
          </a:p>
          <a:p>
            <a:pPr marL="355600" lvl="0" indent="-412750" rtl="0">
              <a:spcBef>
                <a:spcPts val="0"/>
              </a:spcBef>
              <a:spcAft>
                <a:spcPts val="0"/>
              </a:spcAft>
              <a:buClr>
                <a:schemeClr val="dk1"/>
              </a:buClr>
              <a:buSzPct val="110000"/>
              <a:buFont typeface="Arial"/>
              <a:buNone/>
            </a:pPr>
            <a:endParaRPr sz="10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Works Cited (continued)</a:t>
            </a:r>
          </a:p>
        </p:txBody>
      </p:sp>
      <p:sp>
        <p:nvSpPr>
          <p:cNvPr id="307" name="Shape 30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pic>
        <p:nvPicPr>
          <p:cNvPr id="308" name="Shape 308"/>
          <p:cNvPicPr preferRelativeResize="0"/>
          <p:nvPr/>
        </p:nvPicPr>
        <p:blipFill>
          <a:blip r:embed="rId3">
            <a:alphaModFix/>
          </a:blip>
          <a:stretch>
            <a:fillRect/>
          </a:stretch>
        </p:blipFill>
        <p:spPr>
          <a:xfrm>
            <a:off x="490925" y="1017725"/>
            <a:ext cx="3029949" cy="3848625"/>
          </a:xfrm>
          <a:prstGeom prst="rect">
            <a:avLst/>
          </a:prstGeom>
          <a:noFill/>
          <a:ln>
            <a:noFill/>
          </a:ln>
        </p:spPr>
      </p:pic>
      <p:pic>
        <p:nvPicPr>
          <p:cNvPr id="309" name="Shape 309"/>
          <p:cNvPicPr preferRelativeResize="0"/>
          <p:nvPr/>
        </p:nvPicPr>
        <p:blipFill>
          <a:blip r:embed="rId4">
            <a:alphaModFix/>
          </a:blip>
          <a:stretch>
            <a:fillRect/>
          </a:stretch>
        </p:blipFill>
        <p:spPr>
          <a:xfrm>
            <a:off x="4657624" y="613749"/>
            <a:ext cx="3371499" cy="430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38750" y="71150"/>
            <a:ext cx="8520600" cy="572700"/>
          </a:xfrm>
          <a:prstGeom prst="rect">
            <a:avLst/>
          </a:prstGeom>
        </p:spPr>
        <p:txBody>
          <a:bodyPr lIns="91425" tIns="91425" rIns="91425" bIns="91425" anchor="t" anchorCtr="0">
            <a:noAutofit/>
          </a:bodyPr>
          <a:lstStyle/>
          <a:p>
            <a:pPr lvl="0">
              <a:spcBef>
                <a:spcPts val="0"/>
              </a:spcBef>
              <a:buNone/>
            </a:pPr>
            <a:r>
              <a:rPr lang="en"/>
              <a:t>Basic Battle Information </a:t>
            </a:r>
          </a:p>
        </p:txBody>
      </p:sp>
      <p:sp>
        <p:nvSpPr>
          <p:cNvPr id="79" name="Shape 79"/>
          <p:cNvSpPr txBox="1">
            <a:spLocks noGrp="1"/>
          </p:cNvSpPr>
          <p:nvPr>
            <p:ph type="body" idx="1"/>
          </p:nvPr>
        </p:nvSpPr>
        <p:spPr>
          <a:xfrm>
            <a:off x="311700" y="568825"/>
            <a:ext cx="8520600" cy="4417500"/>
          </a:xfrm>
          <a:prstGeom prst="rect">
            <a:avLst/>
          </a:prstGeom>
        </p:spPr>
        <p:txBody>
          <a:bodyPr lIns="91425" tIns="91425" rIns="91425" bIns="91425" anchor="t" anchorCtr="0">
            <a:noAutofit/>
          </a:bodyPr>
          <a:lstStyle/>
          <a:p>
            <a:pPr marL="457200" lvl="0" indent="-368300" rtl="0">
              <a:lnSpc>
                <a:spcPct val="115000"/>
              </a:lnSpc>
              <a:spcBef>
                <a:spcPts val="0"/>
              </a:spcBef>
              <a:buClr>
                <a:schemeClr val="dk1"/>
              </a:buClr>
              <a:buSzPct val="100000"/>
            </a:pPr>
            <a:r>
              <a:rPr lang="en" sz="2200" b="1">
                <a:solidFill>
                  <a:schemeClr val="dk1"/>
                </a:solidFill>
              </a:rPr>
              <a:t>Where:</a:t>
            </a:r>
            <a:r>
              <a:rPr lang="en" sz="2200">
                <a:solidFill>
                  <a:schemeClr val="dk1"/>
                </a:solidFill>
              </a:rPr>
              <a:t> Normandy, France</a:t>
            </a:r>
          </a:p>
          <a:p>
            <a:pPr marL="457200" lvl="0" indent="-368300" rtl="0">
              <a:lnSpc>
                <a:spcPct val="115000"/>
              </a:lnSpc>
              <a:spcBef>
                <a:spcPts val="0"/>
              </a:spcBef>
              <a:buClr>
                <a:schemeClr val="dk1"/>
              </a:buClr>
              <a:buSzPct val="100000"/>
            </a:pPr>
            <a:r>
              <a:rPr lang="en" sz="2200" b="1">
                <a:solidFill>
                  <a:schemeClr val="dk1"/>
                </a:solidFill>
              </a:rPr>
              <a:t>When:</a:t>
            </a:r>
            <a:r>
              <a:rPr lang="en" sz="2200">
                <a:solidFill>
                  <a:schemeClr val="dk1"/>
                </a:solidFill>
              </a:rPr>
              <a:t> June 6, 1944-August 25, 1944</a:t>
            </a:r>
          </a:p>
          <a:p>
            <a:pPr marL="457200" lvl="0" indent="-368300" rtl="0">
              <a:lnSpc>
                <a:spcPct val="115000"/>
              </a:lnSpc>
              <a:spcBef>
                <a:spcPts val="0"/>
              </a:spcBef>
              <a:buClr>
                <a:schemeClr val="dk1"/>
              </a:buClr>
              <a:buSzPct val="100000"/>
            </a:pPr>
            <a:r>
              <a:rPr lang="en" sz="2200" b="1">
                <a:solidFill>
                  <a:schemeClr val="dk1"/>
                </a:solidFill>
              </a:rPr>
              <a:t>Who:</a:t>
            </a:r>
            <a:r>
              <a:rPr lang="en" sz="2200">
                <a:solidFill>
                  <a:schemeClr val="dk1"/>
                </a:solidFill>
              </a:rPr>
              <a:t> Twelve Allied powers contributed to the attack</a:t>
            </a:r>
          </a:p>
          <a:p>
            <a:pPr marL="914400" lvl="1" indent="-342900" rtl="0">
              <a:lnSpc>
                <a:spcPct val="115000"/>
              </a:lnSpc>
              <a:spcBef>
                <a:spcPts val="0"/>
              </a:spcBef>
              <a:buClr>
                <a:srgbClr val="F3F3F3"/>
              </a:buClr>
              <a:buSzPct val="100000"/>
            </a:pPr>
            <a:r>
              <a:rPr lang="en" sz="1800">
                <a:solidFill>
                  <a:srgbClr val="F3F3F3"/>
                </a:solidFill>
                <a:latin typeface="Arial"/>
                <a:ea typeface="Arial"/>
                <a:cs typeface="Arial"/>
                <a:sym typeface="Arial"/>
              </a:rPr>
              <a:t>The majority of troops who landed on the D-Day beaches were from the United Kingdom, Canada and the U.S.</a:t>
            </a:r>
          </a:p>
          <a:p>
            <a:pPr marL="914400" lvl="1" indent="-355600" rtl="0">
              <a:lnSpc>
                <a:spcPct val="115000"/>
              </a:lnSpc>
              <a:spcBef>
                <a:spcPts val="0"/>
              </a:spcBef>
              <a:buClr>
                <a:schemeClr val="dk1"/>
              </a:buClr>
              <a:buSzPct val="100000"/>
            </a:pPr>
            <a:r>
              <a:rPr lang="en" sz="2000">
                <a:solidFill>
                  <a:schemeClr val="dk1"/>
                </a:solidFill>
              </a:rPr>
              <a:t>Some minor Allied powers such as Australia and Belgium still sent a few divisions of troops</a:t>
            </a:r>
          </a:p>
          <a:p>
            <a:pPr marL="3200400" lvl="0" indent="457200" rtl="0">
              <a:lnSpc>
                <a:spcPct val="115000"/>
              </a:lnSpc>
              <a:spcBef>
                <a:spcPts val="0"/>
              </a:spcBef>
              <a:buNone/>
            </a:pPr>
            <a:r>
              <a:rPr lang="en" sz="2000">
                <a:solidFill>
                  <a:schemeClr val="dk1"/>
                </a:solidFill>
              </a:rPr>
              <a:t>VS.</a:t>
            </a:r>
          </a:p>
          <a:p>
            <a:pPr marL="914400" lvl="1" indent="-355600" rtl="0">
              <a:lnSpc>
                <a:spcPct val="115000"/>
              </a:lnSpc>
              <a:spcBef>
                <a:spcPts val="0"/>
              </a:spcBef>
              <a:buClr>
                <a:schemeClr val="dk1"/>
              </a:buClr>
              <a:buSzPct val="100000"/>
            </a:pPr>
            <a:r>
              <a:rPr lang="en" sz="2000">
                <a:solidFill>
                  <a:schemeClr val="dk1"/>
                </a:solidFill>
              </a:rPr>
              <a:t>German forces who occupied France had set up defenses along the coast, but did not know when or where the impending invasion would commence</a:t>
            </a:r>
          </a:p>
          <a:p>
            <a:pPr marL="457200" lvl="0" indent="0" rtl="0">
              <a:spcBef>
                <a:spcPts val="0"/>
              </a:spcBef>
              <a:buNone/>
            </a:pP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23600"/>
            <a:ext cx="8520600" cy="572700"/>
          </a:xfrm>
          <a:prstGeom prst="rect">
            <a:avLst/>
          </a:prstGeom>
        </p:spPr>
        <p:txBody>
          <a:bodyPr lIns="91425" tIns="91425" rIns="91425" bIns="91425" anchor="t" anchorCtr="0">
            <a:noAutofit/>
          </a:bodyPr>
          <a:lstStyle/>
          <a:p>
            <a:pPr lvl="0">
              <a:spcBef>
                <a:spcPts val="0"/>
              </a:spcBef>
              <a:buNone/>
            </a:pPr>
            <a:r>
              <a:rPr lang="en"/>
              <a:t>Operation Logistics</a:t>
            </a:r>
          </a:p>
        </p:txBody>
      </p:sp>
      <p:sp>
        <p:nvSpPr>
          <p:cNvPr id="90" name="Shape 90"/>
          <p:cNvSpPr txBox="1">
            <a:spLocks noGrp="1"/>
          </p:cNvSpPr>
          <p:nvPr>
            <p:ph type="body" idx="1"/>
          </p:nvPr>
        </p:nvSpPr>
        <p:spPr>
          <a:xfrm>
            <a:off x="311700" y="796300"/>
            <a:ext cx="8520600" cy="3416400"/>
          </a:xfrm>
          <a:prstGeom prst="rect">
            <a:avLst/>
          </a:prstGeom>
        </p:spPr>
        <p:txBody>
          <a:bodyPr lIns="91425" tIns="91425" rIns="91425" bIns="91425" anchor="t" anchorCtr="0">
            <a:noAutofit/>
          </a:bodyPr>
          <a:lstStyle/>
          <a:p>
            <a:pPr marL="457200" lvl="0"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“Scheduling, timing, and coordinating the Neptune phase of Operation Overlord proved to be extraordinarily intricate” (Axelrod)</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Utah Beach - U.S. 4th Infantry </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Omaha Beach - U.S. 1st Infantry</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Gold Beach - British 50th Infantry</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Sword Beach - British 3rd Infantry  </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Juno Beach - Canadian 3rd Infantry</a:t>
            </a:r>
          </a:p>
          <a:p>
            <a:pPr marL="457200" lvl="0"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Allies landed around 156,000 troops on D-Day</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73,000 American </a:t>
            </a:r>
          </a:p>
          <a:p>
            <a:pPr marL="914400" lvl="1"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83,000 British and Canadian </a:t>
            </a:r>
          </a:p>
          <a:p>
            <a:pPr marL="457200" lvl="0" indent="-228600" rtl="0">
              <a:lnSpc>
                <a:spcPct val="115000"/>
              </a:lnSpc>
              <a:spcBef>
                <a:spcPts val="0"/>
              </a:spcBef>
              <a:spcAft>
                <a:spcPts val="0"/>
              </a:spcAft>
              <a:buClr>
                <a:srgbClr val="F3F3F3"/>
              </a:buClr>
              <a:buFont typeface="Arial"/>
            </a:pPr>
            <a:r>
              <a:rPr lang="en">
                <a:solidFill>
                  <a:srgbClr val="F3F3F3"/>
                </a:solidFill>
                <a:latin typeface="Arial"/>
                <a:ea typeface="Arial"/>
                <a:cs typeface="Arial"/>
                <a:sym typeface="Arial"/>
              </a:rPr>
              <a:t>By June 11th, the Allies had landed 326,547 troops, 54,186 vehicles and 104,428 tons of supplies in Normandy </a:t>
            </a:r>
          </a:p>
          <a:p>
            <a:pPr lvl="0" rtl="0">
              <a:lnSpc>
                <a:spcPct val="115000"/>
              </a:lnSpc>
              <a:spcBef>
                <a:spcPts val="0"/>
              </a:spcBef>
              <a:spcAft>
                <a:spcPts val="0"/>
              </a:spcAft>
              <a:buNone/>
            </a:pPr>
            <a:endParaRPr>
              <a:solidFill>
                <a:srgbClr val="F3F3F3"/>
              </a:solidFill>
              <a:latin typeface="Arial"/>
              <a:ea typeface="Arial"/>
              <a:cs typeface="Arial"/>
              <a:sym typeface="Arial"/>
            </a:endParaRPr>
          </a:p>
          <a:p>
            <a:pPr lvl="0" rtl="0">
              <a:lnSpc>
                <a:spcPct val="115000"/>
              </a:lnSpc>
              <a:spcBef>
                <a:spcPts val="0"/>
              </a:spcBef>
              <a:spcAft>
                <a:spcPts val="0"/>
              </a:spcAft>
              <a:buNone/>
            </a:pPr>
            <a:endParaRPr>
              <a:solidFill>
                <a:srgbClr val="F3F3F3"/>
              </a:solidFill>
              <a:latin typeface="Arial"/>
              <a:ea typeface="Arial"/>
              <a:cs typeface="Arial"/>
              <a:sym typeface="Arial"/>
            </a:endParaRPr>
          </a:p>
          <a:p>
            <a:pPr lvl="0" rtl="0">
              <a:lnSpc>
                <a:spcPct val="115000"/>
              </a:lnSpc>
              <a:spcBef>
                <a:spcPts val="0"/>
              </a:spcBef>
              <a:spcAft>
                <a:spcPts val="0"/>
              </a:spcAft>
              <a:buNone/>
            </a:pPr>
            <a:endParaRPr>
              <a:solidFill>
                <a:srgbClr val="F3F3F3"/>
              </a:solidFill>
              <a:latin typeface="Arial"/>
              <a:ea typeface="Arial"/>
              <a:cs typeface="Arial"/>
              <a:sym typeface="Arial"/>
            </a:endParaRPr>
          </a:p>
          <a:p>
            <a:pPr lvl="0">
              <a:spcBef>
                <a:spcPts val="0"/>
              </a:spcBef>
              <a:buNone/>
            </a:pPr>
            <a:endParaRPr sz="3000">
              <a:solidFill>
                <a:schemeClr val="dk1"/>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endParaRPr/>
          </a:p>
        </p:txBody>
      </p:sp>
      <p:sp>
        <p:nvSpPr>
          <p:cNvPr id="96" name="Shape 96"/>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endParaRPr/>
          </a:p>
        </p:txBody>
      </p:sp>
      <p:pic>
        <p:nvPicPr>
          <p:cNvPr id="97" name="Shape 97"/>
          <p:cNvPicPr preferRelativeResize="0"/>
          <p:nvPr/>
        </p:nvPicPr>
        <p:blipFill>
          <a:blip r:embed="rId3">
            <a:alphaModFix/>
          </a:blip>
          <a:stretch>
            <a:fillRect/>
          </a:stretch>
        </p:blipFill>
        <p:spPr>
          <a:xfrm>
            <a:off x="267300" y="0"/>
            <a:ext cx="86094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0" y="0"/>
            <a:ext cx="9143999" cy="5143500"/>
          </a:xfrm>
          <a:prstGeom prst="rect">
            <a:avLst/>
          </a:prstGeom>
          <a:noFill/>
          <a:ln>
            <a:noFill/>
          </a:ln>
        </p:spPr>
      </p:pic>
      <p:cxnSp>
        <p:nvCxnSpPr>
          <p:cNvPr id="103" name="Shape 103"/>
          <p:cNvCxnSpPr/>
          <p:nvPr/>
        </p:nvCxnSpPr>
        <p:spPr>
          <a:xfrm flipH="1">
            <a:off x="2699525" y="2324800"/>
            <a:ext cx="25500" cy="170400"/>
          </a:xfrm>
          <a:prstGeom prst="straightConnector1">
            <a:avLst/>
          </a:prstGeom>
          <a:noFill/>
          <a:ln w="9525" cap="flat" cmpd="sng">
            <a:solidFill>
              <a:srgbClr val="0000FF"/>
            </a:solidFill>
            <a:prstDash val="solid"/>
            <a:round/>
            <a:headEnd type="none" w="lg" len="lg"/>
            <a:tailEnd type="triangle" w="lg" len="lg"/>
          </a:ln>
        </p:spPr>
      </p:cxnSp>
      <p:cxnSp>
        <p:nvCxnSpPr>
          <p:cNvPr id="104" name="Shape 104"/>
          <p:cNvCxnSpPr/>
          <p:nvPr/>
        </p:nvCxnSpPr>
        <p:spPr>
          <a:xfrm flipH="1">
            <a:off x="2776150" y="2341825"/>
            <a:ext cx="68100" cy="170400"/>
          </a:xfrm>
          <a:prstGeom prst="straightConnector1">
            <a:avLst/>
          </a:prstGeom>
          <a:noFill/>
          <a:ln w="9525" cap="flat" cmpd="sng">
            <a:solidFill>
              <a:srgbClr val="0000FF"/>
            </a:solidFill>
            <a:prstDash val="solid"/>
            <a:round/>
            <a:headEnd type="none" w="lg" len="lg"/>
            <a:tailEnd type="triangle" w="lg" len="lg"/>
          </a:ln>
        </p:spPr>
      </p:cxnSp>
      <p:cxnSp>
        <p:nvCxnSpPr>
          <p:cNvPr id="105" name="Shape 105"/>
          <p:cNvCxnSpPr/>
          <p:nvPr/>
        </p:nvCxnSpPr>
        <p:spPr>
          <a:xfrm flipH="1">
            <a:off x="2903725" y="2358850"/>
            <a:ext cx="34200" cy="170400"/>
          </a:xfrm>
          <a:prstGeom prst="straightConnector1">
            <a:avLst/>
          </a:prstGeom>
          <a:noFill/>
          <a:ln w="9525" cap="flat" cmpd="sng">
            <a:solidFill>
              <a:srgbClr val="0000FF"/>
            </a:solidFill>
            <a:prstDash val="solid"/>
            <a:round/>
            <a:headEnd type="none" w="lg" len="lg"/>
            <a:tailEnd type="triangl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Timeline of Events</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The Allies struggled to regain a foothold in Europe during 1942-1943</a:t>
            </a:r>
          </a:p>
          <a:p>
            <a:pPr marL="457200" lvl="0" indent="-381000" rtl="0">
              <a:spcBef>
                <a:spcPts val="0"/>
              </a:spcBef>
              <a:buClr>
                <a:schemeClr val="dk1"/>
              </a:buClr>
              <a:buSzPct val="100000"/>
            </a:pPr>
            <a:r>
              <a:rPr lang="en" sz="2400">
                <a:solidFill>
                  <a:schemeClr val="dk1"/>
                </a:solidFill>
              </a:rPr>
              <a:t>Allies invaded Africa during this time</a:t>
            </a:r>
          </a:p>
          <a:p>
            <a:pPr marL="457200" marR="0" lvl="0" indent="-381000" algn="l" rtl="0">
              <a:lnSpc>
                <a:spcPct val="115000"/>
              </a:lnSpc>
              <a:spcBef>
                <a:spcPts val="0"/>
              </a:spcBef>
              <a:spcAft>
                <a:spcPts val="1600"/>
              </a:spcAft>
              <a:buClr>
                <a:schemeClr val="dk1"/>
              </a:buClr>
              <a:buSzPct val="100000"/>
              <a:buFont typeface="Average"/>
            </a:pPr>
            <a:r>
              <a:rPr lang="en" sz="2400">
                <a:solidFill>
                  <a:schemeClr val="dk1"/>
                </a:solidFill>
              </a:rPr>
              <a:t>Casablanca Conference in early 1943</a:t>
            </a:r>
          </a:p>
          <a:p>
            <a:pPr marL="914400" marR="0" lvl="1" indent="-381000" algn="l" rtl="0">
              <a:lnSpc>
                <a:spcPct val="115000"/>
              </a:lnSpc>
              <a:spcBef>
                <a:spcPts val="0"/>
              </a:spcBef>
              <a:spcAft>
                <a:spcPts val="1600"/>
              </a:spcAft>
              <a:buClr>
                <a:schemeClr val="dk1"/>
              </a:buClr>
              <a:buSzPct val="100000"/>
            </a:pPr>
            <a:r>
              <a:rPr lang="en" sz="2400">
                <a:solidFill>
                  <a:schemeClr val="dk1"/>
                </a:solidFill>
              </a:rPr>
              <a:t>Roosevelt and Churchill attended</a:t>
            </a:r>
          </a:p>
          <a:p>
            <a:pPr marL="914400" marR="0" lvl="1" indent="-381000" algn="l" rtl="0">
              <a:lnSpc>
                <a:spcPct val="115000"/>
              </a:lnSpc>
              <a:spcBef>
                <a:spcPts val="0"/>
              </a:spcBef>
              <a:spcAft>
                <a:spcPts val="1600"/>
              </a:spcAft>
              <a:buClr>
                <a:schemeClr val="dk1"/>
              </a:buClr>
              <a:buSzPct val="100000"/>
            </a:pPr>
            <a:r>
              <a:rPr lang="en" sz="2400">
                <a:solidFill>
                  <a:schemeClr val="dk1"/>
                </a:solidFill>
              </a:rPr>
              <a:t>Churchill wanted to push into Sicily and then Italy</a:t>
            </a:r>
          </a:p>
          <a:p>
            <a:pPr marL="914400" marR="0" lvl="1" indent="-381000" algn="l" rtl="0">
              <a:lnSpc>
                <a:spcPct val="115000"/>
              </a:lnSpc>
              <a:spcBef>
                <a:spcPts val="0"/>
              </a:spcBef>
              <a:spcAft>
                <a:spcPts val="1600"/>
              </a:spcAft>
              <a:buClr>
                <a:schemeClr val="dk1"/>
              </a:buClr>
              <a:buSzPct val="100000"/>
            </a:pPr>
            <a:r>
              <a:rPr lang="en" sz="2400">
                <a:solidFill>
                  <a:schemeClr val="dk1"/>
                </a:solidFill>
              </a:rPr>
              <a:t>Americans wanted to invade France</a:t>
            </a:r>
          </a:p>
          <a:p>
            <a:pPr marL="914400" marR="0" lvl="1" indent="-381000" algn="l" rtl="0">
              <a:lnSpc>
                <a:spcPct val="115000"/>
              </a:lnSpc>
              <a:spcBef>
                <a:spcPts val="0"/>
              </a:spcBef>
              <a:spcAft>
                <a:spcPts val="1600"/>
              </a:spcAft>
              <a:buClr>
                <a:schemeClr val="dk1"/>
              </a:buClr>
              <a:buSzPct val="100000"/>
            </a:pPr>
            <a:r>
              <a:rPr lang="en" sz="2400">
                <a:solidFill>
                  <a:schemeClr val="dk1"/>
                </a:solidFill>
              </a:rPr>
              <a:t>Churchill won the argument and they proceeded north into Sicily</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2431</Words>
  <Application>Microsoft Office PowerPoint</Application>
  <PresentationFormat>On-screen Show (16:9)</PresentationFormat>
  <Paragraphs>184</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Times New Roman</vt:lpstr>
      <vt:lpstr>Arial</vt:lpstr>
      <vt:lpstr>Average</vt:lpstr>
      <vt:lpstr>Oswald</vt:lpstr>
      <vt:lpstr>slate</vt:lpstr>
      <vt:lpstr>PowerPoint Presentation</vt:lpstr>
      <vt:lpstr>Thesis:</vt:lpstr>
      <vt:lpstr>Overview</vt:lpstr>
      <vt:lpstr>Basic Battle Information </vt:lpstr>
      <vt:lpstr>PowerPoint Presentation</vt:lpstr>
      <vt:lpstr>Operation Logistics</vt:lpstr>
      <vt:lpstr>PowerPoint Presentation</vt:lpstr>
      <vt:lpstr>PowerPoint Presentation</vt:lpstr>
      <vt:lpstr>Timeline of Events</vt:lpstr>
      <vt:lpstr>Timeline of Events (continued)</vt:lpstr>
      <vt:lpstr>Timeline of Events (continued)</vt:lpstr>
      <vt:lpstr>In the soldiers’ boots… (Allied Invaders)---DISADVANTAGE</vt:lpstr>
      <vt:lpstr>In the soldiers’ boots… (Nazi Defense)---ADVANTAGE </vt:lpstr>
      <vt:lpstr>Video</vt:lpstr>
      <vt:lpstr>With such fierce German defenses, how did the Allies manage to succeed?</vt:lpstr>
      <vt:lpstr>U.S. Involvement</vt:lpstr>
      <vt:lpstr>U.S. Involvement (continued)</vt:lpstr>
      <vt:lpstr>U.S. Involvement (continued)</vt:lpstr>
      <vt:lpstr>Allied Air Forces</vt:lpstr>
      <vt:lpstr>Geography: Why Normandy</vt:lpstr>
      <vt:lpstr>PowerPoint Presentation</vt:lpstr>
      <vt:lpstr>Decoy Strategy (continued)</vt:lpstr>
      <vt:lpstr>Decoy Strategy</vt:lpstr>
      <vt:lpstr>The Allies constructed decoy tanks and placed fake troops and Pas-de-Calais</vt:lpstr>
      <vt:lpstr>The Germans got goofed pretty hard</vt:lpstr>
      <vt:lpstr>German Unpreparedness</vt:lpstr>
      <vt:lpstr>German Unpreparedness (continued)</vt:lpstr>
      <vt:lpstr>Lack of German Defenses</vt:lpstr>
      <vt:lpstr>Lack of German Defenses (continued)</vt:lpstr>
      <vt:lpstr>Lack of German Defenses (continued)</vt:lpstr>
      <vt:lpstr>PowerPoint Presentation</vt:lpstr>
      <vt:lpstr>Simple Impacts </vt:lpstr>
      <vt:lpstr>Impacts of Operation Overlord on World War II (WWII)</vt:lpstr>
      <vt:lpstr>WWII Impacts (continued)</vt:lpstr>
      <vt:lpstr>WWII Impacts (continued)</vt:lpstr>
      <vt:lpstr>D(ank)-Day Memes</vt:lpstr>
      <vt:lpstr>PowerPoint Presentation</vt:lpstr>
      <vt:lpstr>PowerPoint Presentation</vt:lpstr>
      <vt:lpstr>Works Cited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Zachary    SHS - Staff</dc:creator>
  <cp:lastModifiedBy>Myers, Zachary    SHS - Staff</cp:lastModifiedBy>
  <cp:revision>1</cp:revision>
  <dcterms:modified xsi:type="dcterms:W3CDTF">2017-05-04T21:50:00Z</dcterms:modified>
</cp:coreProperties>
</file>