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2687B5C-C0B2-4D59-852F-5DEA5FD48F68}">
  <a:tblStyle styleId="{92687B5C-C0B2-4D59-852F-5DEA5FD48F68}"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903131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9652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52441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8835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12</a:t>
            </a:fld>
            <a:endParaRPr lang="en-US"/>
          </a:p>
        </p:txBody>
      </p:sp>
    </p:spTree>
    <p:extLst>
      <p:ext uri="{BB962C8B-B14F-4D97-AF65-F5344CB8AC3E}">
        <p14:creationId xmlns:p14="http://schemas.microsoft.com/office/powerpoint/2010/main" xmlns="" val="348752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13</a:t>
            </a:fld>
            <a:endParaRPr lang="en-US"/>
          </a:p>
        </p:txBody>
      </p:sp>
    </p:spTree>
    <p:extLst>
      <p:ext uri="{BB962C8B-B14F-4D97-AF65-F5344CB8AC3E}">
        <p14:creationId xmlns:p14="http://schemas.microsoft.com/office/powerpoint/2010/main" xmlns="" val="99336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14</a:t>
            </a:fld>
            <a:endParaRPr lang="en-US"/>
          </a:p>
        </p:txBody>
      </p:sp>
    </p:spTree>
    <p:extLst>
      <p:ext uri="{BB962C8B-B14F-4D97-AF65-F5344CB8AC3E}">
        <p14:creationId xmlns:p14="http://schemas.microsoft.com/office/powerpoint/2010/main" xmlns="" val="171076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15</a:t>
            </a:fld>
            <a:endParaRPr lang="en-US"/>
          </a:p>
        </p:txBody>
      </p:sp>
    </p:spTree>
    <p:extLst>
      <p:ext uri="{BB962C8B-B14F-4D97-AF65-F5344CB8AC3E}">
        <p14:creationId xmlns:p14="http://schemas.microsoft.com/office/powerpoint/2010/main" xmlns="" val="344023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16</a:t>
            </a:fld>
            <a:endParaRPr lang="en-US"/>
          </a:p>
        </p:txBody>
      </p:sp>
    </p:spTree>
    <p:extLst>
      <p:ext uri="{BB962C8B-B14F-4D97-AF65-F5344CB8AC3E}">
        <p14:creationId xmlns:p14="http://schemas.microsoft.com/office/powerpoint/2010/main" xmlns="" val="98467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51" name="Shape 25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17</a:t>
            </a:fld>
            <a:endParaRPr lang="en-US"/>
          </a:p>
        </p:txBody>
      </p:sp>
    </p:spTree>
    <p:extLst>
      <p:ext uri="{BB962C8B-B14F-4D97-AF65-F5344CB8AC3E}">
        <p14:creationId xmlns:p14="http://schemas.microsoft.com/office/powerpoint/2010/main" xmlns="" val="3975708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18</a:t>
            </a:fld>
            <a:endParaRPr lang="en-US"/>
          </a:p>
        </p:txBody>
      </p:sp>
    </p:spTree>
    <p:extLst>
      <p:ext uri="{BB962C8B-B14F-4D97-AF65-F5344CB8AC3E}">
        <p14:creationId xmlns:p14="http://schemas.microsoft.com/office/powerpoint/2010/main" xmlns="" val="663432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19</a:t>
            </a:fld>
            <a:endParaRPr lang="en-US"/>
          </a:p>
        </p:txBody>
      </p:sp>
    </p:spTree>
    <p:extLst>
      <p:ext uri="{BB962C8B-B14F-4D97-AF65-F5344CB8AC3E}">
        <p14:creationId xmlns:p14="http://schemas.microsoft.com/office/powerpoint/2010/main" xmlns="" val="202674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90185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20</a:t>
            </a:fld>
            <a:endParaRPr lang="en-US"/>
          </a:p>
        </p:txBody>
      </p:sp>
    </p:spTree>
    <p:extLst>
      <p:ext uri="{BB962C8B-B14F-4D97-AF65-F5344CB8AC3E}">
        <p14:creationId xmlns:p14="http://schemas.microsoft.com/office/powerpoint/2010/main" xmlns="" val="351313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81" name="Shape 28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21</a:t>
            </a:fld>
            <a:endParaRPr lang="en-US"/>
          </a:p>
        </p:txBody>
      </p:sp>
    </p:spTree>
    <p:extLst>
      <p:ext uri="{BB962C8B-B14F-4D97-AF65-F5344CB8AC3E}">
        <p14:creationId xmlns:p14="http://schemas.microsoft.com/office/powerpoint/2010/main" xmlns="" val="3777832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8" name="Shape 2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039121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23</a:t>
            </a:fld>
            <a:endParaRPr lang="en-US"/>
          </a:p>
        </p:txBody>
      </p:sp>
    </p:spTree>
    <p:extLst>
      <p:ext uri="{BB962C8B-B14F-4D97-AF65-F5344CB8AC3E}">
        <p14:creationId xmlns:p14="http://schemas.microsoft.com/office/powerpoint/2010/main" xmlns="" val="109868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24</a:t>
            </a:fld>
            <a:endParaRPr lang="en-US"/>
          </a:p>
        </p:txBody>
      </p:sp>
    </p:spTree>
    <p:extLst>
      <p:ext uri="{BB962C8B-B14F-4D97-AF65-F5344CB8AC3E}">
        <p14:creationId xmlns:p14="http://schemas.microsoft.com/office/powerpoint/2010/main" xmlns="" val="201221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14" name="Shape 31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25</a:t>
            </a:fld>
            <a:endParaRPr lang="en-US"/>
          </a:p>
        </p:txBody>
      </p:sp>
    </p:spTree>
    <p:extLst>
      <p:ext uri="{BB962C8B-B14F-4D97-AF65-F5344CB8AC3E}">
        <p14:creationId xmlns:p14="http://schemas.microsoft.com/office/powerpoint/2010/main" xmlns="" val="4022594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21" name="Shape 32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26</a:t>
            </a:fld>
            <a:endParaRPr lang="en-US"/>
          </a:p>
        </p:txBody>
      </p:sp>
    </p:spTree>
    <p:extLst>
      <p:ext uri="{BB962C8B-B14F-4D97-AF65-F5344CB8AC3E}">
        <p14:creationId xmlns:p14="http://schemas.microsoft.com/office/powerpoint/2010/main" xmlns="" val="3163468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27</a:t>
            </a:fld>
            <a:endParaRPr lang="en-US"/>
          </a:p>
        </p:txBody>
      </p:sp>
    </p:spTree>
    <p:extLst>
      <p:ext uri="{BB962C8B-B14F-4D97-AF65-F5344CB8AC3E}">
        <p14:creationId xmlns:p14="http://schemas.microsoft.com/office/powerpoint/2010/main" xmlns="" val="374035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34" name="Shape 33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28</a:t>
            </a:fld>
            <a:endParaRPr lang="en-US"/>
          </a:p>
        </p:txBody>
      </p:sp>
    </p:spTree>
    <p:extLst>
      <p:ext uri="{BB962C8B-B14F-4D97-AF65-F5344CB8AC3E}">
        <p14:creationId xmlns:p14="http://schemas.microsoft.com/office/powerpoint/2010/main" xmlns="" val="2681816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29</a:t>
            </a:fld>
            <a:endParaRPr lang="en-US"/>
          </a:p>
        </p:txBody>
      </p:sp>
    </p:spTree>
    <p:extLst>
      <p:ext uri="{BB962C8B-B14F-4D97-AF65-F5344CB8AC3E}">
        <p14:creationId xmlns:p14="http://schemas.microsoft.com/office/powerpoint/2010/main" xmlns="" val="141057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826378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30</a:t>
            </a:fld>
            <a:endParaRPr lang="en-US"/>
          </a:p>
        </p:txBody>
      </p:sp>
    </p:spTree>
    <p:extLst>
      <p:ext uri="{BB962C8B-B14F-4D97-AF65-F5344CB8AC3E}">
        <p14:creationId xmlns:p14="http://schemas.microsoft.com/office/powerpoint/2010/main" xmlns="" val="2314922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31</a:t>
            </a:fld>
            <a:endParaRPr lang="en-US"/>
          </a:p>
        </p:txBody>
      </p:sp>
    </p:spTree>
    <p:extLst>
      <p:ext uri="{BB962C8B-B14F-4D97-AF65-F5344CB8AC3E}">
        <p14:creationId xmlns:p14="http://schemas.microsoft.com/office/powerpoint/2010/main" xmlns="" val="1351640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3379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69" name="Shape 36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33</a:t>
            </a:fld>
            <a:endParaRPr lang="en-US"/>
          </a:p>
        </p:txBody>
      </p:sp>
    </p:spTree>
    <p:extLst>
      <p:ext uri="{BB962C8B-B14F-4D97-AF65-F5344CB8AC3E}">
        <p14:creationId xmlns:p14="http://schemas.microsoft.com/office/powerpoint/2010/main" xmlns="" val="1673320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76" name="Shape 37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34</a:t>
            </a:fld>
            <a:endParaRPr lang="en-US"/>
          </a:p>
        </p:txBody>
      </p:sp>
    </p:spTree>
    <p:extLst>
      <p:ext uri="{BB962C8B-B14F-4D97-AF65-F5344CB8AC3E}">
        <p14:creationId xmlns:p14="http://schemas.microsoft.com/office/powerpoint/2010/main" xmlns="" val="299726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4</a:t>
            </a:fld>
            <a:endParaRPr lang="en-US"/>
          </a:p>
        </p:txBody>
      </p:sp>
    </p:spTree>
    <p:extLst>
      <p:ext uri="{BB962C8B-B14F-4D97-AF65-F5344CB8AC3E}">
        <p14:creationId xmlns:p14="http://schemas.microsoft.com/office/powerpoint/2010/main" xmlns="" val="416582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a:t>
            </a:fld>
            <a:endParaRPr lang="en-US"/>
          </a:p>
        </p:txBody>
      </p:sp>
    </p:spTree>
    <p:extLst>
      <p:ext uri="{BB962C8B-B14F-4D97-AF65-F5344CB8AC3E}">
        <p14:creationId xmlns:p14="http://schemas.microsoft.com/office/powerpoint/2010/main" xmlns="" val="397229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60" name="Shape 16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6</a:t>
            </a:fld>
            <a:endParaRPr lang="en-US"/>
          </a:p>
        </p:txBody>
      </p:sp>
    </p:spTree>
    <p:extLst>
      <p:ext uri="{BB962C8B-B14F-4D97-AF65-F5344CB8AC3E}">
        <p14:creationId xmlns:p14="http://schemas.microsoft.com/office/powerpoint/2010/main" xmlns="" val="263986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181196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1806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5172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ctrTitle"/>
          </p:nvPr>
        </p:nvSpPr>
        <p:spPr>
          <a:xfrm>
            <a:off x="1097279" y="758952"/>
            <a:ext cx="10058399" cy="356615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1100050" y="4455621"/>
            <a:ext cx="10058399"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cxnSp>
        <p:nvCxnSpPr>
          <p:cNvPr id="26" name="Shape 26"/>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rot="5400000">
            <a:off x="4114799" y="-1171785"/>
            <a:ext cx="4023360" cy="100583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3"/>
        <p:cNvGrpSpPr/>
        <p:nvPr/>
      </p:nvGrpSpPr>
      <p:grpSpPr>
        <a:xfrm>
          <a:off x="0" y="0"/>
          <a:ext cx="0" cy="0"/>
          <a:chOff x="0" y="0"/>
          <a:chExt cx="0" cy="0"/>
        </a:xfrm>
      </p:grpSpPr>
      <p:sp>
        <p:nvSpPr>
          <p:cNvPr id="94" name="Shape 94"/>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6" name="Shape 96"/>
          <p:cNvSpPr txBox="1">
            <a:spLocks noGrp="1"/>
          </p:cNvSpPr>
          <p:nvPr>
            <p:ph type="title"/>
          </p:nvPr>
        </p:nvSpPr>
        <p:spPr>
          <a:xfrm rot="5400000">
            <a:off x="7159401" y="1977801"/>
            <a:ext cx="5759897" cy="262889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rot="5400000">
            <a:off x="1825401" y="-574898"/>
            <a:ext cx="5759897" cy="77342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33"/>
        <p:cNvGrpSpPr/>
        <p:nvPr/>
      </p:nvGrpSpPr>
      <p:grpSpPr>
        <a:xfrm>
          <a:off x="0" y="0"/>
          <a:ext cx="0" cy="0"/>
          <a:chOff x="0" y="0"/>
          <a:chExt cx="0" cy="0"/>
        </a:xfrm>
      </p:grpSpPr>
      <p:sp>
        <p:nvSpPr>
          <p:cNvPr id="34" name="Shape 34"/>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6" name="Shape 36"/>
          <p:cNvSpPr txBox="1">
            <a:spLocks noGrp="1"/>
          </p:cNvSpPr>
          <p:nvPr>
            <p:ph type="title"/>
          </p:nvPr>
        </p:nvSpPr>
        <p:spPr>
          <a:xfrm>
            <a:off x="1097279" y="758952"/>
            <a:ext cx="10058399" cy="3566159"/>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262626"/>
              </a:buClr>
              <a:buFont typeface="Calibri"/>
              <a:buNone/>
              <a:defRPr sz="8000" b="0" i="0" u="none" strike="noStrike" cap="none">
                <a:solidFill>
                  <a:srgbClr val="262626"/>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1097279" y="4453128"/>
            <a:ext cx="10058399" cy="1143000"/>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24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cxnSp>
        <p:nvCxnSpPr>
          <p:cNvPr id="41" name="Shape 41"/>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1097278" y="1845733"/>
            <a:ext cx="4937760"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6217919" y="1845734"/>
            <a:ext cx="4937760"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1097279" y="1846051"/>
            <a:ext cx="4937760"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1097279" y="2582333"/>
            <a:ext cx="4937760" cy="33782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6217919" y="1846051"/>
            <a:ext cx="4937760" cy="736282"/>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accent1"/>
              </a:buClr>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6217919" y="2582333"/>
            <a:ext cx="4937760" cy="337820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txBox="1">
            <a:spLocks noGrp="1"/>
          </p:cNvSpPr>
          <p:nvPr>
            <p:ph type="title"/>
          </p:nvPr>
        </p:nvSpPr>
        <p:spPr>
          <a:xfrm>
            <a:off x="457200" y="594358"/>
            <a:ext cx="3200399" cy="228600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a:off x="4800600" y="731520"/>
            <a:ext cx="6492239" cy="5257799"/>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57200" y="2926080"/>
            <a:ext cx="3200399" cy="3379124"/>
          </a:xfrm>
          <a:prstGeom prst="rect">
            <a:avLst/>
          </a:prstGeom>
          <a:no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800600" y="6459785"/>
            <a:ext cx="4648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chemeClr val="dk2"/>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p:nvPr/>
        </p:nvSpPr>
        <p:spPr>
          <a:xfrm>
            <a:off x="0" y="4953000"/>
            <a:ext cx="12188824" cy="19049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15" y="4915076"/>
            <a:ext cx="12188824" cy="6400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1" name="Shape 81"/>
          <p:cNvSpPr txBox="1">
            <a:spLocks noGrp="1"/>
          </p:cNvSpPr>
          <p:nvPr>
            <p:ph type="title"/>
          </p:nvPr>
        </p:nvSpPr>
        <p:spPr>
          <a:xfrm>
            <a:off x="1097279" y="5074919"/>
            <a:ext cx="10113645" cy="822960"/>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FFFFFF"/>
              </a:buClr>
              <a:buFont typeface="Calibri"/>
              <a:buNone/>
              <a:defRPr sz="3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a:spLocks noGrp="1"/>
          </p:cNvSpPr>
          <p:nvPr>
            <p:ph type="pic" idx="2"/>
          </p:nvPr>
        </p:nvSpPr>
        <p:spPr>
          <a:xfrm>
            <a:off x="15" y="0"/>
            <a:ext cx="12191984" cy="4915076"/>
          </a:xfrm>
          <a:prstGeom prst="rect">
            <a:avLst/>
          </a:prstGeom>
          <a:solidFill>
            <a:srgbClr val="D7D0C0"/>
          </a:solidFill>
          <a:ln>
            <a:noFill/>
          </a:ln>
        </p:spPr>
        <p:txBody>
          <a:bodyPr lIns="91425" tIns="91425" rIns="91425" bIns="91425" anchor="t" anchorCtr="0"/>
          <a:lstStyle>
            <a:lvl1pPr marL="0" marR="0" lvl="0" indent="0" algn="l" rtl="0">
              <a:lnSpc>
                <a:spcPct val="90000"/>
              </a:lnSpc>
              <a:spcBef>
                <a:spcPts val="1200"/>
              </a:spcBef>
              <a:spcAft>
                <a:spcPts val="200"/>
              </a:spcAft>
              <a:buClr>
                <a:schemeClr val="accent1"/>
              </a:buClr>
              <a:buFont typeface="Calibri"/>
              <a:buNone/>
              <a:defRPr sz="3200" b="0" i="0" u="none" strike="noStrike" cap="none">
                <a:solidFill>
                  <a:srgbClr val="3F3F3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097279" y="5907023"/>
            <a:ext cx="10113264" cy="594359"/>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600"/>
              </a:spcAft>
              <a:buClr>
                <a:schemeClr val="accent1"/>
              </a:buClr>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15" y="6334316"/>
            <a:ext cx="12191984" cy="66483"/>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lvl="0" indent="0" algn="l" rtl="0">
              <a:lnSpc>
                <a:spcPct val="85000"/>
              </a:lnSpc>
              <a:spcBef>
                <a:spcPts val="0"/>
              </a:spcBef>
              <a:buClr>
                <a:srgbClr val="3F3F3F"/>
              </a:buClr>
              <a:buFont typeface="Calibri"/>
              <a:buNone/>
              <a:defRPr sz="4800" b="0" i="0" u="none" strike="noStrike" cap="none">
                <a:solidFill>
                  <a:srgbClr val="3F3F3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lvl="0" indent="35560" algn="l" rtl="0">
              <a:lnSpc>
                <a:spcPct val="90000"/>
              </a:lnSpc>
              <a:spcBef>
                <a:spcPts val="1200"/>
              </a:spcBef>
              <a:spcAft>
                <a:spcPts val="200"/>
              </a:spcAft>
              <a:buClr>
                <a:schemeClr val="accent1"/>
              </a:buClr>
              <a:buSzPct val="100000"/>
              <a:buFont typeface="Calibri"/>
              <a:buChar char=" "/>
              <a:defRPr sz="2000" b="0" i="0" u="none" strike="noStrike" cap="none">
                <a:solidFill>
                  <a:srgbClr val="3F3F3F"/>
                </a:solidFill>
                <a:latin typeface="Calibri"/>
                <a:ea typeface="Calibri"/>
                <a:cs typeface="Calibri"/>
                <a:sym typeface="Calibri"/>
              </a:defRPr>
            </a:lvl1pPr>
            <a:lvl2pPr marL="384048" marR="0" lvl="1" indent="-79248" algn="l" rtl="0">
              <a:lnSpc>
                <a:spcPct val="90000"/>
              </a:lnSpc>
              <a:spcBef>
                <a:spcPts val="200"/>
              </a:spcBef>
              <a:spcAft>
                <a:spcPts val="400"/>
              </a:spcAft>
              <a:buClr>
                <a:schemeClr val="accent1"/>
              </a:buClr>
              <a:buSzPct val="100000"/>
              <a:buFont typeface="Calibri"/>
              <a:buChar char="◦"/>
              <a:defRPr sz="1800" b="0" i="0" u="none" strike="noStrike" cap="none">
                <a:solidFill>
                  <a:srgbClr val="3F3F3F"/>
                </a:solidFill>
                <a:latin typeface="Calibri"/>
                <a:ea typeface="Calibri"/>
                <a:cs typeface="Calibri"/>
                <a:sym typeface="Calibri"/>
              </a:defRPr>
            </a:lvl2pPr>
            <a:lvl3pPr marL="566928" marR="0" lvl="2" indent="-97027"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3pPr>
            <a:lvl4pPr marL="749808" marR="0" lvl="3" indent="-10210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4pPr>
            <a:lvl5pPr marL="932688" marR="0" lvl="4" indent="-94488"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5pPr>
            <a:lvl6pPr marL="1100000" marR="0" lvl="5" indent="-1475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6pPr>
            <a:lvl7pPr marL="1300000" marR="0" lvl="6" indent="-1443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7pPr>
            <a:lvl8pPr marL="1500000" marR="0" lvl="7" indent="-141100"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8pPr>
            <a:lvl9pPr marL="1699999" marR="0" lvl="8" indent="-150599" algn="l" rtl="0">
              <a:lnSpc>
                <a:spcPct val="90000"/>
              </a:lnSpc>
              <a:spcBef>
                <a:spcPts val="200"/>
              </a:spcBef>
              <a:spcAft>
                <a:spcPts val="400"/>
              </a:spcAft>
              <a:buClr>
                <a:schemeClr val="accent1"/>
              </a:buClr>
              <a:buSzPct val="1000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a:solidFill>
                  <a:srgbClr val="FFFFFF"/>
                </a:solidFill>
                <a:latin typeface="Calibri"/>
                <a:ea typeface="Calibri"/>
                <a:cs typeface="Calibri"/>
                <a:sym typeface="Calibri"/>
              </a:rPr>
              <a:pPr marL="0" marR="0" lvl="0" indent="0" algn="r" rtl="0">
                <a:spcBef>
                  <a:spcPts val="0"/>
                </a:spcBef>
                <a:buSzPct val="25000"/>
                <a:buNone/>
              </a:pPr>
              <a:t>‹#›</a:t>
            </a:fld>
            <a:endParaRPr lang="en-US" sz="1050" b="0" i="0" u="none" strike="noStrike" cap="none">
              <a:solidFill>
                <a:srgbClr val="FFFFFF"/>
              </a:solidFill>
              <a:latin typeface="Calibri"/>
              <a:ea typeface="Calibri"/>
              <a:cs typeface="Calibri"/>
              <a:sym typeface="Calibri"/>
            </a:endParaRPr>
          </a:p>
        </p:txBody>
      </p:sp>
      <p:cxnSp>
        <p:nvCxnSpPr>
          <p:cNvPr id="17" name="Shape 17"/>
          <p:cNvCxnSpPr/>
          <p:nvPr/>
        </p:nvCxnSpPr>
        <p:spPr>
          <a:xfrm>
            <a:off x="1193532" y="1737844"/>
            <a:ext cx="996695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030381" y="358358"/>
            <a:ext cx="10058399" cy="356615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262626"/>
              </a:buClr>
              <a:buSzPct val="25000"/>
              <a:buFont typeface="Calibri"/>
              <a:buNone/>
            </a:pPr>
            <a:r>
              <a:rPr lang="en-US" sz="8000" b="0" i="0" u="none" strike="noStrike" cap="none" dirty="0">
                <a:solidFill>
                  <a:srgbClr val="262626"/>
                </a:solidFill>
                <a:latin typeface="Calibri"/>
                <a:ea typeface="Calibri"/>
                <a:cs typeface="Calibri"/>
                <a:sym typeface="Calibri"/>
              </a:rPr>
              <a:t>Operation </a:t>
            </a:r>
            <a:r>
              <a:rPr lang="en-US" dirty="0"/>
              <a:t>Barbarossa</a:t>
            </a:r>
            <a:r>
              <a:rPr lang="en-US" sz="8000" b="0" i="0" u="none" strike="noStrike" cap="none" dirty="0">
                <a:solidFill>
                  <a:srgbClr val="262626"/>
                </a:solidFill>
                <a:latin typeface="Calibri"/>
                <a:ea typeface="Calibri"/>
                <a:cs typeface="Calibri"/>
                <a:sym typeface="Calibri"/>
              </a:rPr>
              <a:t> Siege of Leningrad </a:t>
            </a:r>
            <a:br>
              <a:rPr lang="en-US" sz="8000" b="0" i="0" u="none" strike="noStrike" cap="none" dirty="0">
                <a:solidFill>
                  <a:srgbClr val="262626"/>
                </a:solidFill>
                <a:latin typeface="Calibri"/>
                <a:ea typeface="Calibri"/>
                <a:cs typeface="Calibri"/>
                <a:sym typeface="Calibri"/>
              </a:rPr>
            </a:br>
            <a:r>
              <a:rPr lang="en-US" sz="8000" b="0" i="0" u="none" strike="noStrike" cap="none" dirty="0" err="1">
                <a:solidFill>
                  <a:srgbClr val="262626"/>
                </a:solidFill>
                <a:latin typeface="Calibri"/>
                <a:ea typeface="Calibri"/>
                <a:cs typeface="Calibri"/>
                <a:sym typeface="Calibri"/>
              </a:rPr>
              <a:t>Batt</a:t>
            </a:r>
            <a:r>
              <a:rPr lang="en-US" dirty="0" err="1"/>
              <a:t>I</a:t>
            </a:r>
            <a:r>
              <a:rPr lang="en-US" sz="8000" b="0" i="0" u="none" strike="noStrike" cap="none" dirty="0" err="1">
                <a:solidFill>
                  <a:srgbClr val="262626"/>
                </a:solidFill>
                <a:latin typeface="Calibri"/>
                <a:ea typeface="Calibri"/>
                <a:cs typeface="Calibri"/>
                <a:sym typeface="Calibri"/>
              </a:rPr>
              <a:t>e</a:t>
            </a:r>
            <a:r>
              <a:rPr lang="en-US" sz="8000" b="0" i="0" u="none" strike="noStrike" cap="none" dirty="0">
                <a:solidFill>
                  <a:srgbClr val="262626"/>
                </a:solidFill>
                <a:latin typeface="Calibri"/>
                <a:ea typeface="Calibri"/>
                <a:cs typeface="Calibri"/>
                <a:sym typeface="Calibri"/>
              </a:rPr>
              <a:t> of </a:t>
            </a:r>
            <a:r>
              <a:rPr lang="en-US" sz="8000" b="0" i="0" u="none" strike="noStrike" cap="none" dirty="0" err="1">
                <a:solidFill>
                  <a:srgbClr val="262626"/>
                </a:solidFill>
                <a:latin typeface="Calibri"/>
                <a:ea typeface="Calibri"/>
                <a:cs typeface="Calibri"/>
                <a:sym typeface="Calibri"/>
              </a:rPr>
              <a:t>Sta</a:t>
            </a:r>
            <a:r>
              <a:rPr lang="en-US" dirty="0" err="1"/>
              <a:t>I</a:t>
            </a:r>
            <a:r>
              <a:rPr lang="en-US" sz="8000" b="0" i="0" u="none" strike="noStrike" cap="none" dirty="0" err="1">
                <a:solidFill>
                  <a:srgbClr val="262626"/>
                </a:solidFill>
                <a:latin typeface="Calibri"/>
                <a:ea typeface="Calibri"/>
                <a:cs typeface="Calibri"/>
                <a:sym typeface="Calibri"/>
              </a:rPr>
              <a:t>ingrad</a:t>
            </a:r>
            <a:endParaRPr lang="en-US" sz="8000" b="0" i="0" u="none" strike="noStrike" cap="none" dirty="0">
              <a:solidFill>
                <a:srgbClr val="262626"/>
              </a:solidFill>
              <a:latin typeface="Calibri"/>
              <a:ea typeface="Calibri"/>
              <a:cs typeface="Calibri"/>
              <a:sym typeface="Calibri"/>
            </a:endParaRPr>
          </a:p>
        </p:txBody>
      </p:sp>
      <p:sp>
        <p:nvSpPr>
          <p:cNvPr id="106" name="Shape 106"/>
          <p:cNvSpPr txBox="1">
            <a:spLocks noGrp="1"/>
          </p:cNvSpPr>
          <p:nvPr>
            <p:ph type="subTitle" idx="1"/>
          </p:nvPr>
        </p:nvSpPr>
        <p:spPr>
          <a:xfrm>
            <a:off x="1100050" y="4455621"/>
            <a:ext cx="10058399" cy="1143000"/>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accent1"/>
              </a:buClr>
              <a:buSzPct val="25000"/>
              <a:buFont typeface="Calibri"/>
              <a:buNone/>
            </a:pPr>
            <a:r>
              <a:rPr lang="en-US" sz="2100" b="0" i="0" u="none" strike="noStrike" cap="none" dirty="0">
                <a:solidFill>
                  <a:schemeClr val="dk2"/>
                </a:solidFill>
                <a:latin typeface="Calibri"/>
                <a:ea typeface="Calibri"/>
                <a:cs typeface="Calibri"/>
                <a:sym typeface="Calibri"/>
              </a:rPr>
              <a:t>BEN YU, KOBE, </a:t>
            </a:r>
            <a:r>
              <a:rPr lang="en-US" sz="2100" dirty="0"/>
              <a:t>SHIDE</a:t>
            </a:r>
            <a:r>
              <a:rPr lang="en-US" sz="2100" b="0" i="0" u="none" strike="noStrike" cap="none" dirty="0">
                <a:solidFill>
                  <a:schemeClr val="dk2"/>
                </a:solidFill>
                <a:latin typeface="Calibri"/>
                <a:ea typeface="Calibri"/>
                <a:cs typeface="Calibri"/>
                <a:sym typeface="Calibri"/>
              </a:rPr>
              <a:t> ZHANG, ROBE</a:t>
            </a:r>
            <a:r>
              <a:rPr lang="en-US" sz="2100" dirty="0"/>
              <a:t>R</a:t>
            </a:r>
            <a:r>
              <a:rPr lang="en-US" sz="2100" b="0" i="0" u="none" strike="noStrike" cap="none" dirty="0">
                <a:solidFill>
                  <a:schemeClr val="dk2"/>
                </a:solidFill>
                <a:latin typeface="Calibri"/>
                <a:ea typeface="Calibri"/>
                <a:cs typeface="Calibri"/>
                <a:sym typeface="Calibri"/>
              </a:rPr>
              <a:t>T </a:t>
            </a:r>
            <a:r>
              <a:rPr lang="en-US" sz="2100" dirty="0"/>
              <a:t>“SL” </a:t>
            </a:r>
            <a:r>
              <a:rPr lang="en-US" sz="2100" b="0" i="0" u="none" strike="noStrike" cap="none" dirty="0">
                <a:solidFill>
                  <a:schemeClr val="dk2"/>
                </a:solidFill>
                <a:latin typeface="Calibri"/>
                <a:ea typeface="Calibri"/>
                <a:cs typeface="Calibri"/>
                <a:sym typeface="Calibri"/>
              </a:rPr>
              <a:t>YAN </a:t>
            </a:r>
          </a:p>
          <a:p>
            <a:pPr marL="0" marR="0" lvl="0" indent="0" algn="l" rtl="0">
              <a:lnSpc>
                <a:spcPct val="70000"/>
              </a:lnSpc>
              <a:spcBef>
                <a:spcPts val="1400"/>
              </a:spcBef>
              <a:spcAft>
                <a:spcPts val="0"/>
              </a:spcAft>
              <a:buClr>
                <a:schemeClr val="accent1"/>
              </a:buClr>
              <a:buSzPct val="25000"/>
              <a:buFont typeface="Calibri"/>
              <a:buNone/>
            </a:pPr>
            <a:r>
              <a:rPr lang="en-US" sz="2100" b="0" i="0" u="none" strike="noStrike" cap="none" dirty="0">
                <a:solidFill>
                  <a:schemeClr val="dk2"/>
                </a:solidFill>
                <a:latin typeface="Calibri"/>
                <a:ea typeface="Calibri"/>
                <a:cs typeface="Calibri"/>
                <a:sym typeface="Calibri"/>
              </a:rPr>
              <a:t>CURD/MYERS ¾</a:t>
            </a:r>
          </a:p>
          <a:p>
            <a:pPr marL="0" marR="0" lvl="0" indent="0" algn="l" rtl="0">
              <a:lnSpc>
                <a:spcPct val="70000"/>
              </a:lnSpc>
              <a:spcBef>
                <a:spcPts val="1400"/>
              </a:spcBef>
              <a:spcAft>
                <a:spcPts val="0"/>
              </a:spcAft>
              <a:buClr>
                <a:schemeClr val="accent1"/>
              </a:buClr>
              <a:buSzPct val="25000"/>
              <a:buFont typeface="Calibri"/>
              <a:buNone/>
            </a:pPr>
            <a:r>
              <a:rPr lang="en-US" sz="2100" b="0" i="0" u="none" strike="noStrike" cap="none" dirty="0">
                <a:solidFill>
                  <a:schemeClr val="dk2"/>
                </a:solidFill>
                <a:latin typeface="Calibri"/>
                <a:ea typeface="Calibri"/>
                <a:cs typeface="Calibri"/>
                <a:sym typeface="Calibri"/>
              </a:rPr>
              <a:t>BATTLES PROJECT</a:t>
            </a:r>
          </a:p>
          <a:p>
            <a:pPr marL="0" marR="0" lvl="0" indent="0" algn="l" rtl="0">
              <a:lnSpc>
                <a:spcPct val="70000"/>
              </a:lnSpc>
              <a:spcBef>
                <a:spcPts val="1400"/>
              </a:spcBef>
              <a:spcAft>
                <a:spcPts val="0"/>
              </a:spcAft>
              <a:buClr>
                <a:schemeClr val="accent1"/>
              </a:buClr>
              <a:buSzPct val="25000"/>
              <a:buFont typeface="Calibri"/>
              <a:buNone/>
            </a:pPr>
            <a:r>
              <a:rPr lang="en-US" sz="2100" b="0" i="0" u="none" strike="noStrike" cap="none" dirty="0">
                <a:solidFill>
                  <a:schemeClr val="dk2"/>
                </a:solidFill>
                <a:latin typeface="Calibri"/>
                <a:ea typeface="Calibri"/>
                <a:cs typeface="Calibri"/>
                <a:sym typeface="Calibri"/>
              </a:rPr>
              <a:t>4/26</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a:t>Early Victories</a:t>
            </a:r>
          </a:p>
        </p:txBody>
      </p:sp>
      <p:sp>
        <p:nvSpPr>
          <p:cNvPr id="199" name="Shape 199"/>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571500" lvl="0" indent="-342900" rtl="0">
              <a:lnSpc>
                <a:spcPct val="130000"/>
              </a:lnSpc>
              <a:spcBef>
                <a:spcPts val="0"/>
              </a:spcBef>
              <a:spcAft>
                <a:spcPts val="600"/>
              </a:spcAft>
              <a:buFont typeface="Arial" panose="020B0604020202020204" pitchFamily="34" charset="0"/>
              <a:buChar char="•"/>
            </a:pPr>
            <a:r>
              <a:rPr lang="en-US" dirty="0">
                <a:solidFill>
                  <a:schemeClr val="dk1"/>
                </a:solidFill>
              </a:rPr>
              <a:t>Battle of </a:t>
            </a:r>
            <a:r>
              <a:rPr lang="en-US" dirty="0" err="1">
                <a:solidFill>
                  <a:schemeClr val="dk1"/>
                </a:solidFill>
              </a:rPr>
              <a:t>Białystok</a:t>
            </a:r>
            <a:r>
              <a:rPr lang="en-US" dirty="0">
                <a:solidFill>
                  <a:schemeClr val="dk1"/>
                </a:solidFill>
              </a:rPr>
              <a:t>–Minsk (July 1941)</a:t>
            </a:r>
          </a:p>
          <a:p>
            <a:pPr marL="571500" lvl="0" indent="-342900" rtl="0">
              <a:lnSpc>
                <a:spcPct val="130000"/>
              </a:lnSpc>
              <a:spcBef>
                <a:spcPts val="0"/>
              </a:spcBef>
              <a:spcAft>
                <a:spcPts val="600"/>
              </a:spcAft>
              <a:buFont typeface="Arial" panose="020B0604020202020204" pitchFamily="34" charset="0"/>
              <a:buChar char="•"/>
            </a:pPr>
            <a:r>
              <a:rPr lang="en-US" dirty="0">
                <a:solidFill>
                  <a:schemeClr val="dk1"/>
                </a:solidFill>
              </a:rPr>
              <a:t>Battle of Smolensk (August 1941)</a:t>
            </a:r>
          </a:p>
          <a:p>
            <a:pPr marL="571500" lvl="0" indent="-342900" rtl="0">
              <a:lnSpc>
                <a:spcPct val="130000"/>
              </a:lnSpc>
              <a:spcBef>
                <a:spcPts val="0"/>
              </a:spcBef>
              <a:spcAft>
                <a:spcPts val="600"/>
              </a:spcAft>
              <a:buFont typeface="Arial" panose="020B0604020202020204" pitchFamily="34" charset="0"/>
              <a:buChar char="•"/>
            </a:pPr>
            <a:r>
              <a:rPr lang="en-US" dirty="0">
                <a:solidFill>
                  <a:schemeClr val="dk1"/>
                </a:solidFill>
              </a:rPr>
              <a:t>Battle of </a:t>
            </a:r>
            <a:r>
              <a:rPr lang="en-US" dirty="0" err="1">
                <a:solidFill>
                  <a:schemeClr val="dk1"/>
                </a:solidFill>
              </a:rPr>
              <a:t>Uman</a:t>
            </a:r>
            <a:r>
              <a:rPr lang="en-US" dirty="0">
                <a:solidFill>
                  <a:schemeClr val="dk1"/>
                </a:solidFill>
              </a:rPr>
              <a:t> (August 1941)  </a:t>
            </a:r>
          </a:p>
          <a:p>
            <a:pPr marL="571500" lvl="0" indent="-342900" rtl="0">
              <a:lnSpc>
                <a:spcPct val="130000"/>
              </a:lnSpc>
              <a:spcBef>
                <a:spcPts val="0"/>
              </a:spcBef>
              <a:spcAft>
                <a:spcPts val="600"/>
              </a:spcAft>
              <a:buFont typeface="Arial" panose="020B0604020202020204" pitchFamily="34" charset="0"/>
              <a:buChar char="•"/>
            </a:pPr>
            <a:r>
              <a:rPr lang="en-US" dirty="0">
                <a:solidFill>
                  <a:schemeClr val="dk1"/>
                </a:solidFill>
              </a:rPr>
              <a:t>Battle of Kiev (1941)</a:t>
            </a:r>
          </a:p>
          <a:p>
            <a:pPr marL="914400" lvl="1" indent="-355600" rtl="0">
              <a:lnSpc>
                <a:spcPct val="130000"/>
              </a:lnSpc>
              <a:spcBef>
                <a:spcPts val="0"/>
              </a:spcBef>
              <a:spcAft>
                <a:spcPts val="600"/>
              </a:spcAft>
              <a:buSzPct val="100000"/>
              <a:buFont typeface="Arial" panose="020B0604020202020204" pitchFamily="34" charset="0"/>
              <a:buChar char="•"/>
            </a:pPr>
            <a:r>
              <a:rPr lang="en-US" sz="2000" dirty="0">
                <a:solidFill>
                  <a:srgbClr val="252525"/>
                </a:solidFill>
                <a:highlight>
                  <a:srgbClr val="FFFFFF"/>
                </a:highlight>
              </a:rPr>
              <a:t>large encirclement of Soviet troops in the near of Kiev</a:t>
            </a:r>
          </a:p>
          <a:p>
            <a:pPr marL="914400" lvl="1" indent="-355600" rtl="0">
              <a:lnSpc>
                <a:spcPct val="130000"/>
              </a:lnSpc>
              <a:spcBef>
                <a:spcPts val="0"/>
              </a:spcBef>
              <a:spcAft>
                <a:spcPts val="600"/>
              </a:spcAft>
              <a:buSzPct val="100000"/>
              <a:buFont typeface="Arial" panose="020B0604020202020204" pitchFamily="34" charset="0"/>
              <a:buChar char="•"/>
            </a:pPr>
            <a:r>
              <a:rPr lang="en-US" sz="2000" dirty="0">
                <a:solidFill>
                  <a:srgbClr val="252525"/>
                </a:solidFill>
                <a:highlight>
                  <a:srgbClr val="FFFFFF"/>
                </a:highlight>
              </a:rPr>
              <a:t>Huge defeat for the </a:t>
            </a:r>
            <a:r>
              <a:rPr lang="en-US" sz="2000" dirty="0" err="1">
                <a:solidFill>
                  <a:srgbClr val="252525"/>
                </a:solidFill>
                <a:highlight>
                  <a:srgbClr val="FFFFFF"/>
                </a:highlight>
              </a:rPr>
              <a:t>Russias</a:t>
            </a:r>
            <a:r>
              <a:rPr lang="en-US" sz="2000" dirty="0">
                <a:solidFill>
                  <a:srgbClr val="252525"/>
                </a:solidFill>
                <a:highlight>
                  <a:srgbClr val="FFFFFF"/>
                </a:highlight>
              </a:rPr>
              <a:t> </a:t>
            </a:r>
          </a:p>
          <a:p>
            <a:pPr marL="914400" lvl="1" indent="-355600" rtl="0">
              <a:lnSpc>
                <a:spcPct val="130000"/>
              </a:lnSpc>
              <a:spcBef>
                <a:spcPts val="0"/>
              </a:spcBef>
              <a:spcAft>
                <a:spcPts val="600"/>
              </a:spcAft>
              <a:buSzPct val="100000"/>
              <a:buFont typeface="Arial" panose="020B0604020202020204" pitchFamily="34" charset="0"/>
              <a:buChar char="•"/>
            </a:pPr>
            <a:r>
              <a:rPr lang="en-US" sz="2000" dirty="0">
                <a:solidFill>
                  <a:srgbClr val="252525"/>
                </a:solidFill>
                <a:highlight>
                  <a:srgbClr val="FFFFFF"/>
                </a:highlight>
              </a:rPr>
              <a:t>German Casualties: 128,000 Russia Casualties: 700,000</a:t>
            </a:r>
          </a:p>
          <a:p>
            <a:pPr marL="914400" lvl="1" indent="-355600" rtl="0">
              <a:lnSpc>
                <a:spcPct val="130000"/>
              </a:lnSpc>
              <a:spcBef>
                <a:spcPts val="0"/>
              </a:spcBef>
              <a:spcAft>
                <a:spcPts val="600"/>
              </a:spcAft>
              <a:buSzPct val="100000"/>
              <a:buFont typeface="Arial" panose="020B0604020202020204" pitchFamily="34" charset="0"/>
              <a:buChar char="•"/>
            </a:pPr>
            <a:r>
              <a:rPr lang="en-US" sz="2000" b="1" dirty="0">
                <a:solidFill>
                  <a:srgbClr val="252525"/>
                </a:solidFill>
                <a:highlight>
                  <a:srgbClr val="FFFFFF"/>
                </a:highlight>
              </a:rPr>
              <a:t>Five Soviet field armies</a:t>
            </a:r>
            <a:r>
              <a:rPr lang="en-US" sz="2000" dirty="0">
                <a:solidFill>
                  <a:srgbClr val="252525"/>
                </a:solidFill>
                <a:highlight>
                  <a:srgbClr val="FFFFFF"/>
                </a:highlight>
              </a:rPr>
              <a:t> (5th, 37th, 26th, 21st, and the 38th) </a:t>
            </a:r>
            <a:r>
              <a:rPr lang="en-US" sz="2000" b="1" dirty="0">
                <a:solidFill>
                  <a:srgbClr val="252525"/>
                </a:solidFill>
                <a:highlight>
                  <a:srgbClr val="FFFFFF"/>
                </a:highlight>
              </a:rPr>
              <a:t>are wiped out</a:t>
            </a:r>
          </a:p>
          <a:p>
            <a:pPr marL="914400" lvl="1" indent="-355600" rtl="0">
              <a:lnSpc>
                <a:spcPct val="130000"/>
              </a:lnSpc>
              <a:spcBef>
                <a:spcPts val="0"/>
              </a:spcBef>
              <a:spcAft>
                <a:spcPts val="600"/>
              </a:spcAft>
              <a:buSzPct val="100000"/>
              <a:buFont typeface="Arial" panose="020B0604020202020204" pitchFamily="34" charset="0"/>
              <a:buChar char="•"/>
            </a:pPr>
            <a:r>
              <a:rPr lang="en-US" sz="2000" dirty="0">
                <a:solidFill>
                  <a:srgbClr val="252525"/>
                </a:solidFill>
                <a:highlight>
                  <a:srgbClr val="FFFFFF"/>
                </a:highlight>
              </a:rPr>
              <a:t>A </a:t>
            </a:r>
            <a:r>
              <a:rPr lang="en-US" sz="2000" b="1" dirty="0">
                <a:solidFill>
                  <a:srgbClr val="252525"/>
                </a:solidFill>
                <a:highlight>
                  <a:srgbClr val="FFFFFF"/>
                </a:highlight>
              </a:rPr>
              <a:t>major boost in German morale</a:t>
            </a:r>
          </a:p>
          <a:p>
            <a:pPr marL="0" lvl="0" indent="0" rtl="0">
              <a:spcBef>
                <a:spcPts val="0"/>
              </a:spcBef>
              <a:buNone/>
            </a:pPr>
            <a:endParaRPr dirty="0">
              <a:solidFill>
                <a:srgbClr val="000000"/>
              </a:solidFill>
            </a:endParaRPr>
          </a:p>
          <a:p>
            <a:pPr marL="0" marR="0" lvl="0" indent="0" algn="l" rtl="0">
              <a:lnSpc>
                <a:spcPct val="90000"/>
              </a:lnSpc>
              <a:spcBef>
                <a:spcPts val="1200"/>
              </a:spcBef>
              <a:spcAft>
                <a:spcPts val="200"/>
              </a:spcAft>
              <a:buNone/>
            </a:pPr>
            <a:endParaRPr dirty="0">
              <a:solidFill>
                <a:srgbClr val="000000"/>
              </a:solidFill>
            </a:endParaRPr>
          </a:p>
          <a:p>
            <a:pPr marL="0" marR="0" lvl="0" indent="0" algn="l" rtl="0">
              <a:lnSpc>
                <a:spcPct val="90000"/>
              </a:lnSpc>
              <a:spcBef>
                <a:spcPts val="1200"/>
              </a:spcBef>
              <a:spcAft>
                <a:spcPts val="200"/>
              </a:spcAft>
              <a:buNone/>
            </a:pPr>
            <a:endParaRPr dirty="0">
              <a:solidFill>
                <a:srgbClr val="000000"/>
              </a:solidFill>
            </a:endParaRPr>
          </a:p>
          <a:p>
            <a:pPr marL="0" marR="0" lvl="0" indent="0" algn="l" rtl="0">
              <a:lnSpc>
                <a:spcPct val="90000"/>
              </a:lnSpc>
              <a:spcBef>
                <a:spcPts val="1200"/>
              </a:spcBef>
              <a:spcAft>
                <a:spcPts val="200"/>
              </a:spcAft>
              <a:buNone/>
            </a:pPr>
            <a:r>
              <a:rPr lang="en-US" dirty="0">
                <a:solidFill>
                  <a:srgbClr val="000000"/>
                </a:solidFill>
              </a:rPr>
              <a:t>  	</a:t>
            </a:r>
          </a:p>
        </p:txBody>
      </p:sp>
      <p:pic>
        <p:nvPicPr>
          <p:cNvPr id="200" name="Shape 200"/>
          <p:cNvPicPr preferRelativeResize="0"/>
          <p:nvPr/>
        </p:nvPicPr>
        <p:blipFill>
          <a:blip r:embed="rId3">
            <a:alphaModFix/>
          </a:blip>
          <a:stretch>
            <a:fillRect/>
          </a:stretch>
        </p:blipFill>
        <p:spPr>
          <a:xfrm>
            <a:off x="7834650" y="1845719"/>
            <a:ext cx="3888200" cy="2571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Leningrad (AK</a:t>
            </a:r>
            <a:r>
              <a:rPr lang="en-US"/>
              <a:t>A</a:t>
            </a:r>
            <a:r>
              <a:rPr lang="en-US" sz="4800" b="0" i="0" u="none" strike="noStrike" cap="none">
                <a:solidFill>
                  <a:srgbClr val="3F3F3F"/>
                </a:solidFill>
                <a:latin typeface="Calibri"/>
                <a:ea typeface="Calibri"/>
                <a:cs typeface="Calibri"/>
                <a:sym typeface="Calibri"/>
              </a:rPr>
              <a:t> St. Petersburg)</a:t>
            </a:r>
          </a:p>
        </p:txBody>
      </p:sp>
      <p:sp>
        <p:nvSpPr>
          <p:cNvPr id="207" name="Shape 207"/>
          <p:cNvSpPr txBox="1">
            <a:spLocks noGrp="1"/>
          </p:cNvSpPr>
          <p:nvPr>
            <p:ph type="body" idx="1"/>
          </p:nvPr>
        </p:nvSpPr>
        <p:spPr>
          <a:xfrm>
            <a:off x="1097279" y="1809633"/>
            <a:ext cx="10058400" cy="4023300"/>
          </a:xfrm>
          <a:prstGeom prst="rect">
            <a:avLst/>
          </a:prstGeom>
          <a:noFill/>
          <a:ln>
            <a:noFill/>
          </a:ln>
        </p:spPr>
        <p:txBody>
          <a:bodyPr lIns="0" tIns="45700" rIns="0" bIns="45700" anchor="t" anchorCtr="0">
            <a:noAutofit/>
          </a:bodyPr>
          <a:lstStyle/>
          <a:p>
            <a:pPr marL="91440" marR="0" lvl="0" indent="-116840" algn="l" rtl="0">
              <a:lnSpc>
                <a:spcPct val="90000"/>
              </a:lnSpc>
              <a:spcBef>
                <a:spcPts val="0"/>
              </a:spcBef>
              <a:spcAft>
                <a:spcPts val="0"/>
              </a:spcAft>
              <a:buClr>
                <a:schemeClr val="accent1"/>
              </a:buClr>
              <a:buSzPct val="100000"/>
              <a:buFont typeface="Noto Sans Symbols"/>
            </a:pPr>
            <a:r>
              <a:rPr lang="en-US" sz="2400" b="0" i="0" u="none" strike="noStrike" cap="none">
                <a:solidFill>
                  <a:srgbClr val="3F3F3F"/>
                </a:solidFill>
                <a:latin typeface="Calibri"/>
                <a:ea typeface="Calibri"/>
                <a:cs typeface="Calibri"/>
                <a:sym typeface="Calibri"/>
              </a:rPr>
              <a:t>Port city to the Gulf of Finland and Ba</a:t>
            </a:r>
            <a:r>
              <a:rPr lang="en-US" sz="2400"/>
              <a:t>ltic </a:t>
            </a:r>
            <a:r>
              <a:rPr lang="en-US" sz="2400" b="0" i="0" u="none" strike="noStrike" cap="none">
                <a:solidFill>
                  <a:srgbClr val="3F3F3F"/>
                </a:solidFill>
                <a:latin typeface="Calibri"/>
                <a:ea typeface="Calibri"/>
                <a:cs typeface="Calibri"/>
                <a:sym typeface="Calibri"/>
              </a:rPr>
              <a:t>in Northern Russia, on </a:t>
            </a:r>
            <a:r>
              <a:rPr lang="en-US" sz="2400"/>
              <a:t>an isthmus that connects to Finland’s southern border</a:t>
            </a:r>
          </a:p>
          <a:p>
            <a:pPr marR="0" lvl="1" algn="l" rtl="0">
              <a:lnSpc>
                <a:spcPct val="90000"/>
              </a:lnSpc>
              <a:spcBef>
                <a:spcPts val="0"/>
              </a:spcBef>
              <a:spcAft>
                <a:spcPts val="0"/>
              </a:spcAft>
              <a:buSzPct val="100000"/>
            </a:pPr>
            <a:r>
              <a:rPr lang="en-US" sz="2400" b="1"/>
              <a:t>Isthmus</a:t>
            </a:r>
            <a:r>
              <a:rPr lang="en-US" sz="2400"/>
              <a:t>: strip of land with water on either side</a:t>
            </a:r>
          </a:p>
          <a:p>
            <a:pPr marL="0" marR="0" lvl="0" indent="0" algn="l" rtl="0">
              <a:lnSpc>
                <a:spcPct val="90000"/>
              </a:lnSpc>
              <a:spcBef>
                <a:spcPts val="0"/>
              </a:spcBef>
              <a:spcAft>
                <a:spcPts val="0"/>
              </a:spcAft>
              <a:buNone/>
            </a:pPr>
            <a:endParaRPr sz="2400"/>
          </a:p>
          <a:p>
            <a:pPr marL="0" marR="0" lvl="0" indent="0" algn="l" rtl="0">
              <a:lnSpc>
                <a:spcPct val="90000"/>
              </a:lnSpc>
              <a:spcBef>
                <a:spcPts val="0"/>
              </a:spcBef>
              <a:spcAft>
                <a:spcPts val="0"/>
              </a:spcAft>
              <a:buNone/>
            </a:pPr>
            <a:endParaRPr sz="2000"/>
          </a:p>
        </p:txBody>
      </p:sp>
      <p:pic>
        <p:nvPicPr>
          <p:cNvPr id="208" name="Shape 208"/>
          <p:cNvPicPr preferRelativeResize="0"/>
          <p:nvPr/>
        </p:nvPicPr>
        <p:blipFill>
          <a:blip r:embed="rId3">
            <a:alphaModFix/>
          </a:blip>
          <a:stretch>
            <a:fillRect/>
          </a:stretch>
        </p:blipFill>
        <p:spPr>
          <a:xfrm>
            <a:off x="7411400" y="2530475"/>
            <a:ext cx="3744275" cy="3302450"/>
          </a:xfrm>
          <a:prstGeom prst="rect">
            <a:avLst/>
          </a:prstGeom>
          <a:noFill/>
          <a:ln>
            <a:noFill/>
          </a:ln>
        </p:spPr>
      </p:pic>
      <p:pic>
        <p:nvPicPr>
          <p:cNvPr id="209" name="Shape 209"/>
          <p:cNvPicPr preferRelativeResize="0"/>
          <p:nvPr/>
        </p:nvPicPr>
        <p:blipFill>
          <a:blip r:embed="rId4">
            <a:alphaModFix/>
          </a:blip>
          <a:stretch>
            <a:fillRect/>
          </a:stretch>
        </p:blipFill>
        <p:spPr>
          <a:xfrm>
            <a:off x="1097275" y="2962274"/>
            <a:ext cx="4445700" cy="28706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Early Stages of the Siege of Leningrad</a:t>
            </a:r>
          </a:p>
        </p:txBody>
      </p:sp>
      <p:sp>
        <p:nvSpPr>
          <p:cNvPr id="216" name="Shape 216"/>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dirty="0"/>
              <a:t>The seizure of Leningrad was a key goal of Operation Barbarossa</a:t>
            </a:r>
          </a:p>
          <a:p>
            <a:pPr marL="457200" lvl="0" indent="-381000" rtl="0">
              <a:spcBef>
                <a:spcPts val="0"/>
              </a:spcBef>
              <a:buSzPct val="100000"/>
              <a:buFont typeface="Arial" panose="020B0604020202020204" pitchFamily="34" charset="0"/>
              <a:buChar char="•"/>
            </a:pPr>
            <a:r>
              <a:rPr lang="en-US" sz="2400" b="1" dirty="0"/>
              <a:t>Army Group North of Operation Barbarossa</a:t>
            </a:r>
            <a:r>
              <a:rPr lang="en-US" sz="2400" dirty="0"/>
              <a:t> (commanded by Field Marshal Wilhelm von </a:t>
            </a:r>
            <a:r>
              <a:rPr lang="en-US" sz="2400" dirty="0" err="1"/>
              <a:t>Leeb</a:t>
            </a:r>
            <a:r>
              <a:rPr lang="en-US" sz="2400" dirty="0"/>
              <a:t>) marched towards the city from the southwest</a:t>
            </a:r>
          </a:p>
          <a:p>
            <a:pPr marL="914400" lvl="1" indent="-381000" rtl="0">
              <a:spcBef>
                <a:spcPts val="0"/>
              </a:spcBef>
              <a:buSzPct val="100000"/>
              <a:buFont typeface="Arial" panose="020B0604020202020204" pitchFamily="34" charset="0"/>
              <a:buChar char="•"/>
            </a:pPr>
            <a:r>
              <a:rPr lang="en-US" sz="2400" dirty="0"/>
              <a:t>His forces were to work in conjunction with the </a:t>
            </a:r>
            <a:r>
              <a:rPr lang="en-US" sz="2400" b="1" dirty="0"/>
              <a:t>Finnish army advancing south</a:t>
            </a:r>
            <a:r>
              <a:rPr lang="en-US" sz="2400" dirty="0"/>
              <a:t>, down the isthmus, from north of Leningrad</a:t>
            </a:r>
          </a:p>
          <a:p>
            <a:pPr marL="457200" lvl="0" indent="-381000" rtl="0">
              <a:spcBef>
                <a:spcPts val="0"/>
              </a:spcBef>
              <a:buSzPct val="100000"/>
              <a:buFont typeface="Arial" panose="020B0604020202020204" pitchFamily="34" charset="0"/>
              <a:buChar char="•"/>
            </a:pPr>
            <a:r>
              <a:rPr lang="en-US" sz="2400" dirty="0"/>
              <a:t>By July 8, the German Fourth Panzer Army had captured Fort </a:t>
            </a:r>
            <a:r>
              <a:rPr lang="en-US" sz="2400" dirty="0" err="1"/>
              <a:t>Schlisselburg</a:t>
            </a:r>
            <a:r>
              <a:rPr lang="en-US" sz="2400" dirty="0"/>
              <a:t>, which guarded the Neva River’s origin from Lake Ladoga, </a:t>
            </a:r>
            <a:r>
              <a:rPr lang="en-US" sz="2400" b="1" dirty="0"/>
              <a:t>cutting off Leningrad completely</a:t>
            </a:r>
            <a:r>
              <a:rPr lang="en-US" sz="2400" dirty="0"/>
              <a:t> (Stolberg, Tucker). </a:t>
            </a:r>
          </a:p>
          <a:p>
            <a:pPr marL="0" lvl="0" indent="0" rtl="0">
              <a:spcBef>
                <a:spcPts val="0"/>
              </a:spcBef>
              <a:buNone/>
            </a:pPr>
            <a:endParaRPr sz="2400" dirty="0"/>
          </a:p>
          <a:p>
            <a:pPr marL="0" lvl="0" indent="0">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Map of Leningrad Front circa September 1941 (Minasjan, Altgowsen)</a:t>
            </a:r>
          </a:p>
        </p:txBody>
      </p:sp>
      <p:sp>
        <p:nvSpPr>
          <p:cNvPr id="223" name="Shape 223"/>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lvl="0">
              <a:spcBef>
                <a:spcPts val="0"/>
              </a:spcBef>
              <a:buNone/>
            </a:pPr>
            <a:endParaRPr/>
          </a:p>
        </p:txBody>
      </p:sp>
      <p:pic>
        <p:nvPicPr>
          <p:cNvPr id="224" name="Shape 224"/>
          <p:cNvPicPr preferRelativeResize="0"/>
          <p:nvPr/>
        </p:nvPicPr>
        <p:blipFill>
          <a:blip r:embed="rId3">
            <a:alphaModFix/>
          </a:blip>
          <a:stretch>
            <a:fillRect/>
          </a:stretch>
        </p:blipFill>
        <p:spPr>
          <a:xfrm>
            <a:off x="2663997" y="1737399"/>
            <a:ext cx="6864002" cy="4437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Post-Summer 1941</a:t>
            </a:r>
          </a:p>
        </p:txBody>
      </p:sp>
      <p:sp>
        <p:nvSpPr>
          <p:cNvPr id="231" name="Shape 231"/>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19100" lvl="0" indent="-342900" rtl="0">
              <a:spcBef>
                <a:spcPts val="0"/>
              </a:spcBef>
              <a:buSzPct val="100000"/>
              <a:buFont typeface="Arial" panose="020B0604020202020204" pitchFamily="34" charset="0"/>
              <a:buChar char="•"/>
            </a:pPr>
            <a:r>
              <a:rPr lang="en-US" sz="2400" dirty="0"/>
              <a:t>The Finnish Army </a:t>
            </a:r>
            <a:r>
              <a:rPr lang="en-US" sz="2400" b="1" dirty="0"/>
              <a:t>stopped advancing</a:t>
            </a:r>
            <a:r>
              <a:rPr lang="en-US" sz="2400" dirty="0"/>
              <a:t> from the north, simply reclaiming the lost territory from the Finnish-Soviet War of 1939-1940 (Stolberg, Tucker). </a:t>
            </a:r>
          </a:p>
          <a:p>
            <a:pPr marL="876300" lvl="1" indent="-342900" rtl="0">
              <a:spcBef>
                <a:spcPts val="0"/>
              </a:spcBef>
              <a:buSzPct val="100000"/>
              <a:buFont typeface="Arial" panose="020B0604020202020204" pitchFamily="34" charset="0"/>
              <a:buChar char="•"/>
            </a:pPr>
            <a:r>
              <a:rPr lang="en-US" sz="2400" dirty="0"/>
              <a:t>This understandably threw a wrench into German Field Marshal </a:t>
            </a:r>
            <a:r>
              <a:rPr lang="en-US" sz="2400" dirty="0" err="1"/>
              <a:t>Leeb’s</a:t>
            </a:r>
            <a:r>
              <a:rPr lang="en-US" sz="2400" dirty="0"/>
              <a:t> order to capture Leningrad, as the Finns refused to get within 26 miles of the city limits. </a:t>
            </a:r>
          </a:p>
          <a:p>
            <a:pPr marL="419100" lvl="0" indent="-342900" rtl="0">
              <a:spcBef>
                <a:spcPts val="0"/>
              </a:spcBef>
              <a:buSzPct val="100000"/>
              <a:buFont typeface="Arial" panose="020B0604020202020204" pitchFamily="34" charset="0"/>
              <a:buChar char="•"/>
            </a:pPr>
            <a:r>
              <a:rPr lang="en-US" sz="2400" dirty="0"/>
              <a:t>To make matters worse, </a:t>
            </a:r>
            <a:r>
              <a:rPr lang="en-US" sz="2400" b="1" dirty="0"/>
              <a:t>Field Marshal von </a:t>
            </a:r>
            <a:r>
              <a:rPr lang="en-US" sz="2400" b="1" dirty="0" err="1"/>
              <a:t>Leeb</a:t>
            </a:r>
            <a:r>
              <a:rPr lang="en-US" sz="2400" b="1" dirty="0"/>
              <a:t> lost much of his 4th Panzer Army</a:t>
            </a:r>
            <a:r>
              <a:rPr lang="en-US" sz="2400" dirty="0"/>
              <a:t>, the armor being redirected to the Moscow offensive (Stolberg, Tucker).</a:t>
            </a:r>
          </a:p>
          <a:p>
            <a:pPr marL="914400" lvl="0" indent="0">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dirty="0"/>
              <a:t>Hitler decides to </a:t>
            </a:r>
            <a:r>
              <a:rPr lang="en-US" sz="2400" b="1" dirty="0"/>
              <a:t>level the city</a:t>
            </a:r>
            <a:r>
              <a:rPr lang="en-US" sz="2400" dirty="0"/>
              <a:t>, then give it to Finland</a:t>
            </a:r>
          </a:p>
          <a:p>
            <a:pPr marL="457200" lvl="0" indent="-381000" rtl="0">
              <a:spcBef>
                <a:spcPts val="0"/>
              </a:spcBef>
              <a:buSzPct val="100000"/>
              <a:buFont typeface="Arial" panose="020B0604020202020204" pitchFamily="34" charset="0"/>
              <a:buChar char="•"/>
            </a:pPr>
            <a:r>
              <a:rPr lang="en-US" sz="2400" dirty="0"/>
              <a:t>Field Marshal von </a:t>
            </a:r>
            <a:r>
              <a:rPr lang="en-US" sz="2400" dirty="0" err="1"/>
              <a:t>Leeb</a:t>
            </a:r>
            <a:r>
              <a:rPr lang="en-US" sz="2400" dirty="0"/>
              <a:t> sieges Leningrad</a:t>
            </a:r>
          </a:p>
          <a:p>
            <a:pPr marL="914400" marR="0" lvl="1" indent="-381000" algn="l" rtl="0">
              <a:lnSpc>
                <a:spcPct val="90000"/>
              </a:lnSpc>
              <a:spcBef>
                <a:spcPts val="200"/>
              </a:spcBef>
              <a:spcAft>
                <a:spcPts val="400"/>
              </a:spcAft>
              <a:buClr>
                <a:schemeClr val="accent1"/>
              </a:buClr>
              <a:buSzPct val="100000"/>
              <a:buFont typeface="Arial" panose="020B0604020202020204" pitchFamily="34" charset="0"/>
              <a:buChar char="•"/>
            </a:pPr>
            <a:r>
              <a:rPr lang="en-US" sz="2400" dirty="0"/>
              <a:t>Leningrad was completely landlocked by Axis Powers</a:t>
            </a:r>
          </a:p>
          <a:p>
            <a:pPr marL="457200" marR="0" lvl="0" indent="-381000" algn="l" rtl="0">
              <a:lnSpc>
                <a:spcPct val="90000"/>
              </a:lnSpc>
              <a:spcBef>
                <a:spcPts val="200"/>
              </a:spcBef>
              <a:spcAft>
                <a:spcPts val="400"/>
              </a:spcAft>
              <a:buSzPct val="100000"/>
              <a:buFont typeface="Arial" panose="020B0604020202020204" pitchFamily="34" charset="0"/>
              <a:buChar char="•"/>
            </a:pPr>
            <a:r>
              <a:rPr lang="en-US" sz="2400" b="1" dirty="0"/>
              <a:t>Only supply line open was from Lake Ladoga</a:t>
            </a:r>
          </a:p>
          <a:p>
            <a:pPr marL="914400" marR="0" lvl="1" indent="-381000" algn="l" rtl="0">
              <a:lnSpc>
                <a:spcPct val="90000"/>
              </a:lnSpc>
              <a:spcBef>
                <a:spcPts val="200"/>
              </a:spcBef>
              <a:spcAft>
                <a:spcPts val="400"/>
              </a:spcAft>
              <a:buSzPct val="100000"/>
              <a:buFont typeface="Arial" panose="020B0604020202020204" pitchFamily="34" charset="0"/>
              <a:buChar char="•"/>
            </a:pPr>
            <a:r>
              <a:rPr lang="en-US" sz="2400" dirty="0"/>
              <a:t>During winter, the lake froze for truck transports</a:t>
            </a:r>
          </a:p>
          <a:p>
            <a:pPr marL="457200" marR="0" lvl="0" indent="-381000" algn="l" rtl="0">
              <a:lnSpc>
                <a:spcPct val="90000"/>
              </a:lnSpc>
              <a:spcBef>
                <a:spcPts val="200"/>
              </a:spcBef>
              <a:spcAft>
                <a:spcPts val="400"/>
              </a:spcAft>
              <a:buSzPct val="100000"/>
              <a:buFont typeface="Arial" panose="020B0604020202020204" pitchFamily="34" charset="0"/>
              <a:buChar char="•"/>
            </a:pPr>
            <a:r>
              <a:rPr lang="en-US" sz="2400" dirty="0"/>
              <a:t>Around half a million civilians were able to leave via water</a:t>
            </a:r>
          </a:p>
          <a:p>
            <a:pPr marL="457200" marR="0" lvl="0" indent="-381000" algn="l" rtl="0">
              <a:lnSpc>
                <a:spcPct val="90000"/>
              </a:lnSpc>
              <a:spcBef>
                <a:spcPts val="200"/>
              </a:spcBef>
              <a:spcAft>
                <a:spcPts val="400"/>
              </a:spcAft>
              <a:buSzPct val="100000"/>
              <a:buFont typeface="Arial" panose="020B0604020202020204" pitchFamily="34" charset="0"/>
              <a:buChar char="•"/>
            </a:pPr>
            <a:r>
              <a:rPr lang="en-US" sz="2400" dirty="0"/>
              <a:t>The rest were starved, firebombed, and shelled (</a:t>
            </a:r>
            <a:r>
              <a:rPr lang="en-US" sz="2400" dirty="0" err="1"/>
              <a:t>Borrero</a:t>
            </a:r>
            <a:r>
              <a:rPr lang="en-US" sz="2400" dirty="0"/>
              <a:t>).</a:t>
            </a:r>
          </a:p>
          <a:p>
            <a:pPr marL="0" marR="0" lvl="0" indent="0" algn="l" rtl="0">
              <a:lnSpc>
                <a:spcPct val="90000"/>
              </a:lnSpc>
              <a:spcBef>
                <a:spcPts val="200"/>
              </a:spcBef>
              <a:spcAft>
                <a:spcPts val="400"/>
              </a:spcAft>
              <a:buNone/>
            </a:pPr>
            <a:endParaRPr sz="2400" dirty="0"/>
          </a:p>
          <a:p>
            <a:pPr marL="0" marR="0" lvl="0" indent="0" algn="l" rtl="0">
              <a:lnSpc>
                <a:spcPct val="90000"/>
              </a:lnSpc>
              <a:spcBef>
                <a:spcPts val="200"/>
              </a:spcBef>
              <a:spcAft>
                <a:spcPts val="400"/>
              </a:spcAft>
              <a:buNone/>
            </a:pPr>
            <a:endParaRPr sz="2400" dirty="0"/>
          </a:p>
        </p:txBody>
      </p:sp>
      <p:sp>
        <p:nvSpPr>
          <p:cNvPr id="238" name="Shape 238"/>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The Siege of Leningrad Begins</a:t>
            </a:r>
          </a:p>
        </p:txBody>
      </p:sp>
      <p:pic>
        <p:nvPicPr>
          <p:cNvPr id="239" name="Shape 239"/>
          <p:cNvPicPr preferRelativeResize="0"/>
          <p:nvPr/>
        </p:nvPicPr>
        <p:blipFill>
          <a:blip r:embed="rId3">
            <a:alphaModFix/>
          </a:blip>
          <a:stretch>
            <a:fillRect/>
          </a:stretch>
        </p:blipFill>
        <p:spPr>
          <a:xfrm>
            <a:off x="9123961" y="1737400"/>
            <a:ext cx="3068038" cy="4131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Siege Life in Leningrad</a:t>
            </a:r>
          </a:p>
        </p:txBody>
      </p:sp>
      <p:sp>
        <p:nvSpPr>
          <p:cNvPr id="246" name="Shape 246"/>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b="1" dirty="0"/>
              <a:t>It’s bad</a:t>
            </a:r>
            <a:r>
              <a:rPr lang="en-US" sz="2400" dirty="0"/>
              <a:t>. </a:t>
            </a:r>
          </a:p>
          <a:p>
            <a:pPr marL="457200" lvl="0" indent="-381000" rtl="0">
              <a:spcBef>
                <a:spcPts val="0"/>
              </a:spcBef>
              <a:buSzPct val="100000"/>
              <a:buFont typeface="Arial" panose="020B0604020202020204" pitchFamily="34" charset="0"/>
              <a:buChar char="•"/>
            </a:pPr>
            <a:r>
              <a:rPr lang="en-US" sz="2400" dirty="0"/>
              <a:t>The entire city was within German artillery range</a:t>
            </a:r>
          </a:p>
          <a:p>
            <a:pPr marL="914400" lvl="1" indent="-381000" rtl="0">
              <a:spcBef>
                <a:spcPts val="0"/>
              </a:spcBef>
              <a:buSzPct val="100000"/>
              <a:buFont typeface="Arial" panose="020B0604020202020204" pitchFamily="34" charset="0"/>
              <a:buChar char="•"/>
            </a:pPr>
            <a:r>
              <a:rPr lang="en-US" sz="2400" dirty="0"/>
              <a:t>Large loss of architectural history and culture through mass shelling</a:t>
            </a:r>
          </a:p>
          <a:p>
            <a:pPr marL="457200" lvl="0" indent="-381000" rtl="0">
              <a:spcBef>
                <a:spcPts val="0"/>
              </a:spcBef>
              <a:buSzPct val="100000"/>
              <a:buFont typeface="Arial" panose="020B0604020202020204" pitchFamily="34" charset="0"/>
              <a:buChar char="•"/>
            </a:pPr>
            <a:r>
              <a:rPr lang="en-US" sz="2400" dirty="0"/>
              <a:t>Leningrad was a city that </a:t>
            </a:r>
            <a:r>
              <a:rPr lang="en-US" sz="2400" b="1" dirty="0"/>
              <a:t>imports all of its raw materials</a:t>
            </a:r>
          </a:p>
          <a:p>
            <a:pPr marL="914400" lvl="1" indent="-381000" rtl="0">
              <a:spcBef>
                <a:spcPts val="0"/>
              </a:spcBef>
              <a:buSzPct val="100000"/>
              <a:buFont typeface="Arial" panose="020B0604020202020204" pitchFamily="34" charset="0"/>
              <a:buChar char="•"/>
            </a:pPr>
            <a:r>
              <a:rPr lang="en-US" sz="2400" b="1" dirty="0"/>
              <a:t>Starvation was the primary cause of death</a:t>
            </a:r>
            <a:r>
              <a:rPr lang="en-US" sz="2400" dirty="0"/>
              <a:t> throughout the siege</a:t>
            </a:r>
          </a:p>
          <a:p>
            <a:pPr marL="457200" lvl="0" indent="-381000" rtl="0">
              <a:spcBef>
                <a:spcPts val="0"/>
              </a:spcBef>
              <a:buSzPct val="100000"/>
              <a:buFont typeface="Arial" panose="020B0604020202020204" pitchFamily="34" charset="0"/>
              <a:buChar char="•"/>
            </a:pPr>
            <a:r>
              <a:rPr lang="en-US" sz="2400" dirty="0"/>
              <a:t>Western historians state figures of 1 million total dead (</a:t>
            </a:r>
            <a:r>
              <a:rPr lang="en-US" sz="2400" dirty="0" err="1"/>
              <a:t>Axlerod</a:t>
            </a:r>
            <a:r>
              <a:rPr lang="en-US" sz="2400" dirty="0"/>
              <a:t>).</a:t>
            </a:r>
          </a:p>
          <a:p>
            <a:pPr marL="914400" lvl="1" indent="-381000">
              <a:spcBef>
                <a:spcPts val="0"/>
              </a:spcBef>
              <a:buSzPct val="100000"/>
              <a:buFont typeface="Arial" panose="020B0604020202020204" pitchFamily="34" charset="0"/>
              <a:buChar char="•"/>
            </a:pPr>
            <a:r>
              <a:rPr lang="en-US" sz="2400" dirty="0"/>
              <a:t>“Later they often carried the dead in single sleds...They wrapped the corpses themselves in sheets, in blankets...Day after day the number of these sleds increased, creating at one period...an endless procession along the main streets” (Krypton 256). </a:t>
            </a:r>
          </a:p>
        </p:txBody>
      </p:sp>
      <p:pic>
        <p:nvPicPr>
          <p:cNvPr id="247" name="Shape 247"/>
          <p:cNvPicPr preferRelativeResize="0"/>
          <p:nvPr/>
        </p:nvPicPr>
        <p:blipFill>
          <a:blip r:embed="rId3">
            <a:alphaModFix/>
          </a:blip>
          <a:stretch>
            <a:fillRect/>
          </a:stretch>
        </p:blipFill>
        <p:spPr>
          <a:xfrm>
            <a:off x="8235949" y="0"/>
            <a:ext cx="3956050" cy="2884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Breaking the Siege</a:t>
            </a:r>
          </a:p>
        </p:txBody>
      </p:sp>
      <p:sp>
        <p:nvSpPr>
          <p:cNvPr id="254" name="Shape 254"/>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19100" lvl="0" indent="-342900" rtl="0">
              <a:spcBef>
                <a:spcPts val="0"/>
              </a:spcBef>
              <a:buSzPct val="100000"/>
              <a:buFont typeface="Arial" panose="020B0604020202020204" pitchFamily="34" charset="0"/>
              <a:buChar char="•"/>
            </a:pPr>
            <a:r>
              <a:rPr lang="en-US" sz="2400" dirty="0"/>
              <a:t>January 1943 </a:t>
            </a:r>
            <a:r>
              <a:rPr lang="en-US" sz="2400" b="1" dirty="0"/>
              <a:t>Operation SPARK </a:t>
            </a:r>
            <a:r>
              <a:rPr lang="en-US" sz="2400" dirty="0"/>
              <a:t>(AKA Operation </a:t>
            </a:r>
            <a:r>
              <a:rPr lang="en-US" sz="2400" dirty="0" err="1"/>
              <a:t>Iskra</a:t>
            </a:r>
            <a:r>
              <a:rPr lang="en-US" sz="2400" dirty="0"/>
              <a:t>) had a successful offensive by the Russians that recaptures Fort </a:t>
            </a:r>
            <a:r>
              <a:rPr lang="en-US" sz="2400" dirty="0" err="1"/>
              <a:t>Schlisselburg</a:t>
            </a:r>
            <a:r>
              <a:rPr lang="en-US" sz="2400" dirty="0"/>
              <a:t>, and </a:t>
            </a:r>
            <a:r>
              <a:rPr lang="en-US" sz="2400" b="1" dirty="0"/>
              <a:t>created a 10-mile corridor for supplying the city</a:t>
            </a:r>
          </a:p>
          <a:p>
            <a:pPr marL="419100" lvl="0" indent="-342900" rtl="0">
              <a:spcBef>
                <a:spcPts val="0"/>
              </a:spcBef>
              <a:buSzPct val="100000"/>
              <a:buFont typeface="Arial" panose="020B0604020202020204" pitchFamily="34" charset="0"/>
              <a:buChar char="•"/>
            </a:pPr>
            <a:r>
              <a:rPr lang="en-US" sz="2400" dirty="0"/>
              <a:t>January 1944 Soviet General Kirill A. </a:t>
            </a:r>
            <a:r>
              <a:rPr lang="en-US" sz="2400" dirty="0" err="1"/>
              <a:t>Meretskov's</a:t>
            </a:r>
            <a:r>
              <a:rPr lang="en-US" sz="2400" dirty="0"/>
              <a:t> </a:t>
            </a:r>
            <a:r>
              <a:rPr lang="en-US" sz="2400" b="1" dirty="0" err="1"/>
              <a:t>Volkhov</a:t>
            </a:r>
            <a:r>
              <a:rPr lang="en-US" sz="2400" b="1" dirty="0"/>
              <a:t> Front makes a massive attack </a:t>
            </a:r>
            <a:r>
              <a:rPr lang="en-US" sz="2400" dirty="0"/>
              <a:t>that outnumbers German Field Marshal von </a:t>
            </a:r>
            <a:r>
              <a:rPr lang="en-US" sz="2400" dirty="0" err="1"/>
              <a:t>Leeb’s</a:t>
            </a:r>
            <a:r>
              <a:rPr lang="en-US" sz="2400" dirty="0"/>
              <a:t> Army Group North by 2 to 1 in manpower, breaking the siege completely (Stolberg, Tucker). </a:t>
            </a:r>
          </a:p>
          <a:p>
            <a:pPr marL="876300" lvl="1" indent="-342900">
              <a:spcBef>
                <a:spcPts val="0"/>
              </a:spcBef>
              <a:buSzPct val="100000"/>
              <a:buFont typeface="Arial" panose="020B0604020202020204" pitchFamily="34" charset="0"/>
              <a:buChar char="•"/>
            </a:pPr>
            <a:r>
              <a:rPr lang="en-US" sz="2400" dirty="0"/>
              <a:t>This is also the start of the </a:t>
            </a:r>
            <a:r>
              <a:rPr lang="en-US" sz="2400" b="1" dirty="0"/>
              <a:t>Leningrad-Novgorod Offensive</a:t>
            </a:r>
            <a:r>
              <a:rPr lang="en-US" sz="2400" dirty="0"/>
              <a:t> that begins the Soviet domination of the Eastern Front</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endParaRPr/>
          </a:p>
        </p:txBody>
      </p:sp>
      <p:sp>
        <p:nvSpPr>
          <p:cNvPr id="261" name="Shape 261"/>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lvl="0">
              <a:spcBef>
                <a:spcPts val="0"/>
              </a:spcBef>
              <a:buNone/>
            </a:pPr>
            <a:endParaRPr/>
          </a:p>
        </p:txBody>
      </p:sp>
      <p:pic>
        <p:nvPicPr>
          <p:cNvPr id="262" name="Shape 262"/>
          <p:cNvPicPr preferRelativeResize="0"/>
          <p:nvPr/>
        </p:nvPicPr>
        <p:blipFill>
          <a:blip r:embed="rId3">
            <a:alphaModFix/>
          </a:blip>
          <a:stretch>
            <a:fillRect/>
          </a:stretch>
        </p:blipFill>
        <p:spPr>
          <a:xfrm>
            <a:off x="1245112" y="0"/>
            <a:ext cx="9762724" cy="6311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1097275" y="0"/>
            <a:ext cx="10058400" cy="1188900"/>
          </a:xfrm>
          <a:prstGeom prst="rect">
            <a:avLst/>
          </a:prstGeom>
        </p:spPr>
        <p:txBody>
          <a:bodyPr lIns="91425" tIns="91425" rIns="91425" bIns="91425" anchor="b" anchorCtr="0">
            <a:noAutofit/>
          </a:bodyPr>
          <a:lstStyle/>
          <a:p>
            <a:pPr lvl="0">
              <a:spcBef>
                <a:spcPts val="0"/>
              </a:spcBef>
              <a:buNone/>
            </a:pPr>
            <a:r>
              <a:rPr lang="en-US"/>
              <a:t>Leningrad-Novgorod Offensive (Dyer)</a:t>
            </a:r>
          </a:p>
        </p:txBody>
      </p:sp>
      <p:sp>
        <p:nvSpPr>
          <p:cNvPr id="269" name="Shape 269"/>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lvl="0">
              <a:spcBef>
                <a:spcPts val="0"/>
              </a:spcBef>
              <a:buNone/>
            </a:pPr>
            <a:endParaRPr/>
          </a:p>
        </p:txBody>
      </p:sp>
      <p:pic>
        <p:nvPicPr>
          <p:cNvPr id="270" name="Shape 270"/>
          <p:cNvPicPr preferRelativeResize="0"/>
          <p:nvPr/>
        </p:nvPicPr>
        <p:blipFill>
          <a:blip r:embed="rId3">
            <a:alphaModFix/>
          </a:blip>
          <a:stretch>
            <a:fillRect/>
          </a:stretch>
        </p:blipFill>
        <p:spPr>
          <a:xfrm>
            <a:off x="2429822" y="1189025"/>
            <a:ext cx="7393301" cy="5668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097279" y="226578"/>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400" b="0" i="0" u="none" strike="noStrike" cap="none">
                <a:solidFill>
                  <a:srgbClr val="3F3F3F"/>
                </a:solidFill>
                <a:latin typeface="Calibri"/>
                <a:ea typeface="Calibri"/>
                <a:cs typeface="Calibri"/>
                <a:sym typeface="Calibri"/>
              </a:rPr>
              <a:t>Overa</a:t>
            </a:r>
            <a:r>
              <a:rPr lang="en-US" sz="4400"/>
              <a:t>II</a:t>
            </a:r>
            <a:r>
              <a:rPr lang="en-US" sz="4400" b="0" i="0" u="none" strike="noStrike" cap="none">
                <a:solidFill>
                  <a:srgbClr val="3F3F3F"/>
                </a:solidFill>
                <a:latin typeface="Calibri"/>
                <a:ea typeface="Calibri"/>
                <a:cs typeface="Calibri"/>
                <a:sym typeface="Calibri"/>
              </a:rPr>
              <a:t> </a:t>
            </a:r>
            <a:r>
              <a:rPr lang="en-US" sz="4400"/>
              <a:t>Impact </a:t>
            </a:r>
            <a:r>
              <a:rPr lang="en-US" sz="4400" b="0" i="0" u="none" strike="noStrike" cap="none">
                <a:solidFill>
                  <a:srgbClr val="3F3F3F"/>
                </a:solidFill>
                <a:latin typeface="Calibri"/>
                <a:ea typeface="Calibri"/>
                <a:cs typeface="Calibri"/>
                <a:sym typeface="Calibri"/>
              </a:rPr>
              <a:t>of</a:t>
            </a:r>
            <a:r>
              <a:rPr lang="en-US" sz="4400"/>
              <a:t> Operation Barbarossa</a:t>
            </a:r>
          </a:p>
        </p:txBody>
      </p:sp>
      <p:sp>
        <p:nvSpPr>
          <p:cNvPr id="113" name="Shape 113"/>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457200" marR="0" lvl="0" indent="-457200" algn="l" rtl="0">
              <a:lnSpc>
                <a:spcPct val="90000"/>
              </a:lnSpc>
              <a:spcBef>
                <a:spcPts val="0"/>
              </a:spcBef>
              <a:spcAft>
                <a:spcPts val="0"/>
              </a:spcAft>
              <a:buSzPct val="100000"/>
              <a:buFont typeface="Calibri"/>
            </a:pPr>
            <a:r>
              <a:rPr lang="en-US" sz="3600"/>
              <a:t>Thesis: The failure of Operation Barbarossa opened the Eastern Front of World War Two, overtaxing Nazi military resources, allowing the Allies to capitalize on Germany’s vulnerable position from two fronts.</a:t>
            </a:r>
          </a:p>
          <a:p>
            <a:pPr marL="457200" marR="0" lvl="0" indent="0" algn="l" rtl="0">
              <a:lnSpc>
                <a:spcPct val="90000"/>
              </a:lnSpc>
              <a:spcBef>
                <a:spcPts val="0"/>
              </a:spcBef>
              <a:spcAft>
                <a:spcPts val="0"/>
              </a:spcAft>
              <a:buNone/>
            </a:pPr>
            <a:endParaRPr sz="2000" b="0" i="0" u="none" strike="noStrike" cap="none">
              <a:solidFill>
                <a:srgbClr val="3F3F3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Endgame of the Leningrad Siege</a:t>
            </a:r>
          </a:p>
        </p:txBody>
      </p:sp>
      <p:sp>
        <p:nvSpPr>
          <p:cNvPr id="277" name="Shape 277"/>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dirty="0"/>
              <a:t>&gt;1 million Russians died in Leningrad, a large amount of civilians</a:t>
            </a:r>
          </a:p>
          <a:p>
            <a:pPr marL="457200" marR="0" lvl="0" indent="-381000" algn="l" rtl="0">
              <a:lnSpc>
                <a:spcPct val="90000"/>
              </a:lnSpc>
              <a:spcBef>
                <a:spcPts val="200"/>
              </a:spcBef>
              <a:spcAft>
                <a:spcPts val="400"/>
              </a:spcAft>
              <a:buSzPct val="100000"/>
              <a:buFont typeface="Arial" panose="020B0604020202020204" pitchFamily="34" charset="0"/>
              <a:buChar char="•"/>
            </a:pPr>
            <a:r>
              <a:rPr lang="en-US" sz="2400" dirty="0"/>
              <a:t>A significant amount of German </a:t>
            </a:r>
            <a:r>
              <a:rPr lang="en-US" sz="2400" b="1" dirty="0"/>
              <a:t>Army Group North is tied up sieging the city, rather than continuing onto the offensive</a:t>
            </a:r>
          </a:p>
          <a:p>
            <a:pPr marL="457200" lvl="0" indent="-381000" rtl="0">
              <a:spcBef>
                <a:spcPts val="0"/>
              </a:spcBef>
              <a:buSzPct val="100000"/>
              <a:buFont typeface="Arial" panose="020B0604020202020204" pitchFamily="34" charset="0"/>
              <a:buChar char="•"/>
            </a:pPr>
            <a:r>
              <a:rPr lang="en-US" sz="2400" dirty="0"/>
              <a:t>Finnish forces show their lack of participation in the war</a:t>
            </a:r>
          </a:p>
          <a:p>
            <a:pPr marL="457200" lvl="0" indent="-381000">
              <a:spcBef>
                <a:spcPts val="0"/>
              </a:spcBef>
              <a:buSzPct val="100000"/>
              <a:buFont typeface="Arial" panose="020B0604020202020204" pitchFamily="34" charset="0"/>
              <a:buChar char="•"/>
            </a:pPr>
            <a:r>
              <a:rPr lang="en-US" sz="2400" b="1" dirty="0"/>
              <a:t>The city never falls - the massive loss of human life did not deter the Russians from fighting</a:t>
            </a:r>
            <a:r>
              <a:rPr lang="en-US" sz="2400" dirty="0"/>
              <a:t>, nor did it reduce their fighting force significantly</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rtl="0">
              <a:spcBef>
                <a:spcPts val="0"/>
              </a:spcBef>
              <a:buNone/>
            </a:pPr>
            <a:r>
              <a:rPr lang="en-US">
                <a:solidFill>
                  <a:srgbClr val="252525"/>
                </a:solidFill>
                <a:highlight>
                  <a:srgbClr val="FFFFFF"/>
                </a:highlight>
              </a:rPr>
              <a:t>Operation Typhoon</a:t>
            </a:r>
          </a:p>
        </p:txBody>
      </p:sp>
      <p:sp>
        <p:nvSpPr>
          <p:cNvPr id="284" name="Shape 284"/>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571500" lvl="0" indent="-342900" rtl="0">
              <a:spcBef>
                <a:spcPts val="0"/>
              </a:spcBef>
              <a:buFont typeface="Arial" panose="020B0604020202020204" pitchFamily="34" charset="0"/>
              <a:buChar char="•"/>
            </a:pPr>
            <a:r>
              <a:rPr lang="en-US" dirty="0"/>
              <a:t>Major objective capture Moscow</a:t>
            </a:r>
          </a:p>
          <a:p>
            <a:pPr marL="971550" lvl="1" indent="-285750" rtl="0">
              <a:spcBef>
                <a:spcPts val="0"/>
              </a:spcBef>
              <a:buFont typeface="Arial" panose="020B0604020202020204" pitchFamily="34" charset="0"/>
              <a:buChar char="•"/>
            </a:pPr>
            <a:r>
              <a:rPr lang="en-US" dirty="0"/>
              <a:t>Moscow is the political capital of Russia but Hitler thought that weakening Russia economically was more important</a:t>
            </a:r>
          </a:p>
          <a:p>
            <a:pPr marL="971550" lvl="1" indent="-285750" rtl="0">
              <a:lnSpc>
                <a:spcPct val="160000"/>
              </a:lnSpc>
              <a:spcBef>
                <a:spcPts val="400"/>
              </a:spcBef>
              <a:spcAft>
                <a:spcPts val="0"/>
              </a:spcAft>
              <a:buFont typeface="Arial" panose="020B0604020202020204" pitchFamily="34" charset="0"/>
              <a:buChar char="•"/>
            </a:pPr>
            <a:r>
              <a:rPr lang="en-US" dirty="0">
                <a:solidFill>
                  <a:srgbClr val="3F3F3F"/>
                </a:solidFill>
                <a:highlight>
                  <a:srgbClr val="FFFFFF"/>
                </a:highlight>
              </a:rPr>
              <a:t>The Battles of </a:t>
            </a:r>
            <a:r>
              <a:rPr lang="en-US" dirty="0" err="1">
                <a:solidFill>
                  <a:srgbClr val="3F3F3F"/>
                </a:solidFill>
                <a:highlight>
                  <a:srgbClr val="FFFFFF"/>
                </a:highlight>
              </a:rPr>
              <a:t>Vyazma</a:t>
            </a:r>
            <a:r>
              <a:rPr lang="en-US" dirty="0">
                <a:solidFill>
                  <a:srgbClr val="3F3F3F"/>
                </a:solidFill>
                <a:highlight>
                  <a:srgbClr val="FFFFFF"/>
                </a:highlight>
              </a:rPr>
              <a:t> and Bryansk: </a:t>
            </a:r>
            <a:r>
              <a:rPr lang="en-US" b="1" dirty="0">
                <a:solidFill>
                  <a:srgbClr val="3F3F3F"/>
                </a:solidFill>
                <a:highlight>
                  <a:srgbClr val="FFFFFF"/>
                </a:highlight>
              </a:rPr>
              <a:t>draw German forces away from Moscow</a:t>
            </a:r>
          </a:p>
          <a:p>
            <a:pPr marL="571500" lvl="0" indent="-342900" rtl="0">
              <a:spcBef>
                <a:spcPts val="0"/>
              </a:spcBef>
              <a:buFont typeface="Arial" panose="020B0604020202020204" pitchFamily="34" charset="0"/>
              <a:buChar char="•"/>
            </a:pPr>
            <a:r>
              <a:rPr lang="en-US" dirty="0"/>
              <a:t>In the end German forces fail their attack on Moscow and retreat </a:t>
            </a:r>
          </a:p>
          <a:p>
            <a:pPr marL="971550" lvl="1" indent="-285750" rtl="0">
              <a:spcBef>
                <a:spcPts val="0"/>
              </a:spcBef>
              <a:buFont typeface="Arial" panose="020B0604020202020204" pitchFamily="34" charset="0"/>
              <a:buChar char="•"/>
            </a:pPr>
            <a:r>
              <a:rPr lang="en-US" dirty="0"/>
              <a:t>During the retreat they are attacked by Russian counter-attacks </a:t>
            </a:r>
          </a:p>
          <a:p>
            <a:pPr marL="571500" lvl="0" indent="-342900" rtl="0">
              <a:spcBef>
                <a:spcPts val="0"/>
              </a:spcBef>
              <a:buFont typeface="Arial" panose="020B0604020202020204" pitchFamily="34" charset="0"/>
              <a:buChar char="•"/>
            </a:pPr>
            <a:r>
              <a:rPr lang="en-US" dirty="0"/>
              <a:t>Overall a failure for Germany</a:t>
            </a:r>
          </a:p>
          <a:p>
            <a:pPr marL="971550" lvl="1" indent="-285750" rtl="0">
              <a:lnSpc>
                <a:spcPct val="130000"/>
              </a:lnSpc>
              <a:spcBef>
                <a:spcPts val="0"/>
              </a:spcBef>
              <a:spcAft>
                <a:spcPts val="600"/>
              </a:spcAft>
              <a:buFont typeface="Arial" panose="020B0604020202020204" pitchFamily="34" charset="0"/>
              <a:buChar char="•"/>
            </a:pPr>
            <a:r>
              <a:rPr lang="en-US" dirty="0">
                <a:solidFill>
                  <a:srgbClr val="3F3F3F"/>
                </a:solidFill>
                <a:highlight>
                  <a:srgbClr val="FFFFFF"/>
                </a:highlight>
              </a:rPr>
              <a:t>German Casualties: </a:t>
            </a:r>
            <a:r>
              <a:rPr lang="en-US" dirty="0">
                <a:solidFill>
                  <a:srgbClr val="3F3F3F"/>
                </a:solidFill>
                <a:highlight>
                  <a:srgbClr val="F9F9F9"/>
                </a:highlight>
              </a:rPr>
              <a:t>174,000–400,000</a:t>
            </a:r>
            <a:r>
              <a:rPr lang="en-US" dirty="0">
                <a:solidFill>
                  <a:srgbClr val="3F3F3F"/>
                </a:solidFill>
                <a:highlight>
                  <a:srgbClr val="FFFFFF"/>
                </a:highlight>
              </a:rPr>
              <a:t> Russia Casualties: </a:t>
            </a:r>
            <a:r>
              <a:rPr lang="en-US" dirty="0">
                <a:solidFill>
                  <a:srgbClr val="3F3F3F"/>
                </a:solidFill>
                <a:highlight>
                  <a:srgbClr val="F9F9F9"/>
                </a:highlight>
              </a:rPr>
              <a:t>650,000–1,280,000</a:t>
            </a:r>
          </a:p>
          <a:p>
            <a:pPr marL="971550" lvl="1" indent="-285750" rtl="0">
              <a:lnSpc>
                <a:spcPct val="130000"/>
              </a:lnSpc>
              <a:spcBef>
                <a:spcPts val="0"/>
              </a:spcBef>
              <a:spcAft>
                <a:spcPts val="600"/>
              </a:spcAft>
              <a:buFont typeface="Arial" panose="020B0604020202020204" pitchFamily="34" charset="0"/>
              <a:buChar char="•"/>
            </a:pPr>
            <a:r>
              <a:rPr lang="en-US" dirty="0">
                <a:solidFill>
                  <a:srgbClr val="3F3F3F"/>
                </a:solidFill>
                <a:highlight>
                  <a:srgbClr val="F9F9F9"/>
                </a:highlight>
              </a:rPr>
              <a:t>First time German line is pushed back</a:t>
            </a:r>
          </a:p>
          <a:p>
            <a:pPr marL="971550" lvl="1" indent="-285750" rtl="0">
              <a:lnSpc>
                <a:spcPct val="130000"/>
              </a:lnSpc>
              <a:spcBef>
                <a:spcPts val="0"/>
              </a:spcBef>
              <a:spcAft>
                <a:spcPts val="600"/>
              </a:spcAft>
              <a:buFont typeface="Arial" panose="020B0604020202020204" pitchFamily="34" charset="0"/>
              <a:buChar char="•"/>
            </a:pPr>
            <a:r>
              <a:rPr lang="en-US" b="1" dirty="0">
                <a:solidFill>
                  <a:srgbClr val="3F3F3F"/>
                </a:solidFill>
                <a:highlight>
                  <a:srgbClr val="F9F9F9"/>
                </a:highlight>
              </a:rPr>
              <a:t>Turning point in Operation Barbarossa</a:t>
            </a:r>
          </a:p>
          <a:p>
            <a:pPr marL="0" lvl="0" indent="0" rtl="0">
              <a:spcBef>
                <a:spcPts val="0"/>
              </a:spcBef>
              <a:buNone/>
            </a:pPr>
            <a:r>
              <a:rPr lang="en-US" dirty="0"/>
              <a:t> </a:t>
            </a:r>
          </a:p>
          <a:p>
            <a:pPr marL="0" lvl="0" indent="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a:solidFill>
                  <a:srgbClr val="3F3F3F"/>
                </a:solidFill>
                <a:latin typeface="Calibri"/>
                <a:ea typeface="Calibri"/>
                <a:cs typeface="Calibri"/>
                <a:sym typeface="Calibri"/>
              </a:rPr>
              <a:t>Batt</a:t>
            </a:r>
            <a:r>
              <a:rPr lang="en-US"/>
              <a:t>I</a:t>
            </a:r>
            <a:r>
              <a:rPr lang="en-US" sz="4800" b="0" i="0" u="none" strike="noStrike" cap="none">
                <a:solidFill>
                  <a:srgbClr val="3F3F3F"/>
                </a:solidFill>
                <a:latin typeface="Calibri"/>
                <a:ea typeface="Calibri"/>
                <a:cs typeface="Calibri"/>
                <a:sym typeface="Calibri"/>
              </a:rPr>
              <a:t>e of Sta</a:t>
            </a:r>
            <a:r>
              <a:rPr lang="en-US"/>
              <a:t>I</a:t>
            </a:r>
            <a:r>
              <a:rPr lang="en-US" sz="4800" b="0" i="0" u="none" strike="noStrike" cap="none">
                <a:solidFill>
                  <a:srgbClr val="3F3F3F"/>
                </a:solidFill>
                <a:latin typeface="Calibri"/>
                <a:ea typeface="Calibri"/>
                <a:cs typeface="Calibri"/>
                <a:sym typeface="Calibri"/>
              </a:rPr>
              <a:t>ingrad (AKA Vo</a:t>
            </a:r>
            <a:r>
              <a:rPr lang="en-US"/>
              <a:t>I</a:t>
            </a:r>
            <a:r>
              <a:rPr lang="en-US" sz="4800" b="0" i="0" u="none" strike="noStrike" cap="none">
                <a:solidFill>
                  <a:srgbClr val="3F3F3F"/>
                </a:solidFill>
                <a:latin typeface="Calibri"/>
                <a:ea typeface="Calibri"/>
                <a:cs typeface="Calibri"/>
                <a:sym typeface="Calibri"/>
              </a:rPr>
              <a:t>gograd)</a:t>
            </a:r>
          </a:p>
        </p:txBody>
      </p:sp>
      <p:sp>
        <p:nvSpPr>
          <p:cNvPr id="291" name="Shape 291"/>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457200" marR="0" lvl="0" indent="-381000" algn="l" rtl="0">
              <a:lnSpc>
                <a:spcPct val="90000"/>
              </a:lnSpc>
              <a:spcBef>
                <a:spcPts val="0"/>
              </a:spcBef>
              <a:spcAft>
                <a:spcPts val="0"/>
              </a:spcAft>
              <a:buSzPct val="100000"/>
              <a:buFont typeface="Arial" panose="020B0604020202020204" pitchFamily="34" charset="0"/>
              <a:buChar char="•"/>
            </a:pPr>
            <a:r>
              <a:rPr lang="en-US" sz="2400" dirty="0"/>
              <a:t>August 23, 1942 - February 2, 1943</a:t>
            </a:r>
          </a:p>
          <a:p>
            <a:pPr marL="457200" marR="0" lvl="0" indent="-381000" algn="l" rtl="0">
              <a:lnSpc>
                <a:spcPct val="90000"/>
              </a:lnSpc>
              <a:spcBef>
                <a:spcPts val="0"/>
              </a:spcBef>
              <a:spcAft>
                <a:spcPts val="0"/>
              </a:spcAft>
              <a:buSzPct val="100000"/>
              <a:buFont typeface="Arial" panose="020B0604020202020204" pitchFamily="34" charset="0"/>
              <a:buChar char="•"/>
            </a:pPr>
            <a:r>
              <a:rPr lang="en-US" sz="2400" dirty="0"/>
              <a:t>Turning point on the Eastern Front</a:t>
            </a:r>
          </a:p>
          <a:p>
            <a:pPr marL="457200" marR="0" lvl="0" indent="-381000" algn="l" rtl="0">
              <a:lnSpc>
                <a:spcPct val="90000"/>
              </a:lnSpc>
              <a:spcBef>
                <a:spcPts val="0"/>
              </a:spcBef>
              <a:spcAft>
                <a:spcPts val="0"/>
              </a:spcAft>
              <a:buSzPct val="100000"/>
              <a:buFont typeface="Arial" panose="020B0604020202020204" pitchFamily="34" charset="0"/>
              <a:buChar char="•"/>
            </a:pPr>
            <a:r>
              <a:rPr lang="en-US" sz="2400" dirty="0"/>
              <a:t>Why was it wanted?</a:t>
            </a:r>
          </a:p>
          <a:p>
            <a:pPr marL="914400" marR="0" lvl="1" indent="-381000" algn="l" rtl="0">
              <a:lnSpc>
                <a:spcPct val="90000"/>
              </a:lnSpc>
              <a:spcBef>
                <a:spcPts val="0"/>
              </a:spcBef>
              <a:spcAft>
                <a:spcPts val="0"/>
              </a:spcAft>
              <a:buSzPct val="100000"/>
              <a:buFont typeface="Arial" panose="020B0604020202020204" pitchFamily="34" charset="0"/>
              <a:buChar char="•"/>
            </a:pPr>
            <a:r>
              <a:rPr lang="en-US" sz="2400" dirty="0"/>
              <a:t>Stalingrad was a large strategic point</a:t>
            </a:r>
          </a:p>
          <a:p>
            <a:pPr marL="1371600" marR="0" lvl="2" indent="-381000" algn="l" rtl="0">
              <a:lnSpc>
                <a:spcPct val="90000"/>
              </a:lnSpc>
              <a:spcBef>
                <a:spcPts val="0"/>
              </a:spcBef>
              <a:spcAft>
                <a:spcPts val="0"/>
              </a:spcAft>
              <a:buSzPct val="100000"/>
              <a:buFont typeface="Arial" panose="020B0604020202020204" pitchFamily="34" charset="0"/>
              <a:buChar char="•"/>
            </a:pPr>
            <a:r>
              <a:rPr lang="en-US" sz="2400" dirty="0"/>
              <a:t>Was the crossroads between the Volga and the Caucasus</a:t>
            </a:r>
          </a:p>
          <a:p>
            <a:pPr marL="1371600" marR="0" lvl="2" indent="-381000" algn="l" rtl="0">
              <a:lnSpc>
                <a:spcPct val="90000"/>
              </a:lnSpc>
              <a:spcBef>
                <a:spcPts val="0"/>
              </a:spcBef>
              <a:spcAft>
                <a:spcPts val="0"/>
              </a:spcAft>
              <a:buSzPct val="100000"/>
              <a:buFont typeface="Arial" panose="020B0604020202020204" pitchFamily="34" charset="0"/>
              <a:buChar char="•"/>
            </a:pPr>
            <a:r>
              <a:rPr lang="en-US" sz="2400" dirty="0"/>
              <a:t>A major industrial center</a:t>
            </a:r>
          </a:p>
          <a:p>
            <a:pPr marL="457200" marR="0" lvl="0" indent="-381000" algn="l" rtl="0">
              <a:lnSpc>
                <a:spcPct val="90000"/>
              </a:lnSpc>
              <a:spcBef>
                <a:spcPts val="0"/>
              </a:spcBef>
              <a:spcAft>
                <a:spcPts val="0"/>
              </a:spcAft>
              <a:buSzPct val="100000"/>
              <a:buFont typeface="Arial" panose="020B0604020202020204" pitchFamily="34" charset="0"/>
              <a:buChar char="•"/>
            </a:pPr>
            <a:r>
              <a:rPr lang="en-US" sz="2400" dirty="0"/>
              <a:t>Hitler </a:t>
            </a:r>
            <a:r>
              <a:rPr lang="en-US" sz="2400" b="1" u="sng" dirty="0"/>
              <a:t>really</a:t>
            </a:r>
            <a:r>
              <a:rPr lang="en-US" sz="2400" dirty="0"/>
              <a:t> wanted this city because of the </a:t>
            </a:r>
          </a:p>
          <a:p>
            <a:pPr marL="342900" marR="0" lvl="0" indent="-342900" algn="l" rtl="0">
              <a:lnSpc>
                <a:spcPct val="90000"/>
              </a:lnSpc>
              <a:spcBef>
                <a:spcPts val="0"/>
              </a:spcBef>
              <a:spcAft>
                <a:spcPts val="0"/>
              </a:spcAft>
              <a:buFont typeface="Arial" panose="020B0604020202020204" pitchFamily="34" charset="0"/>
              <a:buChar char="•"/>
            </a:pPr>
            <a:r>
              <a:rPr lang="en-US" sz="2400" dirty="0"/>
              <a:t>	benefits it had</a:t>
            </a:r>
          </a:p>
          <a:p>
            <a:pPr marL="457200" marR="0" lvl="0" indent="-381000" algn="l" rtl="0">
              <a:lnSpc>
                <a:spcPct val="90000"/>
              </a:lnSpc>
              <a:spcBef>
                <a:spcPts val="0"/>
              </a:spcBef>
              <a:spcAft>
                <a:spcPts val="0"/>
              </a:spcAft>
              <a:buSzPct val="100000"/>
              <a:buFont typeface="Arial" panose="020B0604020202020204" pitchFamily="34" charset="0"/>
              <a:buChar char="•"/>
            </a:pPr>
            <a:r>
              <a:rPr lang="en-US" sz="2400" dirty="0"/>
              <a:t>Also wanted it because it had “Stalin” in its name</a:t>
            </a:r>
          </a:p>
          <a:p>
            <a:pPr marL="457200" marR="0" lvl="0" indent="-381000" algn="l" rtl="0">
              <a:lnSpc>
                <a:spcPct val="90000"/>
              </a:lnSpc>
              <a:spcBef>
                <a:spcPts val="0"/>
              </a:spcBef>
              <a:spcAft>
                <a:spcPts val="0"/>
              </a:spcAft>
              <a:buSzPct val="100000"/>
              <a:buFont typeface="Arial" panose="020B0604020202020204" pitchFamily="34" charset="0"/>
              <a:buChar char="•"/>
            </a:pPr>
            <a:r>
              <a:rPr lang="en-US" sz="2400" dirty="0"/>
              <a:t>Was overconfident that they would succeed</a:t>
            </a:r>
          </a:p>
          <a:p>
            <a:pPr marL="342900" marR="0" lvl="0" indent="-342900" algn="l" rtl="0">
              <a:lnSpc>
                <a:spcPct val="90000"/>
              </a:lnSpc>
              <a:spcBef>
                <a:spcPts val="0"/>
              </a:spcBef>
              <a:spcAft>
                <a:spcPts val="0"/>
              </a:spcAft>
              <a:buFont typeface="Arial" panose="020B0604020202020204" pitchFamily="34" charset="0"/>
              <a:buChar char="•"/>
            </a:pPr>
            <a:r>
              <a:rPr lang="en-US" sz="2400" dirty="0"/>
              <a:t>	following Operation Barbarossa</a:t>
            </a:r>
          </a:p>
        </p:txBody>
      </p:sp>
      <p:pic>
        <p:nvPicPr>
          <p:cNvPr id="292" name="Shape 292"/>
          <p:cNvPicPr preferRelativeResize="0"/>
          <p:nvPr/>
        </p:nvPicPr>
        <p:blipFill>
          <a:blip r:embed="rId3">
            <a:alphaModFix/>
          </a:blip>
          <a:stretch>
            <a:fillRect/>
          </a:stretch>
        </p:blipFill>
        <p:spPr>
          <a:xfrm>
            <a:off x="7852100" y="3920076"/>
            <a:ext cx="3687948" cy="2128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Who led the Battle?</a:t>
            </a:r>
          </a:p>
        </p:txBody>
      </p:sp>
      <p:graphicFrame>
        <p:nvGraphicFramePr>
          <p:cNvPr id="299" name="Shape 299"/>
          <p:cNvGraphicFramePr/>
          <p:nvPr/>
        </p:nvGraphicFramePr>
        <p:xfrm>
          <a:off x="982975" y="1842450"/>
          <a:ext cx="10287000" cy="4323890"/>
        </p:xfrm>
        <a:graphic>
          <a:graphicData uri="http://schemas.openxmlformats.org/drawingml/2006/table">
            <a:tbl>
              <a:tblPr>
                <a:noFill/>
                <a:tableStyleId>{92687B5C-C0B2-4D59-852F-5DEA5FD48F68}</a:tableStyleId>
              </a:tblPr>
              <a:tblGrid>
                <a:gridCol w="5143500"/>
                <a:gridCol w="5143500"/>
              </a:tblGrid>
              <a:tr h="606125">
                <a:tc>
                  <a:txBody>
                    <a:bodyPr/>
                    <a:lstStyle/>
                    <a:p>
                      <a:pPr lvl="0" algn="ctr" rtl="0">
                        <a:spcBef>
                          <a:spcPts val="0"/>
                        </a:spcBef>
                        <a:buNone/>
                      </a:pPr>
                      <a:r>
                        <a:rPr lang="en-US" sz="3600">
                          <a:solidFill>
                            <a:srgbClr val="3F3F3F"/>
                          </a:solidFill>
                          <a:latin typeface="Calibri"/>
                          <a:ea typeface="Calibri"/>
                          <a:cs typeface="Calibri"/>
                          <a:sym typeface="Calibri"/>
                        </a:rPr>
                        <a:t>Axis</a:t>
                      </a: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US" sz="3600">
                          <a:solidFill>
                            <a:srgbClr val="3F3F3F"/>
                          </a:solidFill>
                          <a:latin typeface="Calibri"/>
                          <a:ea typeface="Calibri"/>
                          <a:cs typeface="Calibri"/>
                          <a:sym typeface="Calibri"/>
                        </a:rPr>
                        <a:t>Allies</a:t>
                      </a: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r>
              <a:tr h="3592400">
                <a:tc>
                  <a:txBody>
                    <a:bodyPr/>
                    <a:lstStyle/>
                    <a:p>
                      <a:pPr lvl="0" algn="ctr" rtl="0">
                        <a:spcBef>
                          <a:spcPts val="0"/>
                        </a:spcBef>
                        <a:buNone/>
                      </a:pPr>
                      <a:endParaRPr sz="2000"/>
                    </a:p>
                    <a:p>
                      <a:pPr lvl="0" algn="ctr" rtl="0">
                        <a:spcBef>
                          <a:spcPts val="0"/>
                        </a:spcBef>
                        <a:buNone/>
                      </a:pPr>
                      <a:endParaRPr sz="2000"/>
                    </a:p>
                    <a:p>
                      <a:pPr lvl="0" algn="ctr" rtl="0">
                        <a:spcBef>
                          <a:spcPts val="0"/>
                        </a:spcBef>
                        <a:buNone/>
                      </a:pPr>
                      <a:endParaRPr sz="2000"/>
                    </a:p>
                    <a:p>
                      <a:pPr lvl="0" algn="ctr" rtl="0">
                        <a:spcBef>
                          <a:spcPts val="0"/>
                        </a:spcBef>
                        <a:buNone/>
                      </a:pPr>
                      <a:endParaRPr sz="2000"/>
                    </a:p>
                    <a:p>
                      <a:pPr lvl="0" algn="ctr" rtl="0">
                        <a:spcBef>
                          <a:spcPts val="0"/>
                        </a:spcBef>
                        <a:buNone/>
                      </a:pPr>
                      <a:endParaRPr sz="2000"/>
                    </a:p>
                    <a:p>
                      <a:pPr lvl="0" algn="ctr" rtl="0">
                        <a:spcBef>
                          <a:spcPts val="0"/>
                        </a:spcBef>
                        <a:buNone/>
                      </a:pPr>
                      <a:endParaRPr sz="2000"/>
                    </a:p>
                    <a:p>
                      <a:pPr lvl="0" algn="ctr" rtl="0">
                        <a:spcBef>
                          <a:spcPts val="0"/>
                        </a:spcBef>
                        <a:buNone/>
                      </a:pPr>
                      <a:endParaRPr sz="2000"/>
                    </a:p>
                    <a:p>
                      <a:pPr lvl="0" algn="l" rtl="0">
                        <a:spcBef>
                          <a:spcPts val="0"/>
                        </a:spcBef>
                        <a:buNone/>
                      </a:pPr>
                      <a:endParaRPr sz="2000"/>
                    </a:p>
                    <a:p>
                      <a:pPr lvl="0" algn="l" rtl="0">
                        <a:spcBef>
                          <a:spcPts val="0"/>
                        </a:spcBef>
                        <a:buNone/>
                      </a:pPr>
                      <a:r>
                        <a:rPr lang="en-US" sz="2000">
                          <a:latin typeface="Calibri"/>
                          <a:ea typeface="Calibri"/>
                          <a:cs typeface="Calibri"/>
                          <a:sym typeface="Calibri"/>
                        </a:rPr>
                        <a:t>    Friedrich Paulus               Erich von Manstein</a:t>
                      </a:r>
                    </a:p>
                    <a:p>
                      <a:pPr lvl="0" algn="ctr" rtl="0">
                        <a:spcBef>
                          <a:spcPts val="0"/>
                        </a:spcBef>
                        <a:buNone/>
                      </a:pPr>
                      <a:endParaRPr sz="2000">
                        <a:latin typeface="Calibri"/>
                        <a:ea typeface="Calibri"/>
                        <a:cs typeface="Calibri"/>
                        <a:sym typeface="Calibri"/>
                      </a:endParaRP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endParaRPr sz="2000">
                        <a:latin typeface="Calibri"/>
                        <a:ea typeface="Calibri"/>
                        <a:cs typeface="Calibri"/>
                        <a:sym typeface="Calibri"/>
                      </a:endParaRPr>
                    </a:p>
                    <a:p>
                      <a:pPr lvl="0" algn="ctr" rtl="0">
                        <a:spcBef>
                          <a:spcPts val="0"/>
                        </a:spcBef>
                        <a:buNone/>
                      </a:pPr>
                      <a:endParaRPr sz="2000">
                        <a:latin typeface="Calibri"/>
                        <a:ea typeface="Calibri"/>
                        <a:cs typeface="Calibri"/>
                        <a:sym typeface="Calibri"/>
                      </a:endParaRPr>
                    </a:p>
                    <a:p>
                      <a:pPr lvl="0" algn="ctr" rtl="0">
                        <a:spcBef>
                          <a:spcPts val="0"/>
                        </a:spcBef>
                        <a:buNone/>
                      </a:pPr>
                      <a:endParaRPr sz="2000">
                        <a:latin typeface="Calibri"/>
                        <a:ea typeface="Calibri"/>
                        <a:cs typeface="Calibri"/>
                        <a:sym typeface="Calibri"/>
                      </a:endParaRPr>
                    </a:p>
                    <a:p>
                      <a:pPr lvl="0" algn="ctr" rtl="0">
                        <a:spcBef>
                          <a:spcPts val="0"/>
                        </a:spcBef>
                        <a:buNone/>
                      </a:pPr>
                      <a:endParaRPr sz="2000">
                        <a:latin typeface="Calibri"/>
                        <a:ea typeface="Calibri"/>
                        <a:cs typeface="Calibri"/>
                        <a:sym typeface="Calibri"/>
                      </a:endParaRPr>
                    </a:p>
                    <a:p>
                      <a:pPr lvl="0" algn="ctr" rtl="0">
                        <a:spcBef>
                          <a:spcPts val="0"/>
                        </a:spcBef>
                        <a:buNone/>
                      </a:pPr>
                      <a:endParaRPr sz="2000">
                        <a:latin typeface="Calibri"/>
                        <a:ea typeface="Calibri"/>
                        <a:cs typeface="Calibri"/>
                        <a:sym typeface="Calibri"/>
                      </a:endParaRPr>
                    </a:p>
                    <a:p>
                      <a:pPr lvl="0" algn="ctr" rtl="0">
                        <a:spcBef>
                          <a:spcPts val="0"/>
                        </a:spcBef>
                        <a:buNone/>
                      </a:pPr>
                      <a:endParaRPr sz="2000">
                        <a:latin typeface="Calibri"/>
                        <a:ea typeface="Calibri"/>
                        <a:cs typeface="Calibri"/>
                        <a:sym typeface="Calibri"/>
                      </a:endParaRPr>
                    </a:p>
                    <a:p>
                      <a:pPr lvl="0" algn="ctr" rtl="0">
                        <a:spcBef>
                          <a:spcPts val="0"/>
                        </a:spcBef>
                        <a:buNone/>
                      </a:pPr>
                      <a:endParaRPr sz="2000">
                        <a:latin typeface="Calibri"/>
                        <a:ea typeface="Calibri"/>
                        <a:cs typeface="Calibri"/>
                        <a:sym typeface="Calibri"/>
                      </a:endParaRPr>
                    </a:p>
                    <a:p>
                      <a:pPr lvl="0" algn="ctr" rtl="0">
                        <a:spcBef>
                          <a:spcPts val="0"/>
                        </a:spcBef>
                        <a:buNone/>
                      </a:pPr>
                      <a:endParaRPr sz="2000">
                        <a:latin typeface="Calibri"/>
                        <a:ea typeface="Calibri"/>
                        <a:cs typeface="Calibri"/>
                        <a:sym typeface="Calibri"/>
                      </a:endParaRPr>
                    </a:p>
                    <a:p>
                      <a:pPr lvl="0" rtl="0">
                        <a:spcBef>
                          <a:spcPts val="0"/>
                        </a:spcBef>
                        <a:buNone/>
                      </a:pPr>
                      <a:r>
                        <a:rPr lang="en-US" sz="2000">
                          <a:latin typeface="Calibri"/>
                          <a:ea typeface="Calibri"/>
                          <a:cs typeface="Calibri"/>
                          <a:sym typeface="Calibri"/>
                        </a:rPr>
                        <a:t>          Georgy Zhukov         Aleksandr Vasilevsky</a:t>
                      </a: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r>
            </a:tbl>
          </a:graphicData>
        </a:graphic>
      </p:graphicFrame>
      <p:pic>
        <p:nvPicPr>
          <p:cNvPr id="300" name="Shape 300"/>
          <p:cNvPicPr preferRelativeResize="0"/>
          <p:nvPr/>
        </p:nvPicPr>
        <p:blipFill>
          <a:blip r:embed="rId3">
            <a:alphaModFix/>
          </a:blip>
          <a:stretch>
            <a:fillRect/>
          </a:stretch>
        </p:blipFill>
        <p:spPr>
          <a:xfrm>
            <a:off x="1333417" y="2701200"/>
            <a:ext cx="1533950" cy="2268324"/>
          </a:xfrm>
          <a:prstGeom prst="rect">
            <a:avLst/>
          </a:prstGeom>
          <a:noFill/>
          <a:ln>
            <a:noFill/>
          </a:ln>
        </p:spPr>
      </p:pic>
      <p:pic>
        <p:nvPicPr>
          <p:cNvPr id="301" name="Shape 301"/>
          <p:cNvPicPr preferRelativeResize="0"/>
          <p:nvPr/>
        </p:nvPicPr>
        <p:blipFill>
          <a:blip r:embed="rId4">
            <a:alphaModFix/>
          </a:blip>
          <a:stretch>
            <a:fillRect/>
          </a:stretch>
        </p:blipFill>
        <p:spPr>
          <a:xfrm>
            <a:off x="3897701" y="2701199"/>
            <a:ext cx="1685624" cy="2268324"/>
          </a:xfrm>
          <a:prstGeom prst="rect">
            <a:avLst/>
          </a:prstGeom>
          <a:noFill/>
          <a:ln>
            <a:noFill/>
          </a:ln>
        </p:spPr>
      </p:pic>
      <p:pic>
        <p:nvPicPr>
          <p:cNvPr id="302" name="Shape 302"/>
          <p:cNvPicPr preferRelativeResize="0"/>
          <p:nvPr/>
        </p:nvPicPr>
        <p:blipFill>
          <a:blip r:embed="rId5">
            <a:alphaModFix/>
          </a:blip>
          <a:stretch>
            <a:fillRect/>
          </a:stretch>
        </p:blipFill>
        <p:spPr>
          <a:xfrm>
            <a:off x="6748375" y="2701200"/>
            <a:ext cx="1640612" cy="2268325"/>
          </a:xfrm>
          <a:prstGeom prst="rect">
            <a:avLst/>
          </a:prstGeom>
          <a:noFill/>
          <a:ln>
            <a:noFill/>
          </a:ln>
        </p:spPr>
      </p:pic>
      <p:pic>
        <p:nvPicPr>
          <p:cNvPr id="303" name="Shape 303"/>
          <p:cNvPicPr preferRelativeResize="0"/>
          <p:nvPr/>
        </p:nvPicPr>
        <p:blipFill>
          <a:blip r:embed="rId6">
            <a:alphaModFix/>
          </a:blip>
          <a:stretch>
            <a:fillRect/>
          </a:stretch>
        </p:blipFill>
        <p:spPr>
          <a:xfrm>
            <a:off x="9014275" y="2711612"/>
            <a:ext cx="1685624" cy="2247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Preparations</a:t>
            </a:r>
          </a:p>
        </p:txBody>
      </p:sp>
      <p:sp>
        <p:nvSpPr>
          <p:cNvPr id="310" name="Shape 310"/>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dirty="0"/>
              <a:t>Hitler expects this to be an easy win, but doesn’t expect the Soviets to be well-defended</a:t>
            </a:r>
          </a:p>
          <a:p>
            <a:pPr marL="457200" lvl="0" indent="-381000" rtl="0">
              <a:spcBef>
                <a:spcPts val="0"/>
              </a:spcBef>
              <a:buSzPct val="100000"/>
              <a:buFont typeface="Arial" panose="020B0604020202020204" pitchFamily="34" charset="0"/>
              <a:buChar char="•"/>
            </a:pPr>
            <a:r>
              <a:rPr lang="en-US" sz="2400" dirty="0"/>
              <a:t>Stalin forces majority of its citizens to get involved in the </a:t>
            </a:r>
            <a:r>
              <a:rPr lang="en-US" sz="2400" dirty="0" err="1"/>
              <a:t>defence</a:t>
            </a:r>
            <a:r>
              <a:rPr lang="en-US" sz="2400" dirty="0"/>
              <a:t> of the city</a:t>
            </a:r>
          </a:p>
          <a:p>
            <a:pPr marL="457200" lvl="0" indent="-381000" rtl="0">
              <a:spcBef>
                <a:spcPts val="0"/>
              </a:spcBef>
              <a:buSzPct val="100000"/>
              <a:buFont typeface="Arial" panose="020B0604020202020204" pitchFamily="34" charset="0"/>
              <a:buChar char="•"/>
            </a:pPr>
            <a:r>
              <a:rPr lang="en-US" sz="2400" dirty="0"/>
              <a:t>Order 227</a:t>
            </a:r>
          </a:p>
          <a:p>
            <a:pPr marL="914400" lvl="1" indent="-381000" rtl="0">
              <a:spcBef>
                <a:spcPts val="0"/>
              </a:spcBef>
              <a:buSzPct val="100000"/>
              <a:buFont typeface="Arial" panose="020B0604020202020204" pitchFamily="34" charset="0"/>
              <a:buChar char="•"/>
            </a:pPr>
            <a:r>
              <a:rPr lang="en-US" sz="2400" dirty="0"/>
              <a:t>Issued by Stalin on July 28, 1942</a:t>
            </a:r>
          </a:p>
          <a:p>
            <a:pPr marL="914400" lvl="1" indent="-381000" rtl="0">
              <a:spcBef>
                <a:spcPts val="0"/>
              </a:spcBef>
              <a:buSzPct val="100000"/>
              <a:buFont typeface="Arial" panose="020B0604020202020204" pitchFamily="34" charset="0"/>
              <a:buChar char="•"/>
            </a:pPr>
            <a:r>
              <a:rPr lang="en-US" sz="2400" dirty="0"/>
              <a:t>Used to impose discipline on Soviet soldiers</a:t>
            </a:r>
          </a:p>
          <a:p>
            <a:pPr marL="457200" lvl="0" indent="-381000" rtl="0">
              <a:spcBef>
                <a:spcPts val="0"/>
              </a:spcBef>
              <a:buSzPct val="100000"/>
              <a:buFont typeface="Arial" panose="020B0604020202020204" pitchFamily="34" charset="0"/>
              <a:buChar char="•"/>
            </a:pPr>
            <a:r>
              <a:rPr lang="en-US" sz="2400" dirty="0"/>
              <a:t>As Axis approached Stalingrad, Stalin rushed supplies and reinforcements to the city</a:t>
            </a:r>
          </a:p>
          <a:p>
            <a:pPr marL="457200" lvl="0" indent="-381000">
              <a:spcBef>
                <a:spcPts val="0"/>
              </a:spcBef>
              <a:buSzPct val="100000"/>
              <a:buFont typeface="Arial" panose="020B0604020202020204" pitchFamily="34" charset="0"/>
              <a:buChar char="•"/>
            </a:pPr>
            <a:r>
              <a:rPr lang="en-US" sz="2400" dirty="0"/>
              <a:t>Axis used much of their resources simply arriving to Stalingrad</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Trouble Before the Battle Begins</a:t>
            </a:r>
          </a:p>
        </p:txBody>
      </p:sp>
      <p:sp>
        <p:nvSpPr>
          <p:cNvPr id="317" name="Shape 317"/>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dirty="0"/>
              <a:t>Aware of the dwindling supplies, General </a:t>
            </a:r>
            <a:r>
              <a:rPr lang="en-US" sz="2400" dirty="0" err="1"/>
              <a:t>Halder</a:t>
            </a:r>
            <a:r>
              <a:rPr lang="en-US" sz="2400" dirty="0"/>
              <a:t>, as well as other leading commanders, try to stop Hitler from continuing with the battle.</a:t>
            </a:r>
          </a:p>
          <a:p>
            <a:pPr marL="914400" lvl="1" indent="-381000" rtl="0">
              <a:spcBef>
                <a:spcPts val="0"/>
              </a:spcBef>
              <a:buSzPct val="100000"/>
              <a:buFont typeface="Arial" panose="020B0604020202020204" pitchFamily="34" charset="0"/>
              <a:buChar char="•"/>
            </a:pPr>
            <a:r>
              <a:rPr lang="en-US" sz="2400" dirty="0"/>
              <a:t>Hitler has none of it, and demands them to continue approaching, and takes control of Army Group A, as well as sacking </a:t>
            </a:r>
            <a:r>
              <a:rPr lang="en-US" sz="2400" dirty="0" err="1"/>
              <a:t>Halder</a:t>
            </a:r>
            <a:endParaRPr lang="en-US" sz="2400" dirty="0"/>
          </a:p>
          <a:p>
            <a:pPr marL="914400" lvl="1" indent="-381000">
              <a:spcBef>
                <a:spcPts val="0"/>
              </a:spcBef>
              <a:buSzPct val="100000"/>
              <a:buFont typeface="Arial" panose="020B0604020202020204" pitchFamily="34" charset="0"/>
              <a:buChar char="•"/>
            </a:pPr>
            <a:r>
              <a:rPr lang="en-US" sz="2400" dirty="0"/>
              <a:t>Ironically, if it weren’t for Hitler’s decisions, the Germans might have been able to capture Stalingrad much quicker</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2316475" y="286600"/>
            <a:ext cx="7620000" cy="5905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The German Attack</a:t>
            </a:r>
          </a:p>
        </p:txBody>
      </p:sp>
      <p:sp>
        <p:nvSpPr>
          <p:cNvPr id="330" name="Shape 330"/>
          <p:cNvSpPr txBox="1">
            <a:spLocks noGrp="1"/>
          </p:cNvSpPr>
          <p:nvPr>
            <p:ph type="body" idx="1"/>
          </p:nvPr>
        </p:nvSpPr>
        <p:spPr>
          <a:xfrm>
            <a:off x="1066804" y="1815708"/>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dirty="0"/>
              <a:t>Axis forces initially outnumbered the Soviets by 100,000 men</a:t>
            </a:r>
          </a:p>
          <a:p>
            <a:pPr marL="457200" lvl="0" indent="-381000" rtl="0">
              <a:spcBef>
                <a:spcPts val="0"/>
              </a:spcBef>
              <a:buSzPct val="100000"/>
              <a:buFont typeface="Arial" panose="020B0604020202020204" pitchFamily="34" charset="0"/>
              <a:buChar char="•"/>
            </a:pPr>
            <a:r>
              <a:rPr lang="en-US" sz="2400" dirty="0"/>
              <a:t>Began carpet bombing the city at the end of August, killing 40,000 and destroying much of the city</a:t>
            </a:r>
          </a:p>
          <a:p>
            <a:pPr marL="457200" lvl="0" indent="-381000" rtl="0">
              <a:spcBef>
                <a:spcPts val="0"/>
              </a:spcBef>
              <a:buSzPct val="100000"/>
              <a:buFont typeface="Arial" panose="020B0604020202020204" pitchFamily="34" charset="0"/>
              <a:buChar char="•"/>
            </a:pPr>
            <a:r>
              <a:rPr lang="en-US" sz="2400" dirty="0"/>
              <a:t>Despite the sheer destruction of the Soviets, Stalin refuses to evacuate civilians, reasoning that it would motivate the forces to defend even more rigorously</a:t>
            </a:r>
          </a:p>
          <a:p>
            <a:pPr marL="457200" lvl="0" indent="-381000">
              <a:spcBef>
                <a:spcPts val="0"/>
              </a:spcBef>
              <a:buSzPct val="100000"/>
              <a:buFont typeface="Arial" panose="020B0604020202020204" pitchFamily="34" charset="0"/>
              <a:buChar char="•"/>
            </a:pPr>
            <a:r>
              <a:rPr lang="en-US" sz="2400" dirty="0"/>
              <a:t>The Germans take 90% of the city in 3 months, but Soviets manage to continue to defend the remainder of the city</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Pavlov’s House</a:t>
            </a:r>
          </a:p>
        </p:txBody>
      </p:sp>
      <p:sp>
        <p:nvSpPr>
          <p:cNvPr id="337" name="Shape 337"/>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546100" lvl="0" indent="-457200" rtl="0">
              <a:spcBef>
                <a:spcPts val="0"/>
              </a:spcBef>
              <a:buSzPct val="100000"/>
              <a:buFont typeface="Arial" panose="020B0604020202020204" pitchFamily="34" charset="0"/>
              <a:buChar char="•"/>
            </a:pPr>
            <a:r>
              <a:rPr lang="en-US" sz="2200" dirty="0"/>
              <a:t>Germans attempted to siege this apartment from September 27, 1942 to November 25, 1942 and failed</a:t>
            </a:r>
          </a:p>
          <a:p>
            <a:pPr marL="546100" lvl="0" indent="-457200" rtl="0">
              <a:spcBef>
                <a:spcPts val="0"/>
              </a:spcBef>
              <a:buSzPct val="100000"/>
              <a:buFont typeface="Arial" panose="020B0604020202020204" pitchFamily="34" charset="0"/>
              <a:buChar char="•"/>
            </a:pPr>
            <a:r>
              <a:rPr lang="en-US" sz="2200" dirty="0"/>
              <a:t>Sgt. </a:t>
            </a:r>
            <a:r>
              <a:rPr lang="en-US" sz="2200" dirty="0" err="1"/>
              <a:t>Yakov</a:t>
            </a:r>
            <a:r>
              <a:rPr lang="en-US" sz="2200" dirty="0"/>
              <a:t> Pavlov, the namesake of this landmark, ordered by Stalin to fortify the building and defend it to the last man, in accordance to order no. 227.</a:t>
            </a:r>
          </a:p>
          <a:p>
            <a:pPr marL="546100" lvl="0" indent="-457200" rtl="0">
              <a:spcBef>
                <a:spcPts val="0"/>
              </a:spcBef>
              <a:buSzPct val="100000"/>
              <a:buFont typeface="Arial" panose="020B0604020202020204" pitchFamily="34" charset="0"/>
              <a:buChar char="•"/>
            </a:pPr>
            <a:r>
              <a:rPr lang="en-US" sz="2200" dirty="0"/>
              <a:t>Despite the multiple attacks every day, them being heavily outnumbered, and the</a:t>
            </a:r>
          </a:p>
          <a:p>
            <a:pPr marL="546100" lvl="0" indent="-457200" rtl="0">
              <a:spcBef>
                <a:spcPts val="0"/>
              </a:spcBef>
              <a:buClr>
                <a:srgbClr val="FFFFFF"/>
              </a:buClr>
              <a:buSzPct val="100000"/>
              <a:buFont typeface="Arial" panose="020B0604020202020204" pitchFamily="34" charset="0"/>
              <a:buChar char="•"/>
            </a:pPr>
            <a:r>
              <a:rPr lang="en-US" sz="2200" dirty="0"/>
              <a:t>lack of resources, Pavlov’s forces managed to defend for</a:t>
            </a:r>
          </a:p>
          <a:p>
            <a:pPr marL="546100" lvl="0" indent="-457200" rtl="0">
              <a:spcBef>
                <a:spcPts val="0"/>
              </a:spcBef>
              <a:buClr>
                <a:srgbClr val="FFFFFF"/>
              </a:buClr>
              <a:buSzPct val="100000"/>
              <a:buFont typeface="Arial" panose="020B0604020202020204" pitchFamily="34" charset="0"/>
              <a:buChar char="•"/>
            </a:pPr>
            <a:r>
              <a:rPr lang="en-US" sz="2200" dirty="0"/>
              <a:t> 60 days, when counter-attack forces arrived</a:t>
            </a:r>
          </a:p>
          <a:p>
            <a:pPr marL="546100" lvl="0" indent="-457200" rtl="0">
              <a:spcBef>
                <a:spcPts val="0"/>
              </a:spcBef>
              <a:buSzPct val="100000"/>
              <a:buFont typeface="Arial" panose="020B0604020202020204" pitchFamily="34" charset="0"/>
              <a:buChar char="•"/>
            </a:pPr>
            <a:r>
              <a:rPr lang="en-US" sz="2200" dirty="0"/>
              <a:t>It is said that more Germans were killed for this building</a:t>
            </a:r>
          </a:p>
          <a:p>
            <a:pPr marL="546100" lvl="0" indent="-457200" rtl="0">
              <a:spcBef>
                <a:spcPts val="0"/>
              </a:spcBef>
              <a:buClr>
                <a:srgbClr val="FFFFFF"/>
              </a:buClr>
              <a:buSzPct val="100000"/>
              <a:buFont typeface="Arial" panose="020B0604020202020204" pitchFamily="34" charset="0"/>
              <a:buChar char="•"/>
            </a:pPr>
            <a:r>
              <a:rPr lang="en-US" sz="2200" dirty="0"/>
              <a:t>than in the entire Nazi campaign for France</a:t>
            </a:r>
          </a:p>
        </p:txBody>
      </p:sp>
      <p:pic>
        <p:nvPicPr>
          <p:cNvPr id="338" name="Shape 338"/>
          <p:cNvPicPr preferRelativeResize="0"/>
          <p:nvPr/>
        </p:nvPicPr>
        <p:blipFill>
          <a:blip r:embed="rId3">
            <a:alphaModFix/>
          </a:blip>
          <a:stretch>
            <a:fillRect/>
          </a:stretch>
        </p:blipFill>
        <p:spPr>
          <a:xfrm>
            <a:off x="8193574" y="3780025"/>
            <a:ext cx="3477725" cy="2256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Operation Uranus</a:t>
            </a:r>
          </a:p>
        </p:txBody>
      </p:sp>
      <p:sp>
        <p:nvSpPr>
          <p:cNvPr id="345" name="Shape 345"/>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68300" rtl="0">
              <a:spcBef>
                <a:spcPts val="0"/>
              </a:spcBef>
              <a:buSzPct val="100000"/>
              <a:buFont typeface="Arial" panose="020B0604020202020204" pitchFamily="34" charset="0"/>
              <a:buChar char="•"/>
            </a:pPr>
            <a:r>
              <a:rPr lang="en-US" sz="2200" dirty="0"/>
              <a:t>With 90% of Stalingrad captured by the Germans, Zhukov and </a:t>
            </a:r>
            <a:r>
              <a:rPr lang="en-US" sz="2200" dirty="0" err="1"/>
              <a:t>Vasilevsky</a:t>
            </a:r>
            <a:r>
              <a:rPr lang="en-US" sz="2200" dirty="0"/>
              <a:t> plan a counter-attack with over one million soldiers, outnumbering the Germans four-fold.</a:t>
            </a:r>
          </a:p>
          <a:p>
            <a:pPr marL="457200" lvl="0" indent="-368300" rtl="0">
              <a:spcBef>
                <a:spcPts val="0"/>
              </a:spcBef>
              <a:buSzPct val="100000"/>
              <a:buFont typeface="Arial" panose="020B0604020202020204" pitchFamily="34" charset="0"/>
              <a:buChar char="•"/>
            </a:pPr>
            <a:r>
              <a:rPr lang="en-US" sz="2200" dirty="0"/>
              <a:t>Created a pincer attack, forcing all but the 6th Army to retreat from Stalingrad</a:t>
            </a:r>
          </a:p>
          <a:p>
            <a:pPr marL="914400" lvl="1" indent="-368300" rtl="0">
              <a:spcBef>
                <a:spcPts val="0"/>
              </a:spcBef>
              <a:buSzPct val="100000"/>
              <a:buFont typeface="Arial" panose="020B0604020202020204" pitchFamily="34" charset="0"/>
              <a:buChar char="•"/>
            </a:pPr>
            <a:r>
              <a:rPr lang="en-US" sz="2200" dirty="0"/>
              <a:t>Paulus, who is leading the 6th Army in Stalingrad, requested to surrender to Hitler, who fervently forbade Paulus to do</a:t>
            </a:r>
          </a:p>
          <a:p>
            <a:pPr marL="914400" lvl="1" indent="-368300" rtl="0">
              <a:spcBef>
                <a:spcPts val="0"/>
              </a:spcBef>
              <a:buSzPct val="100000"/>
              <a:buFont typeface="Arial" panose="020B0604020202020204" pitchFamily="34" charset="0"/>
              <a:buChar char="•"/>
            </a:pPr>
            <a:r>
              <a:rPr lang="en-US" sz="2200" dirty="0"/>
              <a:t>Demanded Paulus to defend to the last bullet and man</a:t>
            </a:r>
          </a:p>
          <a:p>
            <a:pPr marL="457200" lvl="0" indent="-368300" rtl="0">
              <a:spcBef>
                <a:spcPts val="0"/>
              </a:spcBef>
              <a:buSzPct val="100000"/>
              <a:buFont typeface="Arial" panose="020B0604020202020204" pitchFamily="34" charset="0"/>
              <a:buChar char="•"/>
            </a:pPr>
            <a:r>
              <a:rPr lang="en-US" sz="2200" dirty="0"/>
              <a:t>As winter came, German soldiers began to die of frostbite, starvation, and some even committed suicide</a:t>
            </a:r>
          </a:p>
          <a:p>
            <a:pPr marL="457200" lvl="0" indent="-368300" rtl="0">
              <a:spcBef>
                <a:spcPts val="0"/>
              </a:spcBef>
              <a:buSzPct val="100000"/>
              <a:buFont typeface="Arial" panose="020B0604020202020204" pitchFamily="34" charset="0"/>
              <a:buChar char="•"/>
            </a:pPr>
            <a:r>
              <a:rPr lang="en-US" sz="2200" dirty="0"/>
              <a:t>By January 31, Paulus personally surrendered, but didn’t allow his forces to do the same.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a:t>Background Information</a:t>
            </a:r>
          </a:p>
        </p:txBody>
      </p:sp>
      <p:sp>
        <p:nvSpPr>
          <p:cNvPr id="120" name="Shape 120"/>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571500" lvl="0" indent="-342900" rtl="0">
              <a:spcBef>
                <a:spcPts val="0"/>
              </a:spcBef>
              <a:buFont typeface="Arial" panose="020B0604020202020204" pitchFamily="34" charset="0"/>
              <a:buChar char="•"/>
            </a:pPr>
            <a:r>
              <a:rPr lang="en-US" dirty="0"/>
              <a:t>Operation Barbarossa was the codename for the German invasion of Soviet Russia during World War II.</a:t>
            </a:r>
          </a:p>
          <a:p>
            <a:pPr marL="571500" lvl="0" indent="-342900" rtl="0">
              <a:spcBef>
                <a:spcPts val="0"/>
              </a:spcBef>
              <a:buFont typeface="Arial" panose="020B0604020202020204" pitchFamily="34" charset="0"/>
              <a:buChar char="•"/>
            </a:pPr>
            <a:r>
              <a:rPr lang="en-US" b="1" dirty="0"/>
              <a:t>Goals:</a:t>
            </a:r>
          </a:p>
          <a:p>
            <a:pPr marL="914400" lvl="1" indent="-355600" rtl="0">
              <a:spcBef>
                <a:spcPts val="0"/>
              </a:spcBef>
              <a:buSzPct val="100000"/>
              <a:buFont typeface="Arial" panose="020B0604020202020204" pitchFamily="34" charset="0"/>
              <a:buChar char="•"/>
            </a:pPr>
            <a:r>
              <a:rPr lang="en-US" sz="2000" dirty="0"/>
              <a:t>Take control of valuable Soviet oil supplies to support German army</a:t>
            </a:r>
          </a:p>
          <a:p>
            <a:pPr marL="1371600" lvl="2" indent="-355600" rtl="0">
              <a:spcBef>
                <a:spcPts val="0"/>
              </a:spcBef>
              <a:buSzPct val="100000"/>
              <a:buFont typeface="Arial" panose="020B0604020202020204" pitchFamily="34" charset="0"/>
              <a:buChar char="•"/>
            </a:pPr>
            <a:r>
              <a:rPr lang="en-US" sz="2000" dirty="0"/>
              <a:t>Russia has vast oilfields near Ural and Siberia as well as Ukraine and provided two million tons of oil to the Reich (</a:t>
            </a:r>
            <a:r>
              <a:rPr lang="en-US" sz="2000" dirty="0" err="1"/>
              <a:t>Beevor</a:t>
            </a:r>
            <a:r>
              <a:rPr lang="en-US" sz="2000" dirty="0"/>
              <a:t>)</a:t>
            </a:r>
          </a:p>
          <a:p>
            <a:pPr marL="914400" lvl="1" indent="-355600" rtl="0">
              <a:spcBef>
                <a:spcPts val="0"/>
              </a:spcBef>
              <a:buSzPct val="100000"/>
              <a:buFont typeface="Arial" panose="020B0604020202020204" pitchFamily="34" charset="0"/>
              <a:buChar char="•"/>
            </a:pPr>
            <a:r>
              <a:rPr lang="en-US" sz="2000" dirty="0"/>
              <a:t>Rid the European continent of Jews and Bolsheviks to achieve Aryan Supremacy</a:t>
            </a:r>
          </a:p>
          <a:p>
            <a:pPr marL="1371600" lvl="2" indent="-355600" rtl="0">
              <a:spcBef>
                <a:spcPts val="0"/>
              </a:spcBef>
              <a:buSzPct val="100000"/>
              <a:buFont typeface="Arial" panose="020B0604020202020204" pitchFamily="34" charset="0"/>
              <a:buChar char="•"/>
            </a:pPr>
            <a:r>
              <a:rPr lang="en-US" sz="2000" dirty="0"/>
              <a:t>Lebensraum (“living space”): take land for the Aryan race to expand into</a:t>
            </a:r>
          </a:p>
          <a:p>
            <a:pPr marL="914400" lvl="1" indent="-355600" rtl="0">
              <a:spcBef>
                <a:spcPts val="0"/>
              </a:spcBef>
              <a:buSzPct val="100000"/>
              <a:buFont typeface="Arial" panose="020B0604020202020204" pitchFamily="34" charset="0"/>
              <a:buChar char="•"/>
            </a:pPr>
            <a:r>
              <a:rPr lang="en-US" sz="2000" dirty="0"/>
              <a:t>Capture the Baltic states, the Crimea, and portions of Poland. </a:t>
            </a:r>
          </a:p>
          <a:p>
            <a:pPr marL="914400" lvl="1" indent="-355600" rtl="0">
              <a:spcBef>
                <a:spcPts val="0"/>
              </a:spcBef>
              <a:buSzPct val="100000"/>
              <a:buFont typeface="Arial" panose="020B0604020202020204" pitchFamily="34" charset="0"/>
              <a:buChar char="•"/>
            </a:pPr>
            <a:r>
              <a:rPr lang="en-US" sz="2000" dirty="0"/>
              <a:t>Destroy Russian army to prevent a two front war</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p:cNvPicPr preferRelativeResize="0"/>
          <p:nvPr/>
        </p:nvPicPr>
        <p:blipFill>
          <a:blip r:embed="rId3">
            <a:alphaModFix/>
          </a:blip>
          <a:stretch>
            <a:fillRect/>
          </a:stretch>
        </p:blipFill>
        <p:spPr>
          <a:xfrm>
            <a:off x="3228850" y="150074"/>
            <a:ext cx="5734300" cy="6092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What came out of this?</a:t>
            </a:r>
          </a:p>
        </p:txBody>
      </p:sp>
      <p:sp>
        <p:nvSpPr>
          <p:cNvPr id="358" name="Shape 358"/>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US" sz="2400" dirty="0"/>
              <a:t>Ended up being a catastrophic failure for the Germans</a:t>
            </a:r>
          </a:p>
          <a:p>
            <a:pPr marL="971550" lvl="1" indent="-285750" rtl="0">
              <a:spcBef>
                <a:spcPts val="0"/>
              </a:spcBef>
              <a:buFont typeface="Arial" panose="020B0604020202020204" pitchFamily="34" charset="0"/>
              <a:buChar char="•"/>
            </a:pPr>
            <a:r>
              <a:rPr lang="en-US" dirty="0"/>
              <a:t>After this, they would have no more major victories in the Eastern Front</a:t>
            </a:r>
          </a:p>
          <a:p>
            <a:pPr marL="457200" lvl="0" indent="-381000" rtl="0">
              <a:spcBef>
                <a:spcPts val="0"/>
              </a:spcBef>
              <a:buSzPct val="100000"/>
              <a:buFont typeface="Arial" panose="020B0604020202020204" pitchFamily="34" charset="0"/>
              <a:buChar char="•"/>
            </a:pPr>
            <a:r>
              <a:rPr lang="en-US" sz="2400" dirty="0"/>
              <a:t>Destroyed the 6th Army, and expended much of their men and resources, leaving the German Army vulnerable.</a:t>
            </a:r>
          </a:p>
          <a:p>
            <a:pPr marL="457200" lvl="0" indent="-381000" rtl="0">
              <a:spcBef>
                <a:spcPts val="0"/>
              </a:spcBef>
              <a:buSzPct val="100000"/>
              <a:buFont typeface="Arial" panose="020B0604020202020204" pitchFamily="34" charset="0"/>
              <a:buChar char="•"/>
            </a:pPr>
            <a:r>
              <a:rPr lang="en-US" sz="2400" b="1" u="sng" dirty="0"/>
              <a:t>The Soviet victory created a huge boost in morale, rejuvenating the Soviets to push on west, ultimately ending with them taking Berlin two years later.</a:t>
            </a:r>
          </a:p>
          <a:p>
            <a:pPr marL="914400" lvl="1" indent="-381000">
              <a:spcBef>
                <a:spcPts val="0"/>
              </a:spcBef>
              <a:buSzPct val="100000"/>
              <a:buFont typeface="Arial" panose="020B0604020202020204" pitchFamily="34" charset="0"/>
              <a:buChar char="•"/>
            </a:pPr>
            <a:r>
              <a:rPr lang="en-US" dirty="0"/>
              <a:t>The final nail in the coffin is the Battle of Kursk when the German Offensive was halted complete giving the Soviets the initiative </a:t>
            </a:r>
            <a:r>
              <a:rPr lang="en-US" sz="2400" dirty="0"/>
              <a:t> </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097279" y="226578"/>
            <a:ext cx="10058400" cy="1450800"/>
          </a:xfrm>
          <a:prstGeom prst="rect">
            <a:avLst/>
          </a:prstGeom>
          <a:noFill/>
          <a:ln>
            <a:noFill/>
          </a:ln>
        </p:spPr>
        <p:txBody>
          <a:bodyPr lIns="91425" tIns="45700" rIns="91425" bIns="45700" anchor="b" anchorCtr="0">
            <a:noAutofit/>
          </a:bodyPr>
          <a:lstStyle/>
          <a:p>
            <a:pPr lvl="0" rtl="0">
              <a:spcBef>
                <a:spcPts val="0"/>
              </a:spcBef>
              <a:buClr>
                <a:srgbClr val="3F3F3F"/>
              </a:buClr>
              <a:buSzPct val="25000"/>
              <a:buFont typeface="Calibri"/>
              <a:buNone/>
            </a:pPr>
            <a:r>
              <a:rPr lang="en-US" sz="4400"/>
              <a:t>OveraII Affect of Operation Barbarossa</a:t>
            </a:r>
          </a:p>
        </p:txBody>
      </p:sp>
      <p:sp>
        <p:nvSpPr>
          <p:cNvPr id="365" name="Shape 365"/>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457200" marR="0" lvl="0" indent="-457200" algn="l" rtl="0">
              <a:lnSpc>
                <a:spcPct val="90000"/>
              </a:lnSpc>
              <a:spcBef>
                <a:spcPts val="0"/>
              </a:spcBef>
              <a:spcAft>
                <a:spcPts val="0"/>
              </a:spcAft>
              <a:buSzPct val="100000"/>
              <a:buFont typeface="Calibri"/>
            </a:pPr>
            <a:r>
              <a:rPr lang="en-US" sz="3600"/>
              <a:t>The failure of Operation Barbarossa opened the Eastern Front of World War Two, overtaxing Nazi military resources, allowing the Allies to capitalize on Germany’s vulnerable position from two fronts.</a:t>
            </a:r>
          </a:p>
          <a:p>
            <a:pPr marL="457200" marR="0" lvl="0" indent="0" algn="l" rtl="0">
              <a:lnSpc>
                <a:spcPct val="90000"/>
              </a:lnSpc>
              <a:spcBef>
                <a:spcPts val="0"/>
              </a:spcBef>
              <a:spcAft>
                <a:spcPts val="0"/>
              </a:spcAft>
              <a:buNone/>
            </a:pPr>
            <a:endParaRPr sz="2000" b="0" i="0" u="none" strike="noStrike" cap="none">
              <a:solidFill>
                <a:srgbClr val="3F3F3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097279" y="3"/>
            <a:ext cx="10058400" cy="1450800"/>
          </a:xfrm>
          <a:prstGeom prst="rect">
            <a:avLst/>
          </a:prstGeom>
        </p:spPr>
        <p:txBody>
          <a:bodyPr lIns="91425" tIns="91425" rIns="91425" bIns="91425" anchor="b" anchorCtr="0">
            <a:noAutofit/>
          </a:bodyPr>
          <a:lstStyle/>
          <a:p>
            <a:pPr lvl="0">
              <a:spcBef>
                <a:spcPts val="0"/>
              </a:spcBef>
              <a:buNone/>
            </a:pPr>
            <a:r>
              <a:rPr lang="en-US"/>
              <a:t>Works Cited</a:t>
            </a:r>
          </a:p>
        </p:txBody>
      </p:sp>
      <p:sp>
        <p:nvSpPr>
          <p:cNvPr id="372" name="Shape 372"/>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0" lvl="0" indent="0" rtl="0">
              <a:lnSpc>
                <a:spcPct val="200000"/>
              </a:lnSpc>
              <a:spcBef>
                <a:spcPts val="0"/>
              </a:spcBef>
              <a:buNone/>
            </a:pPr>
            <a:r>
              <a:rPr lang="en-US" sz="1200">
                <a:solidFill>
                  <a:schemeClr val="dk1"/>
                </a:solidFill>
                <a:latin typeface="Georgia"/>
                <a:ea typeface="Georgia"/>
                <a:cs typeface="Georgia"/>
                <a:sym typeface="Georgia"/>
              </a:rPr>
              <a:t>Axelrod, Alan. "Siege of Leningrad." </a:t>
            </a:r>
            <a:r>
              <a:rPr lang="en-US" sz="1200" i="1">
                <a:solidFill>
                  <a:schemeClr val="dk1"/>
                </a:solidFill>
                <a:latin typeface="Georgia"/>
                <a:ea typeface="Georgia"/>
                <a:cs typeface="Georgia"/>
                <a:sym typeface="Georgia"/>
              </a:rPr>
              <a:t>Encyclopedia of World War II, Vol. 2</a:t>
            </a:r>
            <a:r>
              <a:rPr lang="en-US" sz="1200">
                <a:solidFill>
                  <a:schemeClr val="dk1"/>
                </a:solidFill>
                <a:latin typeface="Georgia"/>
                <a:ea typeface="Georgia"/>
                <a:cs typeface="Georgia"/>
                <a:sym typeface="Georgia"/>
              </a:rPr>
              <a:t>. Facts On File, 2013. </a:t>
            </a:r>
            <a:r>
              <a:rPr lang="en-US" sz="1200" i="1">
                <a:solidFill>
                  <a:schemeClr val="dk1"/>
                </a:solidFill>
                <a:latin typeface="Georgia"/>
                <a:ea typeface="Georgia"/>
                <a:cs typeface="Georgia"/>
                <a:sym typeface="Georgia"/>
              </a:rPr>
              <a:t>Modern World History Online</a:t>
            </a:r>
            <a:r>
              <a:rPr lang="en-US" sz="1200">
                <a:solidFill>
                  <a:schemeClr val="dk1"/>
                </a:solidFill>
                <a:latin typeface="Georgia"/>
                <a:ea typeface="Georgia"/>
                <a:cs typeface="Georgia"/>
                <a:sym typeface="Georgia"/>
              </a:rPr>
              <a:t>. Web. 24 Apr. 2016. </a:t>
            </a:r>
          </a:p>
          <a:p>
            <a:pPr marL="0" lvl="0" indent="0" rtl="0">
              <a:lnSpc>
                <a:spcPct val="200000"/>
              </a:lnSpc>
              <a:spcBef>
                <a:spcPts val="0"/>
              </a:spcBef>
              <a:buNone/>
            </a:pPr>
            <a:r>
              <a:rPr lang="en-US" sz="1200">
                <a:solidFill>
                  <a:schemeClr val="dk1"/>
                </a:solidFill>
                <a:latin typeface="Georgia"/>
                <a:ea typeface="Georgia"/>
                <a:cs typeface="Georgia"/>
                <a:sym typeface="Georgia"/>
              </a:rPr>
              <a:t>Beevor, Antony. </a:t>
            </a:r>
            <a:r>
              <a:rPr lang="en-US" sz="1200" i="1">
                <a:solidFill>
                  <a:schemeClr val="dk1"/>
                </a:solidFill>
                <a:latin typeface="Georgia"/>
                <a:ea typeface="Georgia"/>
                <a:cs typeface="Georgia"/>
                <a:sym typeface="Georgia"/>
              </a:rPr>
              <a:t>The Second World War</a:t>
            </a:r>
            <a:r>
              <a:rPr lang="en-US" sz="1200">
                <a:solidFill>
                  <a:schemeClr val="dk1"/>
                </a:solidFill>
                <a:latin typeface="Georgia"/>
                <a:ea typeface="Georgia"/>
                <a:cs typeface="Georgia"/>
                <a:sym typeface="Georgia"/>
              </a:rPr>
              <a:t>. New York: Little, Brown, 2012. Print.</a:t>
            </a:r>
          </a:p>
          <a:p>
            <a:pPr marL="0" lvl="0" indent="0" rtl="0">
              <a:lnSpc>
                <a:spcPct val="200000"/>
              </a:lnSpc>
              <a:spcBef>
                <a:spcPts val="0"/>
              </a:spcBef>
              <a:buNone/>
            </a:pPr>
            <a:r>
              <a:rPr lang="en-US" sz="1200">
                <a:solidFill>
                  <a:schemeClr val="dk1"/>
                </a:solidFill>
                <a:latin typeface="Georgia"/>
                <a:ea typeface="Georgia"/>
                <a:cs typeface="Georgia"/>
                <a:sym typeface="Georgia"/>
              </a:rPr>
              <a:t>Biesinger, Joseph A. "Operation Barbarossa." </a:t>
            </a:r>
            <a:r>
              <a:rPr lang="en-US" sz="1200" i="1">
                <a:solidFill>
                  <a:schemeClr val="dk1"/>
                </a:solidFill>
                <a:latin typeface="Georgia"/>
                <a:ea typeface="Georgia"/>
                <a:cs typeface="Georgia"/>
                <a:sym typeface="Georgia"/>
              </a:rPr>
              <a:t>Germany</a:t>
            </a:r>
            <a:r>
              <a:rPr lang="en-US" sz="1200">
                <a:solidFill>
                  <a:schemeClr val="dk1"/>
                </a:solidFill>
                <a:latin typeface="Georgia"/>
                <a:ea typeface="Georgia"/>
                <a:cs typeface="Georgia"/>
                <a:sym typeface="Georgia"/>
              </a:rPr>
              <a:t>. Facts On File, 2006. </a:t>
            </a:r>
            <a:r>
              <a:rPr lang="en-US" sz="1200" i="1">
                <a:solidFill>
                  <a:schemeClr val="dk1"/>
                </a:solidFill>
                <a:latin typeface="Georgia"/>
                <a:ea typeface="Georgia"/>
                <a:cs typeface="Georgia"/>
                <a:sym typeface="Georgia"/>
              </a:rPr>
              <a:t>History Research Center</a:t>
            </a:r>
            <a:r>
              <a:rPr lang="en-US" sz="1200">
                <a:solidFill>
                  <a:schemeClr val="dk1"/>
                </a:solidFill>
                <a:latin typeface="Georgia"/>
                <a:ea typeface="Georgia"/>
                <a:cs typeface="Georgia"/>
                <a:sym typeface="Georgia"/>
              </a:rPr>
              <a:t>. Web. 24 Apr. 2016. </a:t>
            </a:r>
          </a:p>
          <a:p>
            <a:pPr marL="0" lvl="0" indent="0" rtl="0">
              <a:lnSpc>
                <a:spcPct val="200000"/>
              </a:lnSpc>
              <a:spcBef>
                <a:spcPts val="0"/>
              </a:spcBef>
              <a:buNone/>
            </a:pPr>
            <a:r>
              <a:rPr lang="en-US" sz="1200">
                <a:solidFill>
                  <a:schemeClr val="dk1"/>
                </a:solidFill>
                <a:latin typeface="Georgia"/>
                <a:ea typeface="Georgia"/>
                <a:cs typeface="Georgia"/>
                <a:sym typeface="Georgia"/>
              </a:rPr>
              <a:t>Borrero, Mauricio. "Siege of Leningrad." </a:t>
            </a:r>
            <a:r>
              <a:rPr lang="en-US" sz="1200" i="1">
                <a:solidFill>
                  <a:schemeClr val="dk1"/>
                </a:solidFill>
                <a:latin typeface="Georgia"/>
                <a:ea typeface="Georgia"/>
                <a:cs typeface="Georgia"/>
                <a:sym typeface="Georgia"/>
              </a:rPr>
              <a:t>Russia</a:t>
            </a:r>
            <a:r>
              <a:rPr lang="en-US" sz="1200">
                <a:solidFill>
                  <a:schemeClr val="dk1"/>
                </a:solidFill>
                <a:latin typeface="Georgia"/>
                <a:ea typeface="Georgia"/>
                <a:cs typeface="Georgia"/>
                <a:sym typeface="Georgia"/>
              </a:rPr>
              <a:t>. Facts On File, 2004. </a:t>
            </a:r>
            <a:r>
              <a:rPr lang="en-US" sz="1200" i="1">
                <a:solidFill>
                  <a:schemeClr val="dk1"/>
                </a:solidFill>
                <a:latin typeface="Georgia"/>
                <a:ea typeface="Georgia"/>
                <a:cs typeface="Georgia"/>
                <a:sym typeface="Georgia"/>
              </a:rPr>
              <a:t>Modern World History Online</a:t>
            </a:r>
            <a:r>
              <a:rPr lang="en-US" sz="1200">
                <a:solidFill>
                  <a:schemeClr val="dk1"/>
                </a:solidFill>
                <a:latin typeface="Georgia"/>
                <a:ea typeface="Georgia"/>
                <a:cs typeface="Georgia"/>
                <a:sym typeface="Georgia"/>
              </a:rPr>
              <a:t>. Web. 23 Apr. 2016. </a:t>
            </a:r>
          </a:p>
          <a:p>
            <a:pPr marL="0" lvl="0" indent="0" rtl="0">
              <a:lnSpc>
                <a:spcPct val="200000"/>
              </a:lnSpc>
              <a:spcBef>
                <a:spcPts val="0"/>
              </a:spcBef>
              <a:buNone/>
            </a:pPr>
            <a:r>
              <a:rPr lang="en-US" sz="1200">
                <a:solidFill>
                  <a:schemeClr val="dk1"/>
                </a:solidFill>
                <a:latin typeface="Georgia"/>
                <a:ea typeface="Georgia"/>
                <a:cs typeface="Georgia"/>
                <a:sym typeface="Georgia"/>
              </a:rPr>
              <a:t>CGSC. "Battle of Stalingrad." </a:t>
            </a:r>
            <a:r>
              <a:rPr lang="en-US" sz="1200" i="1">
                <a:solidFill>
                  <a:schemeClr val="dk1"/>
                </a:solidFill>
                <a:latin typeface="Georgia"/>
                <a:ea typeface="Georgia"/>
                <a:cs typeface="Georgia"/>
                <a:sym typeface="Georgia"/>
              </a:rPr>
              <a:t>CGSC</a:t>
            </a:r>
            <a:r>
              <a:rPr lang="en-US" sz="1200">
                <a:solidFill>
                  <a:schemeClr val="dk1"/>
                </a:solidFill>
                <a:latin typeface="Georgia"/>
                <a:ea typeface="Georgia"/>
                <a:cs typeface="Georgia"/>
                <a:sym typeface="Georgia"/>
              </a:rPr>
              <a:t>. N.p., n.d. Web. 25 Apr. 2016.</a:t>
            </a:r>
          </a:p>
          <a:p>
            <a:pPr marL="0" lvl="0" indent="-69850" rtl="0">
              <a:lnSpc>
                <a:spcPct val="200000"/>
              </a:lnSpc>
              <a:spcBef>
                <a:spcPts val="0"/>
              </a:spcBef>
              <a:buClr>
                <a:schemeClr val="dk1"/>
              </a:buClr>
              <a:buSzPct val="91666"/>
              <a:buFont typeface="Arial"/>
              <a:buNone/>
            </a:pPr>
            <a:r>
              <a:rPr lang="en-US" sz="1200">
                <a:solidFill>
                  <a:schemeClr val="dk1"/>
                </a:solidFill>
                <a:latin typeface="Georgia"/>
                <a:ea typeface="Georgia"/>
                <a:cs typeface="Georgia"/>
                <a:sym typeface="Georgia"/>
              </a:rPr>
              <a:t>Dyer, J. E. "Facts and Implications: Notes on Diana West's American Betrayal - Liberty Unyielding." </a:t>
            </a:r>
            <a:r>
              <a:rPr lang="en-US" sz="1200" i="1">
                <a:solidFill>
                  <a:schemeClr val="dk1"/>
                </a:solidFill>
                <a:latin typeface="Georgia"/>
                <a:ea typeface="Georgia"/>
                <a:cs typeface="Georgia"/>
                <a:sym typeface="Georgia"/>
              </a:rPr>
              <a:t>Liberty Unyielding</a:t>
            </a:r>
            <a:r>
              <a:rPr lang="en-US" sz="1200">
                <a:solidFill>
                  <a:schemeClr val="dk1"/>
                </a:solidFill>
                <a:latin typeface="Georgia"/>
                <a:ea typeface="Georgia"/>
                <a:cs typeface="Georgia"/>
                <a:sym typeface="Georgia"/>
              </a:rPr>
              <a:t>. N.p., 30 July 2013. Web. 25 Apr. 2016.                      	</a:t>
            </a:r>
          </a:p>
          <a:p>
            <a:pPr marL="0" lvl="0" indent="-69850" rtl="0">
              <a:lnSpc>
                <a:spcPct val="200000"/>
              </a:lnSpc>
              <a:spcBef>
                <a:spcPts val="0"/>
              </a:spcBef>
              <a:buClr>
                <a:schemeClr val="dk1"/>
              </a:buClr>
              <a:buSzPct val="91666"/>
              <a:buFont typeface="Arial"/>
              <a:buNone/>
            </a:pPr>
            <a:endParaRPr sz="1200">
              <a:solidFill>
                <a:schemeClr val="dk1"/>
              </a:solidFill>
              <a:latin typeface="Georgia"/>
              <a:ea typeface="Georgia"/>
              <a:cs typeface="Georgia"/>
              <a:sym typeface="Georgia"/>
            </a:endParaRPr>
          </a:p>
          <a:p>
            <a:pPr marL="0" lvl="0" indent="0">
              <a:lnSpc>
                <a:spcPct val="200000"/>
              </a:lnSpc>
              <a:spcBef>
                <a:spcPts val="0"/>
              </a:spcBef>
              <a:buNone/>
            </a:pPr>
            <a:endParaRPr sz="120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097279" y="3"/>
            <a:ext cx="10058400" cy="1450800"/>
          </a:xfrm>
          <a:prstGeom prst="rect">
            <a:avLst/>
          </a:prstGeom>
        </p:spPr>
        <p:txBody>
          <a:bodyPr lIns="91425" tIns="91425" rIns="91425" bIns="91425" anchor="b" anchorCtr="0">
            <a:noAutofit/>
          </a:bodyPr>
          <a:lstStyle/>
          <a:p>
            <a:pPr lvl="0" rtl="0">
              <a:spcBef>
                <a:spcPts val="0"/>
              </a:spcBef>
              <a:buNone/>
            </a:pPr>
            <a:r>
              <a:rPr lang="en-US"/>
              <a:t>Works Cited</a:t>
            </a:r>
          </a:p>
        </p:txBody>
      </p:sp>
      <p:sp>
        <p:nvSpPr>
          <p:cNvPr id="379" name="Shape 379"/>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0" lvl="0" indent="0" rtl="0">
              <a:lnSpc>
                <a:spcPct val="200000"/>
              </a:lnSpc>
              <a:spcBef>
                <a:spcPts val="0"/>
              </a:spcBef>
              <a:buNone/>
            </a:pPr>
            <a:r>
              <a:rPr lang="en-US" sz="1200">
                <a:solidFill>
                  <a:schemeClr val="dk1"/>
                </a:solidFill>
                <a:latin typeface="Georgia"/>
                <a:ea typeface="Georgia"/>
                <a:cs typeface="Georgia"/>
                <a:sym typeface="Georgia"/>
              </a:rPr>
              <a:t>Hartmann, Christian. </a:t>
            </a:r>
            <a:r>
              <a:rPr lang="en-US" sz="1200" i="1">
                <a:solidFill>
                  <a:schemeClr val="dk1"/>
                </a:solidFill>
                <a:latin typeface="Georgia"/>
                <a:ea typeface="Georgia"/>
                <a:cs typeface="Georgia"/>
                <a:sym typeface="Georgia"/>
              </a:rPr>
              <a:t>Operation Barbarossa: Nazi Germany's War in the East, 1941-1945</a:t>
            </a:r>
            <a:r>
              <a:rPr lang="en-US" sz="1200">
                <a:solidFill>
                  <a:schemeClr val="dk1"/>
                </a:solidFill>
                <a:latin typeface="Georgia"/>
                <a:ea typeface="Georgia"/>
                <a:cs typeface="Georgia"/>
                <a:sym typeface="Georgia"/>
              </a:rPr>
              <a:t>. Oxford: Oxford UP, 2013. Print.</a:t>
            </a:r>
          </a:p>
          <a:p>
            <a:pPr marL="0" lvl="0" indent="0" rtl="0">
              <a:lnSpc>
                <a:spcPct val="200000"/>
              </a:lnSpc>
              <a:spcBef>
                <a:spcPts val="0"/>
              </a:spcBef>
              <a:buNone/>
            </a:pPr>
            <a:r>
              <a:rPr lang="en-US" sz="1200">
                <a:solidFill>
                  <a:schemeClr val="dk1"/>
                </a:solidFill>
                <a:latin typeface="Georgia"/>
                <a:ea typeface="Georgia"/>
                <a:cs typeface="Georgia"/>
                <a:sym typeface="Georgia"/>
              </a:rPr>
              <a:t>The History Department of the United States Military Academy. "German Summer Offensive." </a:t>
            </a:r>
            <a:r>
              <a:rPr lang="en-US" sz="1200" i="1">
                <a:solidFill>
                  <a:schemeClr val="dk1"/>
                </a:solidFill>
                <a:latin typeface="Georgia"/>
                <a:ea typeface="Georgia"/>
                <a:cs typeface="Georgia"/>
                <a:sym typeface="Georgia"/>
              </a:rPr>
              <a:t>USMA</a:t>
            </a:r>
            <a:r>
              <a:rPr lang="en-US" sz="1200">
                <a:solidFill>
                  <a:schemeClr val="dk1"/>
                </a:solidFill>
                <a:latin typeface="Georgia"/>
                <a:ea typeface="Georgia"/>
                <a:cs typeface="Georgia"/>
                <a:sym typeface="Georgia"/>
              </a:rPr>
              <a:t>. N.p., n.d. Web. 25 Apr. 2016</a:t>
            </a:r>
          </a:p>
          <a:p>
            <a:pPr marL="0" lvl="0" indent="0" rtl="0">
              <a:lnSpc>
                <a:spcPct val="200000"/>
              </a:lnSpc>
              <a:spcBef>
                <a:spcPts val="0"/>
              </a:spcBef>
              <a:buNone/>
            </a:pPr>
            <a:r>
              <a:rPr lang="en-US" sz="1200">
                <a:solidFill>
                  <a:schemeClr val="dk1"/>
                </a:solidFill>
                <a:latin typeface="Georgia"/>
                <a:ea typeface="Georgia"/>
                <a:cs typeface="Georgia"/>
                <a:sym typeface="Georgia"/>
              </a:rPr>
              <a:t>Krypton, Constantine. “The Siege of Leningrad”. </a:t>
            </a:r>
            <a:r>
              <a:rPr lang="en-US" sz="1200" i="1">
                <a:solidFill>
                  <a:schemeClr val="dk1"/>
                </a:solidFill>
                <a:latin typeface="Georgia"/>
                <a:ea typeface="Georgia"/>
                <a:cs typeface="Georgia"/>
                <a:sym typeface="Georgia"/>
              </a:rPr>
              <a:t>The Russian Review</a:t>
            </a:r>
            <a:r>
              <a:rPr lang="en-US" sz="1200">
                <a:solidFill>
                  <a:schemeClr val="dk1"/>
                </a:solidFill>
                <a:latin typeface="Georgia"/>
                <a:ea typeface="Georgia"/>
                <a:cs typeface="Georgia"/>
                <a:sym typeface="Georgia"/>
              </a:rPr>
              <a:t> 13.4 (1954): 255–265. Web…</a:t>
            </a:r>
          </a:p>
          <a:p>
            <a:pPr marL="0" lvl="0" indent="0" rtl="0">
              <a:lnSpc>
                <a:spcPct val="200000"/>
              </a:lnSpc>
              <a:spcBef>
                <a:spcPts val="0"/>
              </a:spcBef>
              <a:buNone/>
            </a:pPr>
            <a:r>
              <a:rPr lang="en-US" sz="1200">
                <a:solidFill>
                  <a:schemeClr val="dk1"/>
                </a:solidFill>
                <a:latin typeface="Georgia"/>
                <a:ea typeface="Georgia"/>
                <a:cs typeface="Georgia"/>
                <a:sym typeface="Georgia"/>
              </a:rPr>
              <a:t>M. M. Minasjan/ M. L. Altgowsen (u.a.): </a:t>
            </a:r>
            <a:r>
              <a:rPr lang="en-US" sz="1200" i="1">
                <a:solidFill>
                  <a:schemeClr val="dk1"/>
                </a:solidFill>
                <a:latin typeface="Georgia"/>
                <a:ea typeface="Georgia"/>
                <a:cs typeface="Georgia"/>
                <a:sym typeface="Georgia"/>
              </a:rPr>
              <a:t>Die Geschichte des Großen Vaterländischen Krieges der Sowjetunion</a:t>
            </a:r>
            <a:r>
              <a:rPr lang="en-US" sz="1200">
                <a:solidFill>
                  <a:schemeClr val="dk1"/>
                </a:solidFill>
                <a:latin typeface="Georgia"/>
                <a:ea typeface="Georgia"/>
                <a:cs typeface="Georgia"/>
                <a:sym typeface="Georgia"/>
              </a:rPr>
              <a:t>, Bd.2, Deutscher Militärverlag, </a:t>
            </a:r>
          </a:p>
          <a:p>
            <a:pPr marL="0" lvl="0" indent="457200" rtl="0">
              <a:lnSpc>
                <a:spcPct val="200000"/>
              </a:lnSpc>
              <a:spcBef>
                <a:spcPts val="0"/>
              </a:spcBef>
              <a:buNone/>
            </a:pPr>
            <a:r>
              <a:rPr lang="en-US" sz="1200">
                <a:solidFill>
                  <a:schemeClr val="dk1"/>
                </a:solidFill>
                <a:latin typeface="Georgia"/>
                <a:ea typeface="Georgia"/>
                <a:cs typeface="Georgia"/>
                <a:sym typeface="Georgia"/>
              </a:rPr>
              <a:t>Berlin (Ost) 1965. (Kartenband)</a:t>
            </a:r>
          </a:p>
          <a:p>
            <a:pPr marL="0" lvl="0" indent="-69850" rtl="0">
              <a:lnSpc>
                <a:spcPct val="200000"/>
              </a:lnSpc>
              <a:spcBef>
                <a:spcPts val="0"/>
              </a:spcBef>
              <a:buClr>
                <a:schemeClr val="dk1"/>
              </a:buClr>
              <a:buSzPct val="91666"/>
              <a:buFont typeface="Arial"/>
              <a:buNone/>
            </a:pPr>
            <a:r>
              <a:rPr lang="en-US" sz="1200">
                <a:solidFill>
                  <a:schemeClr val="dk1"/>
                </a:solidFill>
                <a:latin typeface="Georgia"/>
                <a:ea typeface="Georgia"/>
                <a:cs typeface="Georgia"/>
                <a:sym typeface="Georgia"/>
              </a:rPr>
              <a:t>Stolberg, Eva-Maria, and Tucker, Spencer C. "Siege of Leningrad: World War II." </a:t>
            </a:r>
            <a:r>
              <a:rPr lang="en-US" sz="1200" i="1">
                <a:solidFill>
                  <a:schemeClr val="dk1"/>
                </a:solidFill>
                <a:latin typeface="Georgia"/>
                <a:ea typeface="Georgia"/>
                <a:cs typeface="Georgia"/>
                <a:sym typeface="Georgia"/>
              </a:rPr>
              <a:t>World at War: Understanding Conflict and Society</a:t>
            </a:r>
            <a:r>
              <a:rPr lang="en-US" sz="1200">
                <a:solidFill>
                  <a:schemeClr val="dk1"/>
                </a:solidFill>
                <a:latin typeface="Georgia"/>
                <a:ea typeface="Georgia"/>
                <a:cs typeface="Georgia"/>
                <a:sym typeface="Georgia"/>
              </a:rPr>
              <a:t>. ABC-CLIO, </a:t>
            </a:r>
          </a:p>
          <a:p>
            <a:pPr marL="0" lvl="0" indent="387350" rtl="0">
              <a:lnSpc>
                <a:spcPct val="200000"/>
              </a:lnSpc>
              <a:spcBef>
                <a:spcPts val="0"/>
              </a:spcBef>
              <a:buClr>
                <a:schemeClr val="dk1"/>
              </a:buClr>
              <a:buSzPct val="91666"/>
              <a:buFont typeface="Arial"/>
              <a:buNone/>
            </a:pPr>
            <a:r>
              <a:rPr lang="en-US" sz="1200">
                <a:solidFill>
                  <a:schemeClr val="dk1"/>
                </a:solidFill>
                <a:latin typeface="Georgia"/>
                <a:ea typeface="Georgia"/>
                <a:cs typeface="Georgia"/>
                <a:sym typeface="Georgia"/>
              </a:rPr>
              <a:t>2016. Web. 23 Apr. 2016. </a:t>
            </a:r>
          </a:p>
          <a:p>
            <a:pPr marL="0" lvl="0" indent="0" rtl="0">
              <a:lnSpc>
                <a:spcPct val="200000"/>
              </a:lnSpc>
              <a:spcBef>
                <a:spcPts val="0"/>
              </a:spcBef>
              <a:buNone/>
            </a:pPr>
            <a:endParaRPr sz="1200">
              <a:solidFill>
                <a:schemeClr val="dk1"/>
              </a:solidFill>
              <a:latin typeface="Georgia"/>
              <a:ea typeface="Georgia"/>
              <a:cs typeface="Georgia"/>
              <a:sym typeface="Georgia"/>
            </a:endParaRPr>
          </a:p>
          <a:p>
            <a:pPr marL="0" lvl="0" indent="0" rtl="0">
              <a:lnSpc>
                <a:spcPct val="200000"/>
              </a:lnSpc>
              <a:spcBef>
                <a:spcPts val="0"/>
              </a:spcBef>
              <a:buNone/>
            </a:pPr>
            <a:endParaRPr sz="120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Background </a:t>
            </a:r>
          </a:p>
        </p:txBody>
      </p:sp>
      <p:sp>
        <p:nvSpPr>
          <p:cNvPr id="127" name="Shape 127"/>
          <p:cNvSpPr txBox="1">
            <a:spLocks noGrp="1"/>
          </p:cNvSpPr>
          <p:nvPr>
            <p:ph type="body" idx="1"/>
          </p:nvPr>
        </p:nvSpPr>
        <p:spPr>
          <a:xfrm>
            <a:off x="1097279" y="1845733"/>
            <a:ext cx="10058400" cy="4023300"/>
          </a:xfrm>
          <a:prstGeom prst="rect">
            <a:avLst/>
          </a:prstGeom>
        </p:spPr>
        <p:txBody>
          <a:bodyPr lIns="91425" tIns="91425" rIns="91425" bIns="91425" anchor="t" anchorCtr="0">
            <a:noAutofit/>
          </a:bodyPr>
          <a:lstStyle/>
          <a:p>
            <a:pPr marL="571500" indent="-342900">
              <a:spcBef>
                <a:spcPts val="0"/>
              </a:spcBef>
              <a:buFont typeface="Arial" panose="020B0604020202020204" pitchFamily="34" charset="0"/>
              <a:buChar char="•"/>
            </a:pPr>
            <a:r>
              <a:rPr lang="en-US" dirty="0"/>
              <a:t>1939- Hitler and Stalin signed Nazi-Soviet Nonaggression Pact</a:t>
            </a:r>
          </a:p>
          <a:p>
            <a:pPr marL="971550" lvl="1" indent="-285750">
              <a:spcBef>
                <a:spcPts val="0"/>
              </a:spcBef>
              <a:buFont typeface="Arial" panose="020B0604020202020204" pitchFamily="34" charset="0"/>
              <a:buChar char="•"/>
            </a:pPr>
            <a:r>
              <a:rPr lang="en-US" dirty="0"/>
              <a:t>clarified borders between Germany and Soviet Union, gave Baltics to Stalin-Hitler does not like this</a:t>
            </a:r>
          </a:p>
          <a:p>
            <a:pPr marL="571500" indent="-342900">
              <a:spcBef>
                <a:spcPts val="0"/>
              </a:spcBef>
              <a:buFont typeface="Arial" panose="020B0604020202020204" pitchFamily="34" charset="0"/>
              <a:buChar char="•"/>
            </a:pPr>
            <a:r>
              <a:rPr lang="en-US" dirty="0"/>
              <a:t>The Western Front had stalled after the Battle of Britain making an invasion of Britain impossible. </a:t>
            </a:r>
          </a:p>
          <a:p>
            <a:pPr marL="571500" indent="-342900">
              <a:spcBef>
                <a:spcPts val="0"/>
              </a:spcBef>
              <a:buFont typeface="Arial" panose="020B0604020202020204" pitchFamily="34" charset="0"/>
              <a:buChar char="•"/>
            </a:pPr>
            <a:r>
              <a:rPr lang="en-US" dirty="0"/>
              <a:t>Hitler was confident that the operation would go smoothly in Germany’s favor</a:t>
            </a:r>
          </a:p>
          <a:p>
            <a:pPr marL="971550" lvl="1" indent="-285750">
              <a:spcBef>
                <a:spcPts val="0"/>
              </a:spcBef>
              <a:buFont typeface="Arial" panose="020B0604020202020204" pitchFamily="34" charset="0"/>
              <a:buChar char="•"/>
            </a:pPr>
            <a:r>
              <a:rPr lang="en-US" dirty="0"/>
              <a:t>predicted the assault to last no more than 3 months </a:t>
            </a:r>
            <a:r>
              <a:rPr lang="en-US" sz="1000" dirty="0"/>
              <a:t>(</a:t>
            </a:r>
            <a:r>
              <a:rPr lang="en-US" sz="1000" b="1" dirty="0">
                <a:solidFill>
                  <a:srgbClr val="545658"/>
                </a:solidFill>
                <a:highlight>
                  <a:srgbClr val="FFFFFF"/>
                </a:highlight>
                <a:latin typeface="Arial"/>
                <a:ea typeface="Arial"/>
                <a:cs typeface="Arial"/>
                <a:sym typeface="Arial"/>
              </a:rPr>
              <a:t>“</a:t>
            </a:r>
            <a:r>
              <a:rPr lang="en-US" sz="1000" b="1" dirty="0">
                <a:solidFill>
                  <a:srgbClr val="545658"/>
                </a:solidFill>
                <a:highlight>
                  <a:srgbClr val="FFFFFF"/>
                </a:highlight>
              </a:rPr>
              <a:t>We have only to kick in the front door and the whole rotten Russian edifice will come tumbling down</a:t>
            </a:r>
            <a:r>
              <a:rPr lang="en-US" sz="1000" b="1" dirty="0">
                <a:solidFill>
                  <a:srgbClr val="545658"/>
                </a:solidFill>
                <a:highlight>
                  <a:srgbClr val="FFFFFF"/>
                </a:highlight>
                <a:latin typeface="Arial"/>
                <a:ea typeface="Arial"/>
                <a:cs typeface="Arial"/>
                <a:sym typeface="Arial"/>
              </a:rPr>
              <a:t>.”) (</a:t>
            </a:r>
            <a:r>
              <a:rPr lang="en-US" sz="1000" b="1" dirty="0">
                <a:solidFill>
                  <a:srgbClr val="545658"/>
                </a:solidFill>
                <a:highlight>
                  <a:srgbClr val="FFFFFF"/>
                </a:highlight>
              </a:rPr>
              <a:t>Hitler</a:t>
            </a:r>
            <a:r>
              <a:rPr lang="en-US" sz="1000" b="1" dirty="0">
                <a:solidFill>
                  <a:srgbClr val="545658"/>
                </a:solidFill>
                <a:highlight>
                  <a:srgbClr val="FFFFFF"/>
                </a:highlight>
                <a:latin typeface="Arial"/>
                <a:ea typeface="Arial"/>
                <a:cs typeface="Arial"/>
                <a:sym typeface="Arial"/>
              </a:rPr>
              <a:t>)</a:t>
            </a:r>
          </a:p>
          <a:p>
            <a:pPr marL="971550" lvl="1" indent="-285750">
              <a:spcBef>
                <a:spcPts val="0"/>
              </a:spcBef>
              <a:buFont typeface="Arial" panose="020B0604020202020204" pitchFamily="34" charset="0"/>
              <a:buChar char="•"/>
            </a:pPr>
            <a:r>
              <a:rPr lang="en-US" dirty="0"/>
              <a:t>no effort to coordinate the invasion with Japanese ally</a:t>
            </a:r>
          </a:p>
          <a:p>
            <a:pPr marL="571500" indent="-342900">
              <a:spcBef>
                <a:spcPts val="0"/>
              </a:spcBef>
              <a:buFont typeface="Arial" panose="020B0604020202020204" pitchFamily="34" charset="0"/>
              <a:buChar char="•"/>
            </a:pPr>
            <a:r>
              <a:rPr lang="en-US" dirty="0"/>
              <a:t>The plan consisted of three phases</a:t>
            </a:r>
          </a:p>
          <a:p>
            <a:pPr marL="971550" lvl="1" indent="-285750">
              <a:spcBef>
                <a:spcPts val="0"/>
              </a:spcBef>
              <a:buFont typeface="Arial" panose="020B0604020202020204" pitchFamily="34" charset="0"/>
              <a:buChar char="•"/>
            </a:pPr>
            <a:r>
              <a:rPr lang="en-US" dirty="0"/>
              <a:t>1. Go deep into Soviet territory, destroy their forces, disrupt supply lines, cause CHAOS</a:t>
            </a:r>
          </a:p>
          <a:p>
            <a:pPr marL="971550" lvl="1" indent="-285750">
              <a:spcBef>
                <a:spcPts val="0"/>
              </a:spcBef>
              <a:buFont typeface="Arial" panose="020B0604020202020204" pitchFamily="34" charset="0"/>
              <a:buChar char="•"/>
            </a:pPr>
            <a:r>
              <a:rPr lang="en-US" dirty="0"/>
              <a:t>2. Seize Leningrad and Moscow to prevent military direction and economic support to the Red Army</a:t>
            </a:r>
          </a:p>
          <a:p>
            <a:pPr marL="971550" lvl="1" indent="-285750">
              <a:spcBef>
                <a:spcPts val="0"/>
              </a:spcBef>
              <a:buFont typeface="Arial" panose="020B0604020202020204" pitchFamily="34" charset="0"/>
              <a:buChar char="•"/>
            </a:pPr>
            <a:r>
              <a:rPr lang="en-US" dirty="0"/>
              <a:t>3. Advance to and hold the Volga-Archangel Line</a:t>
            </a:r>
          </a:p>
          <a:p>
            <a:pPr marL="0" lvl="0" indent="0" rtl="0">
              <a:spcBef>
                <a:spcPts val="0"/>
              </a:spcBef>
              <a:buNone/>
            </a:pPr>
            <a:endParaRPr dirty="0"/>
          </a:p>
          <a:p>
            <a:pPr marL="0" lvl="0" indent="0" rtl="0">
              <a:spcBef>
                <a:spcPts val="0"/>
              </a:spcBef>
              <a:buNone/>
            </a:pPr>
            <a:r>
              <a:rPr lang="en-US" dirty="0"/>
              <a:t>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a:spcBef>
                <a:spcPts val="0"/>
              </a:spcBef>
              <a:buNone/>
            </a:pPr>
            <a:r>
              <a:rPr lang="en-US"/>
              <a:t>Timeline</a:t>
            </a:r>
          </a:p>
        </p:txBody>
      </p:sp>
      <p:cxnSp>
        <p:nvCxnSpPr>
          <p:cNvPr id="134" name="Shape 134"/>
          <p:cNvCxnSpPr/>
          <p:nvPr/>
        </p:nvCxnSpPr>
        <p:spPr>
          <a:xfrm rot="10800000" flipH="1">
            <a:off x="1056075" y="3846200"/>
            <a:ext cx="10352100" cy="26100"/>
          </a:xfrm>
          <a:prstGeom prst="straightConnector1">
            <a:avLst/>
          </a:prstGeom>
          <a:noFill/>
          <a:ln w="76200" cap="flat" cmpd="sng">
            <a:solidFill>
              <a:schemeClr val="dk2"/>
            </a:solidFill>
            <a:prstDash val="solid"/>
            <a:round/>
            <a:headEnd type="none" w="lg" len="lg"/>
            <a:tailEnd type="triangle" w="lg" len="lg"/>
          </a:ln>
        </p:spPr>
      </p:cxnSp>
      <p:sp>
        <p:nvSpPr>
          <p:cNvPr id="135" name="Shape 135"/>
          <p:cNvSpPr txBox="1"/>
          <p:nvPr/>
        </p:nvSpPr>
        <p:spPr>
          <a:xfrm>
            <a:off x="560675" y="2266250"/>
            <a:ext cx="1395000" cy="1397400"/>
          </a:xfrm>
          <a:prstGeom prst="rect">
            <a:avLst/>
          </a:prstGeom>
          <a:noFill/>
          <a:ln>
            <a:noFill/>
          </a:ln>
        </p:spPr>
        <p:txBody>
          <a:bodyPr lIns="91425" tIns="91425" rIns="91425" bIns="91425" anchor="t" anchorCtr="0">
            <a:noAutofit/>
          </a:bodyPr>
          <a:lstStyle/>
          <a:p>
            <a:pPr lvl="0">
              <a:spcBef>
                <a:spcPts val="0"/>
              </a:spcBef>
              <a:buNone/>
            </a:pPr>
            <a:r>
              <a:rPr lang="en-US" sz="1200"/>
              <a:t>June 22, 1941: Nazi forces enter Soviet territory; overwhelm Red Army</a:t>
            </a:r>
          </a:p>
        </p:txBody>
      </p:sp>
      <p:sp>
        <p:nvSpPr>
          <p:cNvPr id="136" name="Shape 136"/>
          <p:cNvSpPr txBox="1"/>
          <p:nvPr/>
        </p:nvSpPr>
        <p:spPr>
          <a:xfrm>
            <a:off x="808450" y="4732850"/>
            <a:ext cx="1395000" cy="983100"/>
          </a:xfrm>
          <a:prstGeom prst="rect">
            <a:avLst/>
          </a:prstGeom>
          <a:noFill/>
          <a:ln>
            <a:noFill/>
          </a:ln>
        </p:spPr>
        <p:txBody>
          <a:bodyPr lIns="91425" tIns="91425" rIns="91425" bIns="91425" anchor="t" anchorCtr="0">
            <a:noAutofit/>
          </a:bodyPr>
          <a:lstStyle/>
          <a:p>
            <a:pPr lvl="0">
              <a:spcBef>
                <a:spcPts val="0"/>
              </a:spcBef>
              <a:buNone/>
            </a:pPr>
            <a:r>
              <a:rPr lang="en-US" sz="1200"/>
              <a:t>June 26,1941: German aircraft begin to bomb Leningrad</a:t>
            </a:r>
          </a:p>
        </p:txBody>
      </p:sp>
      <p:sp>
        <p:nvSpPr>
          <p:cNvPr id="137" name="Shape 137"/>
          <p:cNvSpPr txBox="1"/>
          <p:nvPr/>
        </p:nvSpPr>
        <p:spPr>
          <a:xfrm>
            <a:off x="1988300" y="1845725"/>
            <a:ext cx="1525500" cy="1397400"/>
          </a:xfrm>
          <a:prstGeom prst="rect">
            <a:avLst/>
          </a:prstGeom>
          <a:noFill/>
          <a:ln>
            <a:noFill/>
          </a:ln>
        </p:spPr>
        <p:txBody>
          <a:bodyPr lIns="91425" tIns="91425" rIns="91425" bIns="91425" anchor="t" anchorCtr="0">
            <a:noAutofit/>
          </a:bodyPr>
          <a:lstStyle/>
          <a:p>
            <a:pPr lvl="0">
              <a:spcBef>
                <a:spcPts val="0"/>
              </a:spcBef>
              <a:buNone/>
            </a:pPr>
            <a:r>
              <a:rPr lang="en-US" sz="1200"/>
              <a:t>June 28, 1941: </a:t>
            </a:r>
            <a:r>
              <a:rPr lang="en-US" sz="1200">
                <a:solidFill>
                  <a:schemeClr val="dk1"/>
                </a:solidFill>
                <a:highlight>
                  <a:srgbClr val="FFFFFF"/>
                </a:highlight>
              </a:rPr>
              <a:t>German troops capture Minsk, Byelorussia, encircling 27 Soviet Army divisions in the process.</a:t>
            </a:r>
          </a:p>
        </p:txBody>
      </p:sp>
      <p:sp>
        <p:nvSpPr>
          <p:cNvPr id="138" name="Shape 138"/>
          <p:cNvSpPr txBox="1"/>
          <p:nvPr/>
        </p:nvSpPr>
        <p:spPr>
          <a:xfrm>
            <a:off x="2503300" y="4670225"/>
            <a:ext cx="1734000" cy="1108200"/>
          </a:xfrm>
          <a:prstGeom prst="rect">
            <a:avLst/>
          </a:prstGeom>
          <a:noFill/>
          <a:ln>
            <a:noFill/>
          </a:ln>
        </p:spPr>
        <p:txBody>
          <a:bodyPr lIns="91425" tIns="91425" rIns="91425" bIns="91425" anchor="t" anchorCtr="0">
            <a:noAutofit/>
          </a:bodyPr>
          <a:lstStyle/>
          <a:p>
            <a:pPr lvl="0">
              <a:spcBef>
                <a:spcPts val="0"/>
              </a:spcBef>
              <a:buNone/>
            </a:pPr>
            <a:r>
              <a:rPr lang="en-US" sz="1200"/>
              <a:t>July 3, 1941: </a:t>
            </a:r>
            <a:r>
              <a:rPr lang="en-US" sz="1200">
                <a:solidFill>
                  <a:schemeClr val="dk1"/>
                </a:solidFill>
                <a:highlight>
                  <a:srgbClr val="FFFFFF"/>
                </a:highlight>
              </a:rPr>
              <a:t>Bialystok pocket in Poland eliminated by German troops, taking 300,000 prisoners.</a:t>
            </a:r>
          </a:p>
        </p:txBody>
      </p:sp>
      <p:sp>
        <p:nvSpPr>
          <p:cNvPr id="139" name="Shape 139"/>
          <p:cNvSpPr txBox="1"/>
          <p:nvPr/>
        </p:nvSpPr>
        <p:spPr>
          <a:xfrm>
            <a:off x="3741900" y="1905275"/>
            <a:ext cx="1864500" cy="1512300"/>
          </a:xfrm>
          <a:prstGeom prst="rect">
            <a:avLst/>
          </a:prstGeom>
          <a:noFill/>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a:t>J</a:t>
            </a:r>
            <a:r>
              <a:rPr lang="en-US" sz="1200"/>
              <a:t>uly 25, 1941: </a:t>
            </a:r>
            <a:r>
              <a:rPr lang="en-US" sz="1200">
                <a:solidFill>
                  <a:schemeClr val="dk1"/>
                </a:solidFill>
              </a:rPr>
              <a:t>1st Panzer Group clashes with at least six Soviet mechanised corps in the largest tank battle of the war up to that point; lasts four days</a:t>
            </a:r>
          </a:p>
        </p:txBody>
      </p:sp>
      <p:sp>
        <p:nvSpPr>
          <p:cNvPr id="140" name="Shape 140"/>
          <p:cNvSpPr txBox="1"/>
          <p:nvPr/>
        </p:nvSpPr>
        <p:spPr>
          <a:xfrm>
            <a:off x="5365150" y="4174850"/>
            <a:ext cx="1734000" cy="2099100"/>
          </a:xfrm>
          <a:prstGeom prst="rect">
            <a:avLst/>
          </a:prstGeom>
          <a:noFill/>
          <a:ln>
            <a:noFill/>
          </a:ln>
        </p:spPr>
        <p:txBody>
          <a:bodyPr lIns="91425" tIns="91425" rIns="91425" bIns="91425" anchor="t" anchorCtr="0">
            <a:noAutofit/>
          </a:bodyPr>
          <a:lstStyle/>
          <a:p>
            <a:pPr lvl="0">
              <a:spcBef>
                <a:spcPts val="0"/>
              </a:spcBef>
              <a:buNone/>
            </a:pPr>
            <a:r>
              <a:rPr lang="en-US" sz="1200"/>
              <a:t>August 3, 1941: </a:t>
            </a:r>
            <a:r>
              <a:rPr lang="en-US" sz="1200">
                <a:solidFill>
                  <a:schemeClr val="dk1"/>
                </a:solidFill>
              </a:rPr>
              <a:t>The first German strategic reports claim that Germany had taken nearly 900,000 prisoners and destroyed or captured 13,100 tanks, 9,100 aircraft and more than 10,000 heavy guns.</a:t>
            </a:r>
          </a:p>
        </p:txBody>
      </p:sp>
      <p:sp>
        <p:nvSpPr>
          <p:cNvPr id="141" name="Shape 141"/>
          <p:cNvSpPr txBox="1"/>
          <p:nvPr/>
        </p:nvSpPr>
        <p:spPr>
          <a:xfrm>
            <a:off x="6629812" y="1756925"/>
            <a:ext cx="1525500" cy="1809000"/>
          </a:xfrm>
          <a:prstGeom prst="rect">
            <a:avLst/>
          </a:prstGeom>
          <a:noFill/>
          <a:ln>
            <a:noFill/>
          </a:ln>
        </p:spPr>
        <p:txBody>
          <a:bodyPr lIns="91425" tIns="91425" rIns="91425" bIns="91425" anchor="t" anchorCtr="0">
            <a:noAutofit/>
          </a:bodyPr>
          <a:lstStyle/>
          <a:p>
            <a:pPr lvl="0">
              <a:spcBef>
                <a:spcPts val="0"/>
              </a:spcBef>
              <a:buNone/>
            </a:pPr>
            <a:r>
              <a:rPr lang="en-US" sz="1200"/>
              <a:t>September 16, 1941: </a:t>
            </a:r>
            <a:r>
              <a:rPr lang="en-US" sz="1200">
                <a:solidFill>
                  <a:schemeClr val="dk1"/>
                </a:solidFill>
              </a:rPr>
              <a:t>German Generals Guderian and Kleist's Panzergruppe linked up east of Kiev, Ukraine, encircling 5 Soviet Armies.</a:t>
            </a:r>
          </a:p>
        </p:txBody>
      </p:sp>
      <p:sp>
        <p:nvSpPr>
          <p:cNvPr id="142" name="Shape 142"/>
          <p:cNvSpPr txBox="1"/>
          <p:nvPr/>
        </p:nvSpPr>
        <p:spPr>
          <a:xfrm>
            <a:off x="7539212" y="4525625"/>
            <a:ext cx="1734000" cy="1397400"/>
          </a:xfrm>
          <a:prstGeom prst="rect">
            <a:avLst/>
          </a:prstGeom>
          <a:noFill/>
          <a:ln>
            <a:noFill/>
          </a:ln>
        </p:spPr>
        <p:txBody>
          <a:bodyPr lIns="91425" tIns="91425" rIns="91425" bIns="91425" anchor="t" anchorCtr="0">
            <a:noAutofit/>
          </a:bodyPr>
          <a:lstStyle/>
          <a:p>
            <a:pPr lvl="0">
              <a:spcBef>
                <a:spcPts val="0"/>
              </a:spcBef>
              <a:buNone/>
            </a:pPr>
            <a:r>
              <a:rPr lang="en-US" sz="1200"/>
              <a:t>September 19, 1941: </a:t>
            </a:r>
            <a:r>
              <a:rPr lang="en-US" sz="1200">
                <a:solidFill>
                  <a:schemeClr val="dk1"/>
                </a:solidFill>
              </a:rPr>
              <a:t>German troops capture Kiev, Ukraine, along with 600,000 prisoners, 2,500 tanks, and 1,000 artillery pieces.</a:t>
            </a:r>
          </a:p>
        </p:txBody>
      </p:sp>
      <p:sp>
        <p:nvSpPr>
          <p:cNvPr id="143" name="Shape 143"/>
          <p:cNvSpPr txBox="1"/>
          <p:nvPr/>
        </p:nvSpPr>
        <p:spPr>
          <a:xfrm>
            <a:off x="8451912" y="1756925"/>
            <a:ext cx="1812300" cy="1809000"/>
          </a:xfrm>
          <a:prstGeom prst="rect">
            <a:avLst/>
          </a:prstGeom>
          <a:noFill/>
          <a:ln>
            <a:noFill/>
          </a:ln>
        </p:spPr>
        <p:txBody>
          <a:bodyPr lIns="91425" tIns="91425" rIns="91425" bIns="91425" anchor="t" anchorCtr="0">
            <a:noAutofit/>
          </a:bodyPr>
          <a:lstStyle/>
          <a:p>
            <a:pPr lvl="0">
              <a:spcBef>
                <a:spcPts val="0"/>
              </a:spcBef>
              <a:buNone/>
            </a:pPr>
            <a:r>
              <a:rPr lang="en-US" sz="1200"/>
              <a:t>September 29, 1941: </a:t>
            </a:r>
            <a:r>
              <a:rPr lang="en-US" sz="1200">
                <a:solidFill>
                  <a:schemeClr val="dk1"/>
                </a:solidFill>
              </a:rPr>
              <a:t>The German Einsatzgruppen massacre between 50,000 and 96,000 Ukrainians, 33,771 of whom Jews, at the Babi Yar ravine outside Kiev.</a:t>
            </a:r>
          </a:p>
        </p:txBody>
      </p:sp>
      <p:sp>
        <p:nvSpPr>
          <p:cNvPr id="144" name="Shape 144"/>
          <p:cNvSpPr txBox="1"/>
          <p:nvPr/>
        </p:nvSpPr>
        <p:spPr>
          <a:xfrm>
            <a:off x="9713300" y="4939925"/>
            <a:ext cx="1525500" cy="983100"/>
          </a:xfrm>
          <a:prstGeom prst="rect">
            <a:avLst/>
          </a:prstGeom>
          <a:noFill/>
          <a:ln>
            <a:noFill/>
          </a:ln>
        </p:spPr>
        <p:txBody>
          <a:bodyPr lIns="91425" tIns="91425" rIns="91425" bIns="91425" anchor="t" anchorCtr="0">
            <a:noAutofit/>
          </a:bodyPr>
          <a:lstStyle/>
          <a:p>
            <a:pPr lvl="0">
              <a:spcBef>
                <a:spcPts val="0"/>
              </a:spcBef>
              <a:buNone/>
            </a:pPr>
            <a:r>
              <a:rPr lang="en-US" sz="1200"/>
              <a:t>December 2, 1941: Germans reach within 24km (15 miles) of Moscow, but are shortly halted by blizzards.</a:t>
            </a:r>
          </a:p>
        </p:txBody>
      </p:sp>
      <p:sp>
        <p:nvSpPr>
          <p:cNvPr id="145" name="Shape 145"/>
          <p:cNvSpPr txBox="1"/>
          <p:nvPr/>
        </p:nvSpPr>
        <p:spPr>
          <a:xfrm>
            <a:off x="10456550" y="1878325"/>
            <a:ext cx="1225500" cy="1292400"/>
          </a:xfrm>
          <a:prstGeom prst="rect">
            <a:avLst/>
          </a:prstGeom>
          <a:noFill/>
          <a:ln>
            <a:noFill/>
          </a:ln>
        </p:spPr>
        <p:txBody>
          <a:bodyPr lIns="91425" tIns="91425" rIns="91425" bIns="91425" anchor="t" anchorCtr="0">
            <a:noAutofit/>
          </a:bodyPr>
          <a:lstStyle/>
          <a:p>
            <a:pPr lvl="0">
              <a:spcBef>
                <a:spcPts val="0"/>
              </a:spcBef>
              <a:buNone/>
            </a:pPr>
            <a:r>
              <a:rPr lang="en-US" sz="1200"/>
              <a:t>December 5, 1941: Soviets launch massive counter-attack; push Germans back 200 miles</a:t>
            </a:r>
          </a:p>
        </p:txBody>
      </p:sp>
      <p:cxnSp>
        <p:nvCxnSpPr>
          <p:cNvPr id="146" name="Shape 146"/>
          <p:cNvCxnSpPr/>
          <p:nvPr/>
        </p:nvCxnSpPr>
        <p:spPr>
          <a:xfrm>
            <a:off x="1097275" y="3181100"/>
            <a:ext cx="0" cy="691200"/>
          </a:xfrm>
          <a:prstGeom prst="straightConnector1">
            <a:avLst/>
          </a:prstGeom>
          <a:noFill/>
          <a:ln w="9525" cap="flat" cmpd="sng">
            <a:solidFill>
              <a:schemeClr val="dk2"/>
            </a:solidFill>
            <a:prstDash val="solid"/>
            <a:round/>
            <a:headEnd type="none" w="lg" len="lg"/>
            <a:tailEnd type="none" w="lg" len="lg"/>
          </a:ln>
        </p:spPr>
      </p:cxnSp>
      <p:cxnSp>
        <p:nvCxnSpPr>
          <p:cNvPr id="147" name="Shape 147"/>
          <p:cNvCxnSpPr>
            <a:endCxn id="136" idx="0"/>
          </p:cNvCxnSpPr>
          <p:nvPr/>
        </p:nvCxnSpPr>
        <p:spPr>
          <a:xfrm>
            <a:off x="1499350" y="3859250"/>
            <a:ext cx="6600" cy="873600"/>
          </a:xfrm>
          <a:prstGeom prst="straightConnector1">
            <a:avLst/>
          </a:prstGeom>
          <a:noFill/>
          <a:ln w="9525" cap="flat" cmpd="sng">
            <a:solidFill>
              <a:schemeClr val="dk2"/>
            </a:solidFill>
            <a:prstDash val="solid"/>
            <a:round/>
            <a:headEnd type="none" w="lg" len="lg"/>
            <a:tailEnd type="none" w="lg" len="lg"/>
          </a:ln>
        </p:spPr>
      </p:cxnSp>
      <p:cxnSp>
        <p:nvCxnSpPr>
          <p:cNvPr id="148" name="Shape 148"/>
          <p:cNvCxnSpPr/>
          <p:nvPr/>
        </p:nvCxnSpPr>
        <p:spPr>
          <a:xfrm flipH="1">
            <a:off x="2164000" y="3220400"/>
            <a:ext cx="300" cy="638700"/>
          </a:xfrm>
          <a:prstGeom prst="straightConnector1">
            <a:avLst/>
          </a:prstGeom>
          <a:noFill/>
          <a:ln w="9525" cap="flat" cmpd="sng">
            <a:solidFill>
              <a:schemeClr val="dk2"/>
            </a:solidFill>
            <a:prstDash val="solid"/>
            <a:round/>
            <a:headEnd type="none" w="lg" len="lg"/>
            <a:tailEnd type="none" w="lg" len="lg"/>
          </a:ln>
        </p:spPr>
      </p:cxnSp>
      <p:cxnSp>
        <p:nvCxnSpPr>
          <p:cNvPr id="149" name="Shape 149"/>
          <p:cNvCxnSpPr/>
          <p:nvPr/>
        </p:nvCxnSpPr>
        <p:spPr>
          <a:xfrm>
            <a:off x="3011775" y="3859250"/>
            <a:ext cx="26100" cy="912600"/>
          </a:xfrm>
          <a:prstGeom prst="straightConnector1">
            <a:avLst/>
          </a:prstGeom>
          <a:noFill/>
          <a:ln w="9525" cap="flat" cmpd="sng">
            <a:solidFill>
              <a:schemeClr val="dk2"/>
            </a:solidFill>
            <a:prstDash val="solid"/>
            <a:round/>
            <a:headEnd type="none" w="lg" len="lg"/>
            <a:tailEnd type="none" w="lg" len="lg"/>
          </a:ln>
        </p:spPr>
      </p:cxnSp>
      <p:cxnSp>
        <p:nvCxnSpPr>
          <p:cNvPr id="150" name="Shape 150"/>
          <p:cNvCxnSpPr>
            <a:stCxn id="139" idx="2"/>
          </p:cNvCxnSpPr>
          <p:nvPr/>
        </p:nvCxnSpPr>
        <p:spPr>
          <a:xfrm>
            <a:off x="4674150" y="3417575"/>
            <a:ext cx="19500" cy="480900"/>
          </a:xfrm>
          <a:prstGeom prst="straightConnector1">
            <a:avLst/>
          </a:prstGeom>
          <a:noFill/>
          <a:ln w="9525" cap="flat" cmpd="sng">
            <a:solidFill>
              <a:schemeClr val="dk2"/>
            </a:solidFill>
            <a:prstDash val="solid"/>
            <a:round/>
            <a:headEnd type="none" w="lg" len="lg"/>
            <a:tailEnd type="none" w="lg" len="lg"/>
          </a:ln>
        </p:spPr>
      </p:cxnSp>
      <p:cxnSp>
        <p:nvCxnSpPr>
          <p:cNvPr id="151" name="Shape 151"/>
          <p:cNvCxnSpPr/>
          <p:nvPr/>
        </p:nvCxnSpPr>
        <p:spPr>
          <a:xfrm>
            <a:off x="5958375" y="3846225"/>
            <a:ext cx="0" cy="378000"/>
          </a:xfrm>
          <a:prstGeom prst="straightConnector1">
            <a:avLst/>
          </a:prstGeom>
          <a:noFill/>
          <a:ln w="9525" cap="flat" cmpd="sng">
            <a:solidFill>
              <a:schemeClr val="dk2"/>
            </a:solidFill>
            <a:prstDash val="solid"/>
            <a:round/>
            <a:headEnd type="none" w="lg" len="lg"/>
            <a:tailEnd type="none" w="lg" len="lg"/>
          </a:ln>
        </p:spPr>
      </p:cxnSp>
      <p:cxnSp>
        <p:nvCxnSpPr>
          <p:cNvPr id="152" name="Shape 152"/>
          <p:cNvCxnSpPr>
            <a:stCxn id="141" idx="2"/>
          </p:cNvCxnSpPr>
          <p:nvPr/>
        </p:nvCxnSpPr>
        <p:spPr>
          <a:xfrm>
            <a:off x="7392562" y="3565925"/>
            <a:ext cx="12900" cy="319500"/>
          </a:xfrm>
          <a:prstGeom prst="straightConnector1">
            <a:avLst/>
          </a:prstGeom>
          <a:noFill/>
          <a:ln w="9525" cap="flat" cmpd="sng">
            <a:solidFill>
              <a:schemeClr val="dk2"/>
            </a:solidFill>
            <a:prstDash val="solid"/>
            <a:round/>
            <a:headEnd type="none" w="lg" len="lg"/>
            <a:tailEnd type="none" w="lg" len="lg"/>
          </a:ln>
        </p:spPr>
      </p:cxnSp>
      <p:cxnSp>
        <p:nvCxnSpPr>
          <p:cNvPr id="153" name="Shape 153"/>
          <p:cNvCxnSpPr/>
          <p:nvPr/>
        </p:nvCxnSpPr>
        <p:spPr>
          <a:xfrm rot="10800000">
            <a:off x="7901175" y="3872300"/>
            <a:ext cx="12900" cy="651900"/>
          </a:xfrm>
          <a:prstGeom prst="straightConnector1">
            <a:avLst/>
          </a:prstGeom>
          <a:noFill/>
          <a:ln w="9525" cap="flat" cmpd="sng">
            <a:solidFill>
              <a:schemeClr val="dk2"/>
            </a:solidFill>
            <a:prstDash val="solid"/>
            <a:round/>
            <a:headEnd type="none" w="lg" len="lg"/>
            <a:tailEnd type="none" w="lg" len="lg"/>
          </a:ln>
        </p:spPr>
      </p:cxnSp>
      <p:cxnSp>
        <p:nvCxnSpPr>
          <p:cNvPr id="154" name="Shape 154"/>
          <p:cNvCxnSpPr/>
          <p:nvPr/>
        </p:nvCxnSpPr>
        <p:spPr>
          <a:xfrm>
            <a:off x="9126625" y="3415950"/>
            <a:ext cx="12900" cy="456300"/>
          </a:xfrm>
          <a:prstGeom prst="straightConnector1">
            <a:avLst/>
          </a:prstGeom>
          <a:noFill/>
          <a:ln w="9525" cap="flat" cmpd="sng">
            <a:solidFill>
              <a:schemeClr val="dk2"/>
            </a:solidFill>
            <a:prstDash val="solid"/>
            <a:round/>
            <a:headEnd type="none" w="lg" len="lg"/>
            <a:tailEnd type="none" w="lg" len="lg"/>
          </a:ln>
        </p:spPr>
      </p:cxnSp>
      <p:cxnSp>
        <p:nvCxnSpPr>
          <p:cNvPr id="155" name="Shape 155"/>
          <p:cNvCxnSpPr>
            <a:stCxn id="144" idx="0"/>
          </p:cNvCxnSpPr>
          <p:nvPr/>
        </p:nvCxnSpPr>
        <p:spPr>
          <a:xfrm rot="10800000">
            <a:off x="10456550" y="3846125"/>
            <a:ext cx="19500" cy="1093800"/>
          </a:xfrm>
          <a:prstGeom prst="straightConnector1">
            <a:avLst/>
          </a:prstGeom>
          <a:noFill/>
          <a:ln w="9525" cap="flat" cmpd="sng">
            <a:solidFill>
              <a:schemeClr val="dk2"/>
            </a:solidFill>
            <a:prstDash val="solid"/>
            <a:round/>
            <a:headEnd type="none" w="lg" len="lg"/>
            <a:tailEnd type="none" w="lg" len="lg"/>
          </a:ln>
        </p:spPr>
      </p:cxnSp>
      <p:cxnSp>
        <p:nvCxnSpPr>
          <p:cNvPr id="156" name="Shape 156"/>
          <p:cNvCxnSpPr/>
          <p:nvPr/>
        </p:nvCxnSpPr>
        <p:spPr>
          <a:xfrm>
            <a:off x="10808525" y="3298625"/>
            <a:ext cx="0" cy="5604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097279" y="286603"/>
            <a:ext cx="10058400" cy="1450800"/>
          </a:xfrm>
          <a:prstGeom prst="rect">
            <a:avLst/>
          </a:prstGeom>
        </p:spPr>
        <p:txBody>
          <a:bodyPr lIns="91425" tIns="91425" rIns="91425" bIns="91425" anchor="b" anchorCtr="0">
            <a:noAutofit/>
          </a:bodyPr>
          <a:lstStyle/>
          <a:p>
            <a:pPr lvl="0" rtl="0">
              <a:spcBef>
                <a:spcPts val="0"/>
              </a:spcBef>
              <a:buNone/>
            </a:pPr>
            <a:r>
              <a:rPr lang="en-US"/>
              <a:t>What countries were involved?</a:t>
            </a:r>
          </a:p>
        </p:txBody>
      </p:sp>
      <p:graphicFrame>
        <p:nvGraphicFramePr>
          <p:cNvPr id="163" name="Shape 163"/>
          <p:cNvGraphicFramePr/>
          <p:nvPr/>
        </p:nvGraphicFramePr>
        <p:xfrm>
          <a:off x="982975" y="1832475"/>
          <a:ext cx="10287000" cy="4323890"/>
        </p:xfrm>
        <a:graphic>
          <a:graphicData uri="http://schemas.openxmlformats.org/drawingml/2006/table">
            <a:tbl>
              <a:tblPr>
                <a:noFill/>
                <a:tableStyleId>{92687B5C-C0B2-4D59-852F-5DEA5FD48F68}</a:tableStyleId>
              </a:tblPr>
              <a:tblGrid>
                <a:gridCol w="5143500"/>
                <a:gridCol w="5143500"/>
              </a:tblGrid>
              <a:tr h="606125">
                <a:tc>
                  <a:txBody>
                    <a:bodyPr/>
                    <a:lstStyle/>
                    <a:p>
                      <a:pPr lvl="0" algn="ctr" rtl="0">
                        <a:spcBef>
                          <a:spcPts val="0"/>
                        </a:spcBef>
                        <a:buNone/>
                      </a:pPr>
                      <a:r>
                        <a:rPr lang="en-US" sz="3600">
                          <a:solidFill>
                            <a:srgbClr val="3F3F3F"/>
                          </a:solidFill>
                          <a:latin typeface="Calibri"/>
                          <a:ea typeface="Calibri"/>
                          <a:cs typeface="Calibri"/>
                          <a:sym typeface="Calibri"/>
                        </a:rPr>
                        <a:t>Axis</a:t>
                      </a: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US" sz="3600">
                          <a:solidFill>
                            <a:srgbClr val="3F3F3F"/>
                          </a:solidFill>
                          <a:latin typeface="Calibri"/>
                          <a:ea typeface="Calibri"/>
                          <a:cs typeface="Calibri"/>
                          <a:sym typeface="Calibri"/>
                        </a:rPr>
                        <a:t>Allies</a:t>
                      </a: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r>
              <a:tr h="3592400">
                <a:tc>
                  <a:txBody>
                    <a:bodyPr/>
                    <a:lstStyle/>
                    <a:p>
                      <a:pPr lvl="0" algn="ctr" rtl="0">
                        <a:spcBef>
                          <a:spcPts val="0"/>
                        </a:spcBef>
                        <a:buNone/>
                      </a:pPr>
                      <a:endParaRP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endParaRPr/>
                    </a:p>
                  </a:txBody>
                  <a:tcPr marL="91425" marR="91425" marT="91425" marB="91425">
                    <a:lnL w="38100" cap="flat" cmpd="sng">
                      <a:solidFill>
                        <a:srgbClr val="9E9E9E"/>
                      </a:solidFill>
                      <a:prstDash val="solid"/>
                      <a:round/>
                      <a:headEnd type="none" w="med" len="med"/>
                      <a:tailEnd type="none" w="med" len="med"/>
                    </a:lnL>
                    <a:lnR w="38100" cap="flat" cmpd="sng">
                      <a:solidFill>
                        <a:srgbClr val="9E9E9E"/>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r>
            </a:tbl>
          </a:graphicData>
        </a:graphic>
      </p:graphicFrame>
      <p:pic>
        <p:nvPicPr>
          <p:cNvPr id="164" name="Shape 164"/>
          <p:cNvPicPr preferRelativeResize="0"/>
          <p:nvPr/>
        </p:nvPicPr>
        <p:blipFill>
          <a:blip r:embed="rId3">
            <a:alphaModFix/>
          </a:blip>
          <a:stretch>
            <a:fillRect/>
          </a:stretch>
        </p:blipFill>
        <p:spPr>
          <a:xfrm>
            <a:off x="1408550" y="2686200"/>
            <a:ext cx="1538000" cy="922800"/>
          </a:xfrm>
          <a:prstGeom prst="rect">
            <a:avLst/>
          </a:prstGeom>
          <a:noFill/>
          <a:ln>
            <a:noFill/>
          </a:ln>
        </p:spPr>
      </p:pic>
      <p:pic>
        <p:nvPicPr>
          <p:cNvPr id="165" name="Shape 165"/>
          <p:cNvPicPr preferRelativeResize="0"/>
          <p:nvPr/>
        </p:nvPicPr>
        <p:blipFill>
          <a:blip r:embed="rId4">
            <a:alphaModFix/>
          </a:blip>
          <a:stretch>
            <a:fillRect/>
          </a:stretch>
        </p:blipFill>
        <p:spPr>
          <a:xfrm>
            <a:off x="3871100" y="2686200"/>
            <a:ext cx="1384211" cy="922800"/>
          </a:xfrm>
          <a:prstGeom prst="rect">
            <a:avLst/>
          </a:prstGeom>
          <a:noFill/>
          <a:ln>
            <a:noFill/>
          </a:ln>
        </p:spPr>
      </p:pic>
      <p:pic>
        <p:nvPicPr>
          <p:cNvPr id="166" name="Shape 166"/>
          <p:cNvPicPr preferRelativeResize="0"/>
          <p:nvPr/>
        </p:nvPicPr>
        <p:blipFill>
          <a:blip r:embed="rId5">
            <a:alphaModFix/>
          </a:blip>
          <a:stretch>
            <a:fillRect/>
          </a:stretch>
        </p:blipFill>
        <p:spPr>
          <a:xfrm>
            <a:off x="1408550" y="3784250"/>
            <a:ext cx="1537999" cy="1025872"/>
          </a:xfrm>
          <a:prstGeom prst="rect">
            <a:avLst/>
          </a:prstGeom>
          <a:noFill/>
          <a:ln>
            <a:noFill/>
          </a:ln>
        </p:spPr>
      </p:pic>
      <p:pic>
        <p:nvPicPr>
          <p:cNvPr id="167" name="Shape 167"/>
          <p:cNvPicPr preferRelativeResize="0"/>
          <p:nvPr/>
        </p:nvPicPr>
        <p:blipFill>
          <a:blip r:embed="rId6">
            <a:alphaModFix/>
          </a:blip>
          <a:stretch>
            <a:fillRect/>
          </a:stretch>
        </p:blipFill>
        <p:spPr>
          <a:xfrm>
            <a:off x="2432750" y="4985375"/>
            <a:ext cx="2051750" cy="1025875"/>
          </a:xfrm>
          <a:prstGeom prst="rect">
            <a:avLst/>
          </a:prstGeom>
          <a:noFill/>
          <a:ln>
            <a:noFill/>
          </a:ln>
        </p:spPr>
      </p:pic>
      <p:pic>
        <p:nvPicPr>
          <p:cNvPr id="168" name="Shape 168"/>
          <p:cNvPicPr preferRelativeResize="0"/>
          <p:nvPr/>
        </p:nvPicPr>
        <p:blipFill>
          <a:blip r:embed="rId7">
            <a:alphaModFix/>
          </a:blip>
          <a:stretch>
            <a:fillRect/>
          </a:stretch>
        </p:blipFill>
        <p:spPr>
          <a:xfrm>
            <a:off x="3794200" y="3784266"/>
            <a:ext cx="1537999" cy="1025833"/>
          </a:xfrm>
          <a:prstGeom prst="rect">
            <a:avLst/>
          </a:prstGeom>
          <a:noFill/>
          <a:ln>
            <a:noFill/>
          </a:ln>
        </p:spPr>
      </p:pic>
      <p:pic>
        <p:nvPicPr>
          <p:cNvPr id="169" name="Shape 169"/>
          <p:cNvPicPr preferRelativeResize="0"/>
          <p:nvPr/>
        </p:nvPicPr>
        <p:blipFill>
          <a:blip r:embed="rId8">
            <a:alphaModFix/>
          </a:blip>
          <a:stretch>
            <a:fillRect/>
          </a:stretch>
        </p:blipFill>
        <p:spPr>
          <a:xfrm>
            <a:off x="6665400" y="3249887"/>
            <a:ext cx="4189200" cy="2094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a:t>Operation Barbarossa</a:t>
            </a:r>
          </a:p>
        </p:txBody>
      </p:sp>
      <p:sp>
        <p:nvSpPr>
          <p:cNvPr id="176" name="Shape 176"/>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457200" marR="0" lvl="0" indent="-355600" algn="l" rtl="0">
              <a:lnSpc>
                <a:spcPct val="90000"/>
              </a:lnSpc>
              <a:spcBef>
                <a:spcPts val="1200"/>
              </a:spcBef>
              <a:spcAft>
                <a:spcPts val="200"/>
              </a:spcAft>
              <a:buClr>
                <a:schemeClr val="accent1"/>
              </a:buClr>
              <a:buSzPct val="100000"/>
              <a:buFont typeface="Arial" panose="020B0604020202020204" pitchFamily="34" charset="0"/>
              <a:buChar char="•"/>
            </a:pPr>
            <a:r>
              <a:rPr lang="en-US" dirty="0">
                <a:solidFill>
                  <a:srgbClr val="000000"/>
                </a:solidFill>
              </a:rPr>
              <a:t>Operation Barbarossa began  on June 22, 1941.</a:t>
            </a:r>
          </a:p>
          <a:p>
            <a:pPr marL="457200" marR="0" lvl="0" indent="-355600" algn="l" rtl="0">
              <a:lnSpc>
                <a:spcPct val="90000"/>
              </a:lnSpc>
              <a:spcBef>
                <a:spcPts val="1200"/>
              </a:spcBef>
              <a:spcAft>
                <a:spcPts val="200"/>
              </a:spcAft>
              <a:buClr>
                <a:schemeClr val="accent1"/>
              </a:buClr>
              <a:buSzPct val="100000"/>
              <a:buFont typeface="Arial" panose="020B0604020202020204" pitchFamily="34" charset="0"/>
              <a:buChar char="•"/>
            </a:pPr>
            <a:r>
              <a:rPr lang="en-US" dirty="0">
                <a:solidFill>
                  <a:srgbClr val="000000"/>
                </a:solidFill>
              </a:rPr>
              <a:t>Russia was poorly prepared for an German invasion.</a:t>
            </a:r>
          </a:p>
          <a:p>
            <a:pPr marL="914400" marR="0" lvl="1" indent="-355600" algn="l" rtl="0">
              <a:lnSpc>
                <a:spcPct val="90000"/>
              </a:lnSpc>
              <a:spcBef>
                <a:spcPts val="1200"/>
              </a:spcBef>
              <a:spcAft>
                <a:spcPts val="200"/>
              </a:spcAft>
              <a:buClr>
                <a:schemeClr val="accent1"/>
              </a:buClr>
              <a:buSzPct val="100000"/>
              <a:buFont typeface="Arial" panose="020B0604020202020204" pitchFamily="34" charset="0"/>
              <a:buChar char="•"/>
            </a:pPr>
            <a:r>
              <a:rPr lang="en-US" sz="2000" dirty="0">
                <a:solidFill>
                  <a:srgbClr val="000000"/>
                </a:solidFill>
              </a:rPr>
              <a:t>Stalin had </a:t>
            </a:r>
            <a:r>
              <a:rPr lang="en-US" sz="2000" b="1" dirty="0">
                <a:solidFill>
                  <a:srgbClr val="000000"/>
                </a:solidFill>
              </a:rPr>
              <a:t>ignored signs of a German attack</a:t>
            </a:r>
            <a:r>
              <a:rPr lang="en-US" sz="2000" dirty="0">
                <a:solidFill>
                  <a:srgbClr val="000000"/>
                </a:solidFill>
              </a:rPr>
              <a:t> and intelligence that suggested a invasion. </a:t>
            </a:r>
          </a:p>
          <a:p>
            <a:pPr marL="914400" marR="0" lvl="1" indent="-355600" algn="l" rtl="0">
              <a:lnSpc>
                <a:spcPct val="90000"/>
              </a:lnSpc>
              <a:spcBef>
                <a:spcPts val="1200"/>
              </a:spcBef>
              <a:spcAft>
                <a:spcPts val="200"/>
              </a:spcAft>
              <a:buClr>
                <a:schemeClr val="accent1"/>
              </a:buClr>
              <a:buSzPct val="100000"/>
              <a:buFont typeface="Arial" panose="020B0604020202020204" pitchFamily="34" charset="0"/>
              <a:buChar char="•"/>
            </a:pPr>
            <a:r>
              <a:rPr lang="en-US" sz="2000" dirty="0">
                <a:solidFill>
                  <a:srgbClr val="000000"/>
                </a:solidFill>
              </a:rPr>
              <a:t>The Russians had move up their line of defense to the Molotov-Ribbentrop border recently.</a:t>
            </a:r>
          </a:p>
          <a:p>
            <a:pPr marL="914400" marR="0" lvl="1" indent="-355600" algn="l" rtl="0">
              <a:lnSpc>
                <a:spcPct val="90000"/>
              </a:lnSpc>
              <a:spcBef>
                <a:spcPts val="1200"/>
              </a:spcBef>
              <a:spcAft>
                <a:spcPts val="200"/>
              </a:spcAft>
              <a:buClr>
                <a:schemeClr val="accent1"/>
              </a:buClr>
              <a:buSzPct val="100000"/>
              <a:buFont typeface="Arial" panose="020B0604020202020204" pitchFamily="34" charset="0"/>
              <a:buChar char="•"/>
            </a:pPr>
            <a:r>
              <a:rPr lang="en-US" sz="2000" dirty="0">
                <a:solidFill>
                  <a:srgbClr val="000000"/>
                </a:solidFill>
              </a:rPr>
              <a:t>The Luftwaffe destroyed </a:t>
            </a:r>
            <a:r>
              <a:rPr lang="en-US" sz="2000" b="1" dirty="0">
                <a:solidFill>
                  <a:srgbClr val="000000"/>
                </a:solidFill>
              </a:rPr>
              <a:t>1800 aircraft and 66 airfields</a:t>
            </a:r>
            <a:r>
              <a:rPr lang="en-US" sz="2000" dirty="0">
                <a:solidFill>
                  <a:srgbClr val="000000"/>
                </a:solidFill>
              </a:rPr>
              <a:t> on the first day.</a:t>
            </a:r>
          </a:p>
          <a:p>
            <a:pPr marL="571500" lvl="0" indent="-342900" rtl="0">
              <a:spcBef>
                <a:spcPts val="0"/>
              </a:spcBef>
              <a:buFont typeface="Arial" panose="020B0604020202020204" pitchFamily="34" charset="0"/>
              <a:buChar char="•"/>
            </a:pPr>
            <a:r>
              <a:rPr lang="en-US" dirty="0">
                <a:solidFill>
                  <a:schemeClr val="dk1"/>
                </a:solidFill>
              </a:rPr>
              <a:t>The Great Purge by Stalin had left the Red Army </a:t>
            </a:r>
            <a:r>
              <a:rPr lang="en-US" b="1" dirty="0">
                <a:solidFill>
                  <a:schemeClr val="dk1"/>
                </a:solidFill>
              </a:rPr>
              <a:t>devoid of experienced officers</a:t>
            </a:r>
            <a:r>
              <a:rPr lang="en-US" dirty="0">
                <a:solidFill>
                  <a:schemeClr val="dk1"/>
                </a:solidFill>
              </a:rPr>
              <a:t> and generals. The NKVD had left little power in the officer's' hands and often officers deserted leaving division without leadership.</a:t>
            </a:r>
          </a:p>
          <a:p>
            <a:pPr marL="571500" lvl="0" indent="-342900" rtl="0">
              <a:spcBef>
                <a:spcPts val="0"/>
              </a:spcBef>
              <a:buFont typeface="Arial" panose="020B0604020202020204" pitchFamily="34" charset="0"/>
              <a:buChar char="•"/>
            </a:pPr>
            <a:r>
              <a:rPr lang="en-US" dirty="0">
                <a:solidFill>
                  <a:schemeClr val="dk1"/>
                </a:solidFill>
              </a:rPr>
              <a:t>Stalin had left the Kremlin and holed himself </a:t>
            </a:r>
            <a:r>
              <a:rPr lang="en-US" dirty="0" smtClean="0">
                <a:solidFill>
                  <a:schemeClr val="dk1"/>
                </a:solidFill>
              </a:rPr>
              <a:t>up in </a:t>
            </a:r>
            <a:r>
              <a:rPr lang="en-US" dirty="0">
                <a:solidFill>
                  <a:schemeClr val="dk1"/>
                </a:solidFill>
              </a:rPr>
              <a:t>his dacha at </a:t>
            </a:r>
            <a:r>
              <a:rPr lang="en-US" dirty="0" err="1">
                <a:solidFill>
                  <a:schemeClr val="dk1"/>
                </a:solidFill>
              </a:rPr>
              <a:t>Kuntsevo</a:t>
            </a:r>
            <a:r>
              <a:rPr lang="en-US" dirty="0">
                <a:solidFill>
                  <a:schemeClr val="dk1"/>
                </a:solidFill>
              </a:rPr>
              <a:t>, leaving the other members bewildered and fearful (</a:t>
            </a:r>
            <a:r>
              <a:rPr lang="en-US" dirty="0" err="1">
                <a:solidFill>
                  <a:schemeClr val="dk1"/>
                </a:solidFill>
              </a:rPr>
              <a:t>Beevor</a:t>
            </a:r>
            <a:r>
              <a:rPr lang="en-US" dirty="0">
                <a:solidFill>
                  <a:schemeClr val="dk1"/>
                </a:solidFill>
              </a:rPr>
              <a:t>) </a:t>
            </a:r>
            <a:r>
              <a:rPr lang="en-US" dirty="0" smtClean="0">
                <a:solidFill>
                  <a:schemeClr val="dk1"/>
                </a:solidFill>
              </a:rPr>
              <a:t> </a:t>
            </a:r>
            <a:endParaRPr lang="en-US" dirty="0">
              <a:solidFill>
                <a:schemeClr val="dk1"/>
              </a:solidFill>
            </a:endParaRPr>
          </a:p>
          <a:p>
            <a:pPr marL="0" marR="0" lvl="0" indent="0" algn="l" rtl="0">
              <a:lnSpc>
                <a:spcPct val="90000"/>
              </a:lnSpc>
              <a:spcBef>
                <a:spcPts val="1200"/>
              </a:spcBef>
              <a:spcAft>
                <a:spcPts val="200"/>
              </a:spcAft>
              <a:buNone/>
            </a:pPr>
            <a:endParaRPr dirty="0">
              <a:solidFill>
                <a:srgbClr val="000000"/>
              </a:solidFill>
            </a:endParaRPr>
          </a:p>
          <a:p>
            <a:pPr marL="0" marR="0" lvl="0" indent="0" algn="l" rtl="0">
              <a:lnSpc>
                <a:spcPct val="90000"/>
              </a:lnSpc>
              <a:spcBef>
                <a:spcPts val="1200"/>
              </a:spcBef>
              <a:spcAft>
                <a:spcPts val="200"/>
              </a:spcAft>
              <a:buNone/>
            </a:pPr>
            <a:endParaRPr dirty="0">
              <a:solidFill>
                <a:srgbClr val="000000"/>
              </a:solidFill>
            </a:endParaRPr>
          </a:p>
          <a:p>
            <a:pPr marL="0" marR="0" lvl="0" indent="0" algn="l" rtl="0">
              <a:lnSpc>
                <a:spcPct val="90000"/>
              </a:lnSpc>
              <a:spcBef>
                <a:spcPts val="1200"/>
              </a:spcBef>
              <a:spcAft>
                <a:spcPts val="200"/>
              </a:spcAft>
              <a:buNone/>
            </a:pPr>
            <a:r>
              <a:rPr lang="en-US" dirty="0">
                <a:solidFill>
                  <a:srgbClr val="000000"/>
                </a:solidFill>
              </a:rPr>
              <a:t>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0" marR="0" lvl="0" indent="0" algn="l" rtl="0">
              <a:lnSpc>
                <a:spcPct val="90000"/>
              </a:lnSpc>
              <a:spcBef>
                <a:spcPts val="1200"/>
              </a:spcBef>
              <a:spcAft>
                <a:spcPts val="200"/>
              </a:spcAft>
              <a:buNone/>
            </a:pPr>
            <a:endParaRPr>
              <a:solidFill>
                <a:srgbClr val="000000"/>
              </a:solidFill>
            </a:endParaRPr>
          </a:p>
          <a:p>
            <a:pPr marL="0" marR="0" lvl="0" indent="0" algn="l" rtl="0">
              <a:lnSpc>
                <a:spcPct val="90000"/>
              </a:lnSpc>
              <a:spcBef>
                <a:spcPts val="1200"/>
              </a:spcBef>
              <a:spcAft>
                <a:spcPts val="200"/>
              </a:spcAft>
              <a:buNone/>
            </a:pPr>
            <a:r>
              <a:rPr lang="en-US">
                <a:solidFill>
                  <a:srgbClr val="000000"/>
                </a:solidFill>
              </a:rPr>
              <a:t>  	</a:t>
            </a:r>
          </a:p>
        </p:txBody>
      </p:sp>
      <p:pic>
        <p:nvPicPr>
          <p:cNvPr id="183" name="Shape 183"/>
          <p:cNvPicPr preferRelativeResize="0"/>
          <p:nvPr/>
        </p:nvPicPr>
        <p:blipFill>
          <a:blip r:embed="rId3">
            <a:alphaModFix/>
          </a:blip>
          <a:stretch>
            <a:fillRect/>
          </a:stretch>
        </p:blipFill>
        <p:spPr>
          <a:xfrm>
            <a:off x="3215325" y="328625"/>
            <a:ext cx="5761348" cy="5837497"/>
          </a:xfrm>
          <a:prstGeom prst="rect">
            <a:avLst/>
          </a:prstGeom>
          <a:noFill/>
          <a:ln>
            <a:noFill/>
          </a:ln>
        </p:spPr>
      </p:pic>
      <p:sp>
        <p:nvSpPr>
          <p:cNvPr id="184" name="Shape 184"/>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097279" y="286603"/>
            <a:ext cx="10058400" cy="14508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a:t>Tactics </a:t>
            </a:r>
          </a:p>
        </p:txBody>
      </p:sp>
      <p:sp>
        <p:nvSpPr>
          <p:cNvPr id="191" name="Shape 191"/>
          <p:cNvSpPr txBox="1">
            <a:spLocks noGrp="1"/>
          </p:cNvSpPr>
          <p:nvPr>
            <p:ph type="body" idx="1"/>
          </p:nvPr>
        </p:nvSpPr>
        <p:spPr>
          <a:xfrm>
            <a:off x="1097279" y="1845733"/>
            <a:ext cx="10058400" cy="4023300"/>
          </a:xfrm>
          <a:prstGeom prst="rect">
            <a:avLst/>
          </a:prstGeom>
          <a:noFill/>
          <a:ln>
            <a:noFill/>
          </a:ln>
        </p:spPr>
        <p:txBody>
          <a:bodyPr lIns="0" tIns="45700" rIns="0" bIns="45700" anchor="t" anchorCtr="0">
            <a:noAutofit/>
          </a:bodyPr>
          <a:lstStyle/>
          <a:p>
            <a:pPr marL="571500" lvl="0" indent="-342900" rtl="0">
              <a:spcBef>
                <a:spcPts val="0"/>
              </a:spcBef>
              <a:buFont typeface="Arial" panose="020B0604020202020204" pitchFamily="34" charset="0"/>
              <a:buChar char="•"/>
            </a:pPr>
            <a:r>
              <a:rPr lang="en-US" dirty="0">
                <a:solidFill>
                  <a:srgbClr val="000000"/>
                </a:solidFill>
              </a:rPr>
              <a:t>German:</a:t>
            </a:r>
          </a:p>
          <a:p>
            <a:pPr marL="914400" lvl="1" indent="-355600" rtl="0">
              <a:spcBef>
                <a:spcPts val="0"/>
              </a:spcBef>
              <a:buSzPct val="100000"/>
              <a:buFont typeface="Arial" panose="020B0604020202020204" pitchFamily="34" charset="0"/>
              <a:buChar char="•"/>
            </a:pPr>
            <a:r>
              <a:rPr lang="en-US" sz="2000" dirty="0">
                <a:solidFill>
                  <a:srgbClr val="000000"/>
                </a:solidFill>
              </a:rPr>
              <a:t>Quickly end the Russian war with the Panzer divisions leading the way.</a:t>
            </a:r>
          </a:p>
          <a:p>
            <a:pPr marL="914400" lvl="1" indent="-355600" rtl="0">
              <a:spcBef>
                <a:spcPts val="0"/>
              </a:spcBef>
              <a:buSzPct val="100000"/>
              <a:buFont typeface="Arial" panose="020B0604020202020204" pitchFamily="34" charset="0"/>
              <a:buChar char="•"/>
            </a:pPr>
            <a:r>
              <a:rPr lang="en-US" sz="2000" dirty="0">
                <a:solidFill>
                  <a:srgbClr val="000000"/>
                </a:solidFill>
              </a:rPr>
              <a:t>Use </a:t>
            </a:r>
            <a:r>
              <a:rPr lang="en-US" sz="2000" b="1" dirty="0">
                <a:solidFill>
                  <a:srgbClr val="000000"/>
                </a:solidFill>
              </a:rPr>
              <a:t>superior air force</a:t>
            </a:r>
            <a:r>
              <a:rPr lang="en-US" sz="2000" dirty="0">
                <a:solidFill>
                  <a:srgbClr val="000000"/>
                </a:solidFill>
              </a:rPr>
              <a:t> to destroy Russian infantry and control the air.</a:t>
            </a:r>
          </a:p>
          <a:p>
            <a:pPr marL="914400" lvl="1" indent="-355600" rtl="0">
              <a:spcBef>
                <a:spcPts val="0"/>
              </a:spcBef>
              <a:buSzPct val="100000"/>
              <a:buFont typeface="Arial" panose="020B0604020202020204" pitchFamily="34" charset="0"/>
              <a:buChar char="•"/>
            </a:pPr>
            <a:r>
              <a:rPr lang="en-US" sz="2000" dirty="0">
                <a:solidFill>
                  <a:srgbClr val="000000"/>
                </a:solidFill>
              </a:rPr>
              <a:t>Have well-armed and supported veteran soldiers.</a:t>
            </a:r>
          </a:p>
          <a:p>
            <a:pPr marL="914400" lvl="1" indent="-355600" rtl="0">
              <a:spcBef>
                <a:spcPts val="0"/>
              </a:spcBef>
              <a:buSzPct val="100000"/>
              <a:buFont typeface="Arial" panose="020B0604020202020204" pitchFamily="34" charset="0"/>
              <a:buChar char="•"/>
            </a:pPr>
            <a:r>
              <a:rPr lang="en-US" sz="2000" dirty="0">
                <a:solidFill>
                  <a:srgbClr val="000000"/>
                </a:solidFill>
              </a:rPr>
              <a:t>Use </a:t>
            </a:r>
            <a:r>
              <a:rPr lang="en-US" sz="2000" dirty="0">
                <a:solidFill>
                  <a:schemeClr val="dk1"/>
                </a:solidFill>
              </a:rPr>
              <a:t>superior training, tactics, and communication</a:t>
            </a:r>
          </a:p>
          <a:p>
            <a:pPr marL="571500" lvl="0" indent="-342900" rtl="0">
              <a:spcBef>
                <a:spcPts val="0"/>
              </a:spcBef>
              <a:buFont typeface="Arial" panose="020B0604020202020204" pitchFamily="34" charset="0"/>
              <a:buChar char="•"/>
            </a:pPr>
            <a:r>
              <a:rPr lang="en-US" dirty="0">
                <a:solidFill>
                  <a:schemeClr val="dk1"/>
                </a:solidFill>
              </a:rPr>
              <a:t>Russian:</a:t>
            </a:r>
          </a:p>
          <a:p>
            <a:pPr marL="914400" lvl="1" indent="-355600" rtl="0">
              <a:spcBef>
                <a:spcPts val="0"/>
              </a:spcBef>
              <a:buSzPct val="100000"/>
              <a:buFont typeface="Arial" panose="020B0604020202020204" pitchFamily="34" charset="0"/>
              <a:buChar char="•"/>
            </a:pPr>
            <a:r>
              <a:rPr lang="en-US" sz="2000" b="1" dirty="0">
                <a:solidFill>
                  <a:schemeClr val="dk1"/>
                </a:solidFill>
              </a:rPr>
              <a:t>Scorched-earth</a:t>
            </a:r>
            <a:r>
              <a:rPr lang="en-US" sz="2000" dirty="0">
                <a:solidFill>
                  <a:schemeClr val="dk1"/>
                </a:solidFill>
              </a:rPr>
              <a:t> warfare</a:t>
            </a:r>
          </a:p>
          <a:p>
            <a:pPr marL="914400" lvl="1" indent="-355600" rtl="0">
              <a:spcBef>
                <a:spcPts val="0"/>
              </a:spcBef>
              <a:buSzPct val="100000"/>
              <a:buFont typeface="Arial" panose="020B0604020202020204" pitchFamily="34" charset="0"/>
              <a:buChar char="•"/>
            </a:pPr>
            <a:r>
              <a:rPr lang="en-US" sz="2000" dirty="0">
                <a:solidFill>
                  <a:schemeClr val="dk1"/>
                </a:solidFill>
              </a:rPr>
              <a:t>Use </a:t>
            </a:r>
            <a:r>
              <a:rPr lang="en-US" sz="2000" b="1" dirty="0">
                <a:solidFill>
                  <a:schemeClr val="dk1"/>
                </a:solidFill>
              </a:rPr>
              <a:t>superior armored forc</a:t>
            </a:r>
            <a:r>
              <a:rPr lang="en-US" sz="2000" dirty="0">
                <a:solidFill>
                  <a:schemeClr val="dk1"/>
                </a:solidFill>
              </a:rPr>
              <a:t>e(KV, T-34) and mass produce these tanks</a:t>
            </a:r>
          </a:p>
          <a:p>
            <a:pPr marL="914400" lvl="1" indent="-355600" rtl="0">
              <a:spcBef>
                <a:spcPts val="0"/>
              </a:spcBef>
              <a:buSzPct val="100000"/>
              <a:buFont typeface="Arial" panose="020B0604020202020204" pitchFamily="34" charset="0"/>
              <a:buChar char="•"/>
            </a:pPr>
            <a:r>
              <a:rPr lang="en-US" sz="2000" dirty="0">
                <a:solidFill>
                  <a:schemeClr val="dk1"/>
                </a:solidFill>
              </a:rPr>
              <a:t>Appeal to Russian patriotism and nationalism to inspire troops </a:t>
            </a:r>
          </a:p>
          <a:p>
            <a:pPr marL="914400" lvl="1" indent="-355600" rtl="0">
              <a:spcBef>
                <a:spcPts val="0"/>
              </a:spcBef>
              <a:buSzPct val="100000"/>
              <a:buFont typeface="Arial" panose="020B0604020202020204" pitchFamily="34" charset="0"/>
              <a:buChar char="•"/>
            </a:pPr>
            <a:r>
              <a:rPr lang="en-US" sz="2000" dirty="0">
                <a:solidFill>
                  <a:schemeClr val="dk1"/>
                </a:solidFill>
              </a:rPr>
              <a:t>Slow down German advance (last until winter) using militia-battalions</a:t>
            </a:r>
          </a:p>
          <a:p>
            <a:pPr marL="914400" lvl="1" indent="-355600" rtl="0">
              <a:spcBef>
                <a:spcPts val="0"/>
              </a:spcBef>
              <a:buSzPct val="100000"/>
              <a:buFont typeface="Arial" panose="020B0604020202020204" pitchFamily="34" charset="0"/>
              <a:buChar char="•"/>
            </a:pPr>
            <a:r>
              <a:rPr lang="en-US" sz="2000" dirty="0">
                <a:solidFill>
                  <a:schemeClr val="dk1"/>
                </a:solidFill>
              </a:rPr>
              <a:t>Wear out the German Infantry  </a:t>
            </a:r>
          </a:p>
          <a:p>
            <a:pPr marL="0" lvl="0" indent="0" rtl="0">
              <a:spcBef>
                <a:spcPts val="0"/>
              </a:spcBef>
              <a:buNone/>
            </a:pPr>
            <a:r>
              <a:rPr lang="en-US" dirty="0">
                <a:solidFill>
                  <a:srgbClr val="000000"/>
                </a:solidFill>
              </a:rPr>
              <a:t>   </a:t>
            </a:r>
          </a:p>
          <a:p>
            <a:pPr marL="0" marR="0" lvl="0" indent="0" algn="l" rtl="0">
              <a:lnSpc>
                <a:spcPct val="90000"/>
              </a:lnSpc>
              <a:spcBef>
                <a:spcPts val="1200"/>
              </a:spcBef>
              <a:spcAft>
                <a:spcPts val="200"/>
              </a:spcAft>
              <a:buNone/>
            </a:pPr>
            <a:endParaRPr dirty="0">
              <a:solidFill>
                <a:srgbClr val="000000"/>
              </a:solidFill>
            </a:endParaRPr>
          </a:p>
          <a:p>
            <a:pPr marL="0" marR="0" lvl="0" indent="0" algn="l" rtl="0">
              <a:lnSpc>
                <a:spcPct val="90000"/>
              </a:lnSpc>
              <a:spcBef>
                <a:spcPts val="1200"/>
              </a:spcBef>
              <a:spcAft>
                <a:spcPts val="200"/>
              </a:spcAft>
              <a:buNone/>
            </a:pPr>
            <a:endParaRPr dirty="0">
              <a:solidFill>
                <a:srgbClr val="000000"/>
              </a:solidFill>
            </a:endParaRPr>
          </a:p>
          <a:p>
            <a:pPr marL="0" marR="0" lvl="0" indent="0" algn="l" rtl="0">
              <a:lnSpc>
                <a:spcPct val="90000"/>
              </a:lnSpc>
              <a:spcBef>
                <a:spcPts val="1200"/>
              </a:spcBef>
              <a:spcAft>
                <a:spcPts val="200"/>
              </a:spcAft>
              <a:buNone/>
            </a:pPr>
            <a:r>
              <a:rPr lang="en-US" dirty="0">
                <a:solidFill>
                  <a:srgbClr val="000000"/>
                </a:solidFill>
              </a:rPr>
              <a:t>  	</a:t>
            </a:r>
          </a:p>
        </p:txBody>
      </p:sp>
      <p:pic>
        <p:nvPicPr>
          <p:cNvPr id="192" name="Shape 192"/>
          <p:cNvPicPr preferRelativeResize="0"/>
          <p:nvPr/>
        </p:nvPicPr>
        <p:blipFill>
          <a:blip r:embed="rId3">
            <a:alphaModFix/>
          </a:blip>
          <a:stretch>
            <a:fillRect/>
          </a:stretch>
        </p:blipFill>
        <p:spPr>
          <a:xfrm>
            <a:off x="9149593" y="2849200"/>
            <a:ext cx="2931674" cy="1737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2539</Words>
  <Application>Microsoft Office PowerPoint</Application>
  <PresentationFormat>Custom</PresentationFormat>
  <Paragraphs>258</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Retrospect</vt:lpstr>
      <vt:lpstr>Operation Barbarossa Siege of Leningrad  BattIe of StaIingrad</vt:lpstr>
      <vt:lpstr>OveraII Impact of Operation Barbarossa</vt:lpstr>
      <vt:lpstr>Background Information</vt:lpstr>
      <vt:lpstr>Background </vt:lpstr>
      <vt:lpstr>Timeline</vt:lpstr>
      <vt:lpstr>What countries were involved?</vt:lpstr>
      <vt:lpstr>Operation Barbarossa</vt:lpstr>
      <vt:lpstr>Slide 8</vt:lpstr>
      <vt:lpstr>Tactics </vt:lpstr>
      <vt:lpstr>Early Victories</vt:lpstr>
      <vt:lpstr>Leningrad (AKA St. Petersburg)</vt:lpstr>
      <vt:lpstr>Early Stages of the Siege of Leningrad</vt:lpstr>
      <vt:lpstr>Map of Leningrad Front circa September 1941 (Minasjan, Altgowsen)</vt:lpstr>
      <vt:lpstr>Post-Summer 1941</vt:lpstr>
      <vt:lpstr>The Siege of Leningrad Begins</vt:lpstr>
      <vt:lpstr>Siege Life in Leningrad</vt:lpstr>
      <vt:lpstr>Breaking the Siege</vt:lpstr>
      <vt:lpstr>Slide 18</vt:lpstr>
      <vt:lpstr>Leningrad-Novgorod Offensive (Dyer)</vt:lpstr>
      <vt:lpstr>Endgame of the Leningrad Siege</vt:lpstr>
      <vt:lpstr>Operation Typhoon</vt:lpstr>
      <vt:lpstr>BattIe of StaIingrad (AKA VoIgograd)</vt:lpstr>
      <vt:lpstr>Who led the Battle?</vt:lpstr>
      <vt:lpstr>Preparations</vt:lpstr>
      <vt:lpstr>Trouble Before the Battle Begins</vt:lpstr>
      <vt:lpstr>Slide 26</vt:lpstr>
      <vt:lpstr>The German Attack</vt:lpstr>
      <vt:lpstr>Pavlov’s House</vt:lpstr>
      <vt:lpstr>Operation Uranus</vt:lpstr>
      <vt:lpstr>Slide 30</vt:lpstr>
      <vt:lpstr>What came out of this?</vt:lpstr>
      <vt:lpstr>OveraII Affect of Operation Barbarossa</vt:lpstr>
      <vt:lpstr>Works Cited</vt:lpstr>
      <vt:lpstr>Works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Barbarossa Siege of Leningrad  BattIe of StaIingrad</dc:title>
  <dc:creator>Myers, Zachary    SHS - Staff</dc:creator>
  <cp:lastModifiedBy>Windows User</cp:lastModifiedBy>
  <cp:revision>1</cp:revision>
  <dcterms:modified xsi:type="dcterms:W3CDTF">2016-05-05T18:12:26Z</dcterms:modified>
</cp:coreProperties>
</file>