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7"/>
  </p:notesMasterIdLst>
  <p:sldIdLst>
    <p:sldId id="257" r:id="rId2"/>
    <p:sldId id="261" r:id="rId3"/>
    <p:sldId id="262" r:id="rId4"/>
    <p:sldId id="263" r:id="rId5"/>
    <p:sldId id="264" r:id="rId6"/>
    <p:sldId id="265" r:id="rId7"/>
    <p:sldId id="266" r:id="rId8"/>
    <p:sldId id="267"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280" r:id="rId22"/>
    <p:sldId id="281" r:id="rId23"/>
    <p:sldId id="282" r:id="rId24"/>
    <p:sldId id="283" r:id="rId25"/>
    <p:sldId id="381" r:id="rId26"/>
    <p:sldId id="380" r:id="rId27"/>
    <p:sldId id="382" r:id="rId28"/>
    <p:sldId id="384" r:id="rId29"/>
    <p:sldId id="354" r:id="rId30"/>
    <p:sldId id="357" r:id="rId31"/>
    <p:sldId id="355" r:id="rId32"/>
    <p:sldId id="356" r:id="rId33"/>
    <p:sldId id="359" r:id="rId34"/>
    <p:sldId id="360" r:id="rId35"/>
    <p:sldId id="361" r:id="rId36"/>
    <p:sldId id="362" r:id="rId37"/>
    <p:sldId id="363" r:id="rId38"/>
    <p:sldId id="364" r:id="rId39"/>
    <p:sldId id="366" r:id="rId40"/>
    <p:sldId id="367" r:id="rId41"/>
    <p:sldId id="385" r:id="rId42"/>
    <p:sldId id="371" r:id="rId43"/>
    <p:sldId id="372" r:id="rId44"/>
    <p:sldId id="373" r:id="rId45"/>
    <p:sldId id="374" r:id="rId46"/>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9720" autoAdjust="0"/>
  </p:normalViewPr>
  <p:slideViewPr>
    <p:cSldViewPr snapToGrid="0">
      <p:cViewPr varScale="1">
        <p:scale>
          <a:sx n="80" d="100"/>
          <a:sy n="80" d="100"/>
        </p:scale>
        <p:origin x="2496"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37000" y="0"/>
            <a:ext cx="3011488" cy="463550"/>
          </a:xfrm>
          <a:prstGeom prst="rect">
            <a:avLst/>
          </a:prstGeom>
        </p:spPr>
        <p:txBody>
          <a:bodyPr vert="horz" lIns="91440" tIns="45720" rIns="91440" bIns="45720" rtlCol="0"/>
          <a:lstStyle>
            <a:lvl1pPr algn="r">
              <a:defRPr sz="1200"/>
            </a:lvl1pPr>
          </a:lstStyle>
          <a:p>
            <a:fld id="{9CE9CE7C-2ADF-401F-8C0C-CA0B169D932E}" type="datetimeFigureOut">
              <a:rPr lang="en-US" smtClean="0"/>
              <a:t>6/4/2018</a:t>
            </a:fld>
            <a:endParaRPr lang="en-US"/>
          </a:p>
        </p:txBody>
      </p:sp>
      <p:sp>
        <p:nvSpPr>
          <p:cNvPr id="4" name="Slide Image Placeholder 3"/>
          <p:cNvSpPr>
            <a:spLocks noGrp="1" noRot="1" noChangeAspect="1"/>
          </p:cNvSpPr>
          <p:nvPr>
            <p:ph type="sldImg" idx="2"/>
          </p:nvPr>
        </p:nvSpPr>
        <p:spPr>
          <a:xfrm>
            <a:off x="1397000" y="1154113"/>
            <a:ext cx="4156075" cy="31178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5325" y="4445000"/>
            <a:ext cx="5559425" cy="3636963"/>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525"/>
            <a:ext cx="3011488" cy="4635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37000" y="8772525"/>
            <a:ext cx="3011488" cy="463550"/>
          </a:xfrm>
          <a:prstGeom prst="rect">
            <a:avLst/>
          </a:prstGeom>
        </p:spPr>
        <p:txBody>
          <a:bodyPr vert="horz" lIns="91440" tIns="45720" rIns="91440" bIns="45720" rtlCol="0" anchor="b"/>
          <a:lstStyle>
            <a:lvl1pPr algn="r">
              <a:defRPr sz="1200"/>
            </a:lvl1pPr>
          </a:lstStyle>
          <a:p>
            <a:fld id="{927ADE5F-6368-4814-8AE2-74EE2A1B4E53}" type="slidenum">
              <a:rPr lang="en-US" smtClean="0"/>
              <a:t>‹#›</a:t>
            </a:fld>
            <a:endParaRPr lang="en-US"/>
          </a:p>
        </p:txBody>
      </p:sp>
    </p:spTree>
    <p:extLst>
      <p:ext uri="{BB962C8B-B14F-4D97-AF65-F5344CB8AC3E}">
        <p14:creationId xmlns:p14="http://schemas.microsoft.com/office/powerpoint/2010/main" val="119866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Battle of </a:t>
            </a:r>
            <a:r>
              <a:rPr lang="en-US" dirty="0" err="1" smtClean="0"/>
              <a:t>Plassey</a:t>
            </a:r>
            <a:r>
              <a:rPr lang="en-US" dirty="0" smtClean="0"/>
              <a:t> – one of several battles between the BEIC</a:t>
            </a:r>
            <a:r>
              <a:rPr lang="en-US" baseline="0" dirty="0" smtClean="0"/>
              <a:t> &amp; Indians near Calcutta</a:t>
            </a:r>
          </a:p>
        </p:txBody>
      </p:sp>
      <p:sp>
        <p:nvSpPr>
          <p:cNvPr id="4" name="Slide Number Placeholder 3"/>
          <p:cNvSpPr>
            <a:spLocks noGrp="1"/>
          </p:cNvSpPr>
          <p:nvPr>
            <p:ph type="sldNum" sz="quarter" idx="10"/>
          </p:nvPr>
        </p:nvSpPr>
        <p:spPr/>
        <p:txBody>
          <a:bodyPr/>
          <a:lstStyle/>
          <a:p>
            <a:fld id="{927ADE5F-6368-4814-8AE2-74EE2A1B4E53}" type="slidenum">
              <a:rPr lang="en-US" smtClean="0"/>
              <a:t>30</a:t>
            </a:fld>
            <a:endParaRPr lang="en-US"/>
          </a:p>
        </p:txBody>
      </p:sp>
    </p:spTree>
    <p:extLst>
      <p:ext uri="{BB962C8B-B14F-4D97-AF65-F5344CB8AC3E}">
        <p14:creationId xmlns:p14="http://schemas.microsoft.com/office/powerpoint/2010/main" val="979050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0A00819-6894-4AB1-98F6-484541549019}" type="datetimeFigureOut">
              <a:rPr lang="en-US" smtClean="0"/>
              <a:t>6/4/2018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D62723-0C72-46B6-8143-63C03C14F258}" type="slidenum">
              <a:rPr lang="en-US" smtClean="0"/>
              <a:t>‹#›</a:t>
            </a:fld>
            <a:endParaRPr lang="en-US"/>
          </a:p>
        </p:txBody>
      </p:sp>
    </p:spTree>
    <p:extLst>
      <p:ext uri="{BB962C8B-B14F-4D97-AF65-F5344CB8AC3E}">
        <p14:creationId xmlns:p14="http://schemas.microsoft.com/office/powerpoint/2010/main" val="1892988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0A00819-6894-4AB1-98F6-484541549019}" type="datetimeFigureOut">
              <a:rPr lang="en-US" smtClean="0"/>
              <a:t>6/4/2018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D62723-0C72-46B6-8143-63C03C14F258}" type="slidenum">
              <a:rPr lang="en-US" smtClean="0"/>
              <a:t>‹#›</a:t>
            </a:fld>
            <a:endParaRPr lang="en-US"/>
          </a:p>
        </p:txBody>
      </p:sp>
    </p:spTree>
    <p:extLst>
      <p:ext uri="{BB962C8B-B14F-4D97-AF65-F5344CB8AC3E}">
        <p14:creationId xmlns:p14="http://schemas.microsoft.com/office/powerpoint/2010/main" val="2648999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0A00819-6894-4AB1-98F6-484541549019}" type="datetimeFigureOut">
              <a:rPr lang="en-US" smtClean="0"/>
              <a:t>6/4/2018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D62723-0C72-46B6-8143-63C03C14F258}" type="slidenum">
              <a:rPr lang="en-US" smtClean="0"/>
              <a:t>‹#›</a:t>
            </a:fld>
            <a:endParaRPr lang="en-US"/>
          </a:p>
        </p:txBody>
      </p:sp>
    </p:spTree>
    <p:extLst>
      <p:ext uri="{BB962C8B-B14F-4D97-AF65-F5344CB8AC3E}">
        <p14:creationId xmlns:p14="http://schemas.microsoft.com/office/powerpoint/2010/main" val="24943702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2192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676400"/>
            <a:ext cx="86868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28600" y="4267200"/>
            <a:ext cx="86868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C8D75460-23AD-4A3E-AB83-31247A9054FA}" type="slidenum">
              <a:rPr lang="en-US"/>
              <a:pPr/>
              <a:t>‹#›</a:t>
            </a:fld>
            <a:endParaRPr lang="en-US"/>
          </a:p>
        </p:txBody>
      </p:sp>
    </p:spTree>
    <p:extLst>
      <p:ext uri="{BB962C8B-B14F-4D97-AF65-F5344CB8AC3E}">
        <p14:creationId xmlns:p14="http://schemas.microsoft.com/office/powerpoint/2010/main" val="7272242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219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28600" y="1676400"/>
            <a:ext cx="42672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42672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7F96F6FD-6B4E-489E-8A31-029E96E97C16}" type="slidenum">
              <a:rPr lang="en-US"/>
              <a:pPr/>
              <a:t>‹#›</a:t>
            </a:fld>
            <a:endParaRPr lang="en-US"/>
          </a:p>
        </p:txBody>
      </p:sp>
    </p:spTree>
    <p:extLst>
      <p:ext uri="{BB962C8B-B14F-4D97-AF65-F5344CB8AC3E}">
        <p14:creationId xmlns:p14="http://schemas.microsoft.com/office/powerpoint/2010/main" val="21879973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2192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228600" y="1676400"/>
            <a:ext cx="42672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228600" y="4267200"/>
            <a:ext cx="42672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676400"/>
            <a:ext cx="42672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92E2DF3A-DD06-4772-AA7F-B2BB1303EA6A}" type="slidenum">
              <a:rPr lang="en-US"/>
              <a:pPr/>
              <a:t>‹#›</a:t>
            </a:fld>
            <a:endParaRPr lang="en-US"/>
          </a:p>
        </p:txBody>
      </p:sp>
    </p:spTree>
    <p:extLst>
      <p:ext uri="{BB962C8B-B14F-4D97-AF65-F5344CB8AC3E}">
        <p14:creationId xmlns:p14="http://schemas.microsoft.com/office/powerpoint/2010/main" val="38796667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2192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676400"/>
            <a:ext cx="42672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76400"/>
            <a:ext cx="42672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07DAE18E-FD6D-4C85-9239-73A39C731EB1}" type="slidenum">
              <a:rPr lang="en-US"/>
              <a:pPr/>
              <a:t>‹#›</a:t>
            </a:fld>
            <a:endParaRPr lang="en-US"/>
          </a:p>
        </p:txBody>
      </p:sp>
    </p:spTree>
    <p:extLst>
      <p:ext uri="{BB962C8B-B14F-4D97-AF65-F5344CB8AC3E}">
        <p14:creationId xmlns:p14="http://schemas.microsoft.com/office/powerpoint/2010/main" val="667620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0A00819-6894-4AB1-98F6-484541549019}" type="datetimeFigureOut">
              <a:rPr lang="en-US" smtClean="0"/>
              <a:t>6/4/2018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D62723-0C72-46B6-8143-63C03C14F258}" type="slidenum">
              <a:rPr lang="en-US" smtClean="0"/>
              <a:t>‹#›</a:t>
            </a:fld>
            <a:endParaRPr lang="en-US"/>
          </a:p>
        </p:txBody>
      </p:sp>
    </p:spTree>
    <p:extLst>
      <p:ext uri="{BB962C8B-B14F-4D97-AF65-F5344CB8AC3E}">
        <p14:creationId xmlns:p14="http://schemas.microsoft.com/office/powerpoint/2010/main" val="499292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A00819-6894-4AB1-98F6-484541549019}" type="datetimeFigureOut">
              <a:rPr lang="en-US" smtClean="0"/>
              <a:t>6/4/2018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D62723-0C72-46B6-8143-63C03C14F258}" type="slidenum">
              <a:rPr lang="en-US" smtClean="0"/>
              <a:t>‹#›</a:t>
            </a:fld>
            <a:endParaRPr lang="en-US"/>
          </a:p>
        </p:txBody>
      </p:sp>
    </p:spTree>
    <p:extLst>
      <p:ext uri="{BB962C8B-B14F-4D97-AF65-F5344CB8AC3E}">
        <p14:creationId xmlns:p14="http://schemas.microsoft.com/office/powerpoint/2010/main" val="1839953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0A00819-6894-4AB1-98F6-484541549019}" type="datetimeFigureOut">
              <a:rPr lang="en-US" smtClean="0"/>
              <a:t>6/4/2018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D62723-0C72-46B6-8143-63C03C14F258}" type="slidenum">
              <a:rPr lang="en-US" smtClean="0"/>
              <a:t>‹#›</a:t>
            </a:fld>
            <a:endParaRPr lang="en-US"/>
          </a:p>
        </p:txBody>
      </p:sp>
    </p:spTree>
    <p:extLst>
      <p:ext uri="{BB962C8B-B14F-4D97-AF65-F5344CB8AC3E}">
        <p14:creationId xmlns:p14="http://schemas.microsoft.com/office/powerpoint/2010/main" val="31915850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0A00819-6894-4AB1-98F6-484541549019}" type="datetimeFigureOut">
              <a:rPr lang="en-US" smtClean="0"/>
              <a:t>6/4/2018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D62723-0C72-46B6-8143-63C03C14F258}" type="slidenum">
              <a:rPr lang="en-US" smtClean="0"/>
              <a:t>‹#›</a:t>
            </a:fld>
            <a:endParaRPr lang="en-US"/>
          </a:p>
        </p:txBody>
      </p:sp>
    </p:spTree>
    <p:extLst>
      <p:ext uri="{BB962C8B-B14F-4D97-AF65-F5344CB8AC3E}">
        <p14:creationId xmlns:p14="http://schemas.microsoft.com/office/powerpoint/2010/main" val="2679386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0A00819-6894-4AB1-98F6-484541549019}" type="datetimeFigureOut">
              <a:rPr lang="en-US" smtClean="0"/>
              <a:t>6/4/2018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D62723-0C72-46B6-8143-63C03C14F258}" type="slidenum">
              <a:rPr lang="en-US" smtClean="0"/>
              <a:t>‹#›</a:t>
            </a:fld>
            <a:endParaRPr lang="en-US"/>
          </a:p>
        </p:txBody>
      </p:sp>
    </p:spTree>
    <p:extLst>
      <p:ext uri="{BB962C8B-B14F-4D97-AF65-F5344CB8AC3E}">
        <p14:creationId xmlns:p14="http://schemas.microsoft.com/office/powerpoint/2010/main" val="2625935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A00819-6894-4AB1-98F6-484541549019}" type="datetimeFigureOut">
              <a:rPr lang="en-US" smtClean="0"/>
              <a:t>6/4/2018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D62723-0C72-46B6-8143-63C03C14F258}" type="slidenum">
              <a:rPr lang="en-US" smtClean="0"/>
              <a:t>‹#›</a:t>
            </a:fld>
            <a:endParaRPr lang="en-US"/>
          </a:p>
        </p:txBody>
      </p:sp>
    </p:spTree>
    <p:extLst>
      <p:ext uri="{BB962C8B-B14F-4D97-AF65-F5344CB8AC3E}">
        <p14:creationId xmlns:p14="http://schemas.microsoft.com/office/powerpoint/2010/main" val="3152703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A00819-6894-4AB1-98F6-484541549019}" type="datetimeFigureOut">
              <a:rPr lang="en-US" smtClean="0"/>
              <a:t>6/4/2018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D62723-0C72-46B6-8143-63C03C14F258}" type="slidenum">
              <a:rPr lang="en-US" smtClean="0"/>
              <a:t>‹#›</a:t>
            </a:fld>
            <a:endParaRPr lang="en-US"/>
          </a:p>
        </p:txBody>
      </p:sp>
    </p:spTree>
    <p:extLst>
      <p:ext uri="{BB962C8B-B14F-4D97-AF65-F5344CB8AC3E}">
        <p14:creationId xmlns:p14="http://schemas.microsoft.com/office/powerpoint/2010/main" val="135426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A00819-6894-4AB1-98F6-484541549019}" type="datetimeFigureOut">
              <a:rPr lang="en-US" smtClean="0"/>
              <a:t>6/4/2018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D62723-0C72-46B6-8143-63C03C14F258}" type="slidenum">
              <a:rPr lang="en-US" smtClean="0"/>
              <a:t>‹#›</a:t>
            </a:fld>
            <a:endParaRPr lang="en-US"/>
          </a:p>
        </p:txBody>
      </p:sp>
    </p:spTree>
    <p:extLst>
      <p:ext uri="{BB962C8B-B14F-4D97-AF65-F5344CB8AC3E}">
        <p14:creationId xmlns:p14="http://schemas.microsoft.com/office/powerpoint/2010/main" val="151709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A00819-6894-4AB1-98F6-484541549019}" type="datetimeFigureOut">
              <a:rPr lang="en-US" smtClean="0"/>
              <a:t>6/4/2018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D62723-0C72-46B6-8143-63C03C14F258}" type="slidenum">
              <a:rPr lang="en-US" smtClean="0"/>
              <a:t>‹#›</a:t>
            </a:fld>
            <a:endParaRPr lang="en-US"/>
          </a:p>
        </p:txBody>
      </p:sp>
    </p:spTree>
    <p:extLst>
      <p:ext uri="{BB962C8B-B14F-4D97-AF65-F5344CB8AC3E}">
        <p14:creationId xmlns:p14="http://schemas.microsoft.com/office/powerpoint/2010/main" val="1896897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584886"/>
          </a:xfrm>
        </p:spPr>
        <p:txBody>
          <a:bodyPr>
            <a:normAutofit fontScale="90000"/>
          </a:bodyPr>
          <a:lstStyle/>
          <a:p>
            <a:pPr algn="ctr"/>
            <a:r>
              <a:rPr lang="en-US" b="1" i="1" dirty="0" smtClean="0">
                <a:solidFill>
                  <a:srgbClr val="FF0000"/>
                </a:solidFill>
                <a:latin typeface="Arial Black" panose="020B0A04020102020204" pitchFamily="34" charset="0"/>
              </a:rPr>
              <a:t>South Asia - India</a:t>
            </a:r>
            <a:endParaRPr lang="en-US" b="1" i="1" dirty="0">
              <a:solidFill>
                <a:srgbClr val="FF0000"/>
              </a:solidFill>
              <a:latin typeface="Arial Black" panose="020B0A04020102020204" pitchFamily="34" charset="0"/>
            </a:endParaRPr>
          </a:p>
        </p:txBody>
      </p:sp>
      <p:pic>
        <p:nvPicPr>
          <p:cNvPr id="4" name="Picture 2" descr="http://www.israj.net/arabic/images/Maps/Asia/india-physical-map1.jpg"/>
          <p:cNvPicPr>
            <a:picLocks noGrp="1" noChangeAspect="1" noChangeArrowheads="1"/>
          </p:cNvPicPr>
          <p:nvPr>
            <p:ph idx="1"/>
          </p:nvPr>
        </p:nvPicPr>
        <p:blipFill>
          <a:blip r:embed="rId2" cstate="print"/>
          <a:srcRect/>
          <a:stretch>
            <a:fillRect/>
          </a:stretch>
        </p:blipFill>
        <p:spPr bwMode="auto">
          <a:xfrm>
            <a:off x="4443227" y="584887"/>
            <a:ext cx="4700773" cy="6375400"/>
          </a:xfrm>
          <a:prstGeom prst="rect">
            <a:avLst/>
          </a:prstGeom>
          <a:noFill/>
        </p:spPr>
      </p:pic>
      <p:pic>
        <p:nvPicPr>
          <p:cNvPr id="5" name="Picture 4"/>
          <p:cNvPicPr>
            <a:picLocks noChangeAspect="1"/>
          </p:cNvPicPr>
          <p:nvPr/>
        </p:nvPicPr>
        <p:blipFill>
          <a:blip r:embed="rId3"/>
          <a:stretch>
            <a:fillRect/>
          </a:stretch>
        </p:blipFill>
        <p:spPr>
          <a:xfrm>
            <a:off x="0" y="484746"/>
            <a:ext cx="4904661" cy="3527081"/>
          </a:xfrm>
          <a:prstGeom prst="rect">
            <a:avLst/>
          </a:prstGeom>
        </p:spPr>
      </p:pic>
      <p:pic>
        <p:nvPicPr>
          <p:cNvPr id="6" name="Picture 5"/>
          <p:cNvPicPr>
            <a:picLocks noChangeAspect="1"/>
          </p:cNvPicPr>
          <p:nvPr/>
        </p:nvPicPr>
        <p:blipFill>
          <a:blip r:embed="rId4"/>
          <a:stretch>
            <a:fillRect/>
          </a:stretch>
        </p:blipFill>
        <p:spPr>
          <a:xfrm>
            <a:off x="0" y="3550144"/>
            <a:ext cx="5231027" cy="3307855"/>
          </a:xfrm>
          <a:prstGeom prst="rect">
            <a:avLst/>
          </a:prstGeom>
        </p:spPr>
      </p:pic>
    </p:spTree>
    <p:extLst>
      <p:ext uri="{BB962C8B-B14F-4D97-AF65-F5344CB8AC3E}">
        <p14:creationId xmlns:p14="http://schemas.microsoft.com/office/powerpoint/2010/main" val="40309282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algn="ctr"/>
            <a:r>
              <a:rPr lang="en-US" smtClean="0"/>
              <a:t>FACT</a:t>
            </a:r>
          </a:p>
        </p:txBody>
      </p:sp>
      <p:sp>
        <p:nvSpPr>
          <p:cNvPr id="14339" name="Rectangle 4"/>
          <p:cNvSpPr>
            <a:spLocks noGrp="1" noChangeArrowheads="1"/>
          </p:cNvSpPr>
          <p:nvPr>
            <p:ph type="body" sz="half" idx="1"/>
          </p:nvPr>
        </p:nvSpPr>
        <p:spPr>
          <a:xfrm>
            <a:off x="0" y="1676400"/>
            <a:ext cx="6248400" cy="5029200"/>
          </a:xfrm>
        </p:spPr>
        <p:txBody>
          <a:bodyPr>
            <a:normAutofit/>
          </a:bodyPr>
          <a:lstStyle/>
          <a:p>
            <a:pPr>
              <a:buFont typeface="Wingdings" pitchFamily="2" charset="2"/>
              <a:buNone/>
            </a:pPr>
            <a:r>
              <a:rPr lang="en-US" sz="3200" dirty="0" smtClean="0"/>
              <a:t>Gandhi was the pioneer and </a:t>
            </a:r>
            <a:r>
              <a:rPr lang="en-US" sz="3200" dirty="0" err="1" smtClean="0"/>
              <a:t>perfector</a:t>
            </a:r>
            <a:r>
              <a:rPr lang="en-US" sz="3200" dirty="0" smtClean="0"/>
              <a:t> of </a:t>
            </a:r>
            <a:r>
              <a:rPr lang="en-US" sz="3200" b="1" i="1" dirty="0" smtClean="0">
                <a:solidFill>
                  <a:srgbClr val="FF0000"/>
                </a:solidFill>
              </a:rPr>
              <a:t>Satyagraha</a:t>
            </a:r>
            <a:r>
              <a:rPr lang="en-US" sz="3200" dirty="0" smtClean="0"/>
              <a:t> - the resistance of tyranny through mass civil disobedience strongly founded upon ahimsa (total non-violence) - which led India to independence, and has inspired movements for civil rights and freedom across the world </a:t>
            </a:r>
          </a:p>
        </p:txBody>
      </p:sp>
      <p:pic>
        <p:nvPicPr>
          <p:cNvPr id="14340" name="Picture 6" descr="200px-Mohandas_Gandhi_resized_for_biography"/>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6324600" y="1676400"/>
            <a:ext cx="2362200" cy="5029200"/>
          </a:xfrm>
          <a:noFill/>
        </p:spPr>
      </p:pic>
    </p:spTree>
    <p:extLst>
      <p:ext uri="{BB962C8B-B14F-4D97-AF65-F5344CB8AC3E}">
        <p14:creationId xmlns:p14="http://schemas.microsoft.com/office/powerpoint/2010/main" val="20267402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011826" y="0"/>
            <a:ext cx="5132173" cy="1325563"/>
          </a:xfrm>
        </p:spPr>
        <p:txBody>
          <a:bodyPr/>
          <a:lstStyle/>
          <a:p>
            <a:pPr algn="ctr"/>
            <a:r>
              <a:rPr lang="en-US" dirty="0" smtClean="0"/>
              <a:t>Fact or Fiction?</a:t>
            </a:r>
          </a:p>
        </p:txBody>
      </p:sp>
      <p:sp>
        <p:nvSpPr>
          <p:cNvPr id="15363" name="Rectangle 3"/>
          <p:cNvSpPr>
            <a:spLocks noGrp="1" noChangeArrowheads="1"/>
          </p:cNvSpPr>
          <p:nvPr>
            <p:ph type="body" idx="1"/>
          </p:nvPr>
        </p:nvSpPr>
        <p:spPr>
          <a:xfrm>
            <a:off x="152400" y="457200"/>
            <a:ext cx="4953000" cy="6400800"/>
          </a:xfrm>
        </p:spPr>
        <p:txBody>
          <a:bodyPr>
            <a:normAutofit/>
          </a:bodyPr>
          <a:lstStyle/>
          <a:p>
            <a:pPr algn="ctr">
              <a:buFont typeface="Wingdings" pitchFamily="2" charset="2"/>
              <a:buNone/>
            </a:pPr>
            <a:r>
              <a:rPr lang="en-US" sz="6000" dirty="0" smtClean="0"/>
              <a:t>India won its independence from Great Britain in the late 19</a:t>
            </a:r>
            <a:r>
              <a:rPr lang="en-US" sz="6000" baseline="30000" dirty="0" smtClean="0"/>
              <a:t>th</a:t>
            </a:r>
            <a:r>
              <a:rPr lang="en-US" sz="6000" dirty="0" smtClean="0"/>
              <a:t> century.</a:t>
            </a:r>
          </a:p>
        </p:txBody>
      </p:sp>
    </p:spTree>
    <p:extLst>
      <p:ext uri="{BB962C8B-B14F-4D97-AF65-F5344CB8AC3E}">
        <p14:creationId xmlns:p14="http://schemas.microsoft.com/office/powerpoint/2010/main" val="21155472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algn="ctr"/>
            <a:r>
              <a:rPr lang="en-US" smtClean="0"/>
              <a:t>FICTION</a:t>
            </a:r>
          </a:p>
        </p:txBody>
      </p:sp>
      <p:sp>
        <p:nvSpPr>
          <p:cNvPr id="16387" name="Rectangle 3"/>
          <p:cNvSpPr>
            <a:spLocks noGrp="1" noChangeArrowheads="1"/>
          </p:cNvSpPr>
          <p:nvPr>
            <p:ph type="body" sz="half" idx="2"/>
          </p:nvPr>
        </p:nvSpPr>
        <p:spPr>
          <a:xfrm>
            <a:off x="4648200" y="2895600"/>
            <a:ext cx="4267200" cy="3810000"/>
          </a:xfrm>
        </p:spPr>
        <p:txBody>
          <a:bodyPr/>
          <a:lstStyle/>
          <a:p>
            <a:pPr>
              <a:buFont typeface="Wingdings" pitchFamily="2" charset="2"/>
              <a:buNone/>
            </a:pPr>
            <a:r>
              <a:rPr lang="en-US" sz="3600" smtClean="0"/>
              <a:t>India achieved its independence from Great Britain  in 1947.</a:t>
            </a:r>
            <a:r>
              <a:rPr lang="en-US" sz="2800" smtClean="0"/>
              <a:t> </a:t>
            </a:r>
          </a:p>
        </p:txBody>
      </p:sp>
      <p:pic>
        <p:nvPicPr>
          <p:cNvPr id="16388" name="Picture 5" descr="collage_0"/>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228600" y="2057400"/>
            <a:ext cx="4267200" cy="4267200"/>
          </a:xfrm>
          <a:noFill/>
        </p:spPr>
      </p:pic>
    </p:spTree>
    <p:extLst>
      <p:ext uri="{BB962C8B-B14F-4D97-AF65-F5344CB8AC3E}">
        <p14:creationId xmlns:p14="http://schemas.microsoft.com/office/powerpoint/2010/main" val="18351392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5239265" y="-399535"/>
            <a:ext cx="2819400" cy="3200400"/>
          </a:xfrm>
        </p:spPr>
        <p:txBody>
          <a:bodyPr/>
          <a:lstStyle/>
          <a:p>
            <a:pPr algn="ctr"/>
            <a:r>
              <a:rPr lang="en-US" dirty="0" smtClean="0"/>
              <a:t>FACT OR FICTION?</a:t>
            </a:r>
          </a:p>
        </p:txBody>
      </p:sp>
      <p:sp>
        <p:nvSpPr>
          <p:cNvPr id="17411" name="Rectangle 3"/>
          <p:cNvSpPr>
            <a:spLocks noGrp="1" noChangeArrowheads="1"/>
          </p:cNvSpPr>
          <p:nvPr>
            <p:ph type="body" idx="1"/>
          </p:nvPr>
        </p:nvSpPr>
        <p:spPr>
          <a:xfrm>
            <a:off x="228600" y="2209800"/>
            <a:ext cx="8686800" cy="4495800"/>
          </a:xfrm>
        </p:spPr>
        <p:txBody>
          <a:bodyPr/>
          <a:lstStyle/>
          <a:p>
            <a:pPr algn="ctr">
              <a:buFont typeface="Wingdings" pitchFamily="2" charset="2"/>
              <a:buNone/>
            </a:pPr>
            <a:r>
              <a:rPr lang="en-US" sz="6000" dirty="0" smtClean="0"/>
              <a:t>In India, males are twice as likely to be literate than females.  </a:t>
            </a:r>
          </a:p>
        </p:txBody>
      </p:sp>
    </p:spTree>
    <p:extLst>
      <p:ext uri="{BB962C8B-B14F-4D97-AF65-F5344CB8AC3E}">
        <p14:creationId xmlns:p14="http://schemas.microsoft.com/office/powerpoint/2010/main" val="16673380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algn="ctr"/>
            <a:r>
              <a:rPr lang="en-US" smtClean="0"/>
              <a:t>FICTION</a:t>
            </a:r>
          </a:p>
        </p:txBody>
      </p:sp>
      <p:sp>
        <p:nvSpPr>
          <p:cNvPr id="18435" name="Rectangle 5"/>
          <p:cNvSpPr>
            <a:spLocks noGrp="1" noChangeArrowheads="1"/>
          </p:cNvSpPr>
          <p:nvPr>
            <p:ph type="body" sz="half" idx="2"/>
          </p:nvPr>
        </p:nvSpPr>
        <p:spPr>
          <a:xfrm>
            <a:off x="4648200" y="2057400"/>
            <a:ext cx="4267200" cy="4648200"/>
          </a:xfrm>
        </p:spPr>
        <p:txBody>
          <a:bodyPr/>
          <a:lstStyle/>
          <a:p>
            <a:pPr>
              <a:buFont typeface="Wingdings" pitchFamily="2" charset="2"/>
              <a:buNone/>
            </a:pPr>
            <a:r>
              <a:rPr lang="en-US" sz="4000" smtClean="0"/>
              <a:t>India's literacy rate is 64.8%</a:t>
            </a:r>
          </a:p>
          <a:p>
            <a:pPr>
              <a:buFont typeface="Wingdings" pitchFamily="2" charset="2"/>
              <a:buNone/>
            </a:pPr>
            <a:endParaRPr lang="en-US" sz="4000" smtClean="0"/>
          </a:p>
          <a:p>
            <a:r>
              <a:rPr lang="en-US" sz="4000" smtClean="0"/>
              <a:t>53.7% for females</a:t>
            </a:r>
          </a:p>
          <a:p>
            <a:r>
              <a:rPr lang="en-US" sz="4000" smtClean="0"/>
              <a:t>75.3% of males</a:t>
            </a:r>
            <a:r>
              <a:rPr lang="en-US" sz="2800" smtClean="0"/>
              <a:t> </a:t>
            </a:r>
          </a:p>
        </p:txBody>
      </p:sp>
      <p:pic>
        <p:nvPicPr>
          <p:cNvPr id="18436" name="Picture 6" descr="india%20literacy%20women%20250"/>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304800" y="2438400"/>
            <a:ext cx="3505200" cy="2819400"/>
          </a:xfrm>
          <a:noFill/>
        </p:spPr>
      </p:pic>
      <p:sp>
        <p:nvSpPr>
          <p:cNvPr id="18437" name="Text Box 7"/>
          <p:cNvSpPr txBox="1">
            <a:spLocks noChangeArrowheads="1"/>
          </p:cNvSpPr>
          <p:nvPr/>
        </p:nvSpPr>
        <p:spPr bwMode="auto">
          <a:xfrm>
            <a:off x="457200" y="5181600"/>
            <a:ext cx="33528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chemeClr val="bg1"/>
                </a:solidFill>
              </a:rPr>
              <a:t>These women recently completed a literacy course. With the ability to read, they can be better consumers as well as workers who aren't cheated on their wages.</a:t>
            </a:r>
          </a:p>
        </p:txBody>
      </p:sp>
    </p:spTree>
    <p:extLst>
      <p:ext uri="{BB962C8B-B14F-4D97-AF65-F5344CB8AC3E}">
        <p14:creationId xmlns:p14="http://schemas.microsoft.com/office/powerpoint/2010/main" val="22858075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algn="ctr"/>
            <a:r>
              <a:rPr lang="en-US" smtClean="0"/>
              <a:t>FACT OR FICTION?</a:t>
            </a:r>
          </a:p>
        </p:txBody>
      </p:sp>
      <p:sp>
        <p:nvSpPr>
          <p:cNvPr id="19459" name="Rectangle 3"/>
          <p:cNvSpPr>
            <a:spLocks noGrp="1" noChangeArrowheads="1"/>
          </p:cNvSpPr>
          <p:nvPr>
            <p:ph type="body" idx="1"/>
          </p:nvPr>
        </p:nvSpPr>
        <p:spPr>
          <a:xfrm>
            <a:off x="228600" y="2514600"/>
            <a:ext cx="8686800" cy="4191000"/>
          </a:xfrm>
        </p:spPr>
        <p:txBody>
          <a:bodyPr/>
          <a:lstStyle/>
          <a:p>
            <a:pPr algn="ctr">
              <a:buFont typeface="Wingdings" pitchFamily="2" charset="2"/>
              <a:buNone/>
            </a:pPr>
            <a:r>
              <a:rPr lang="en-US" sz="5400" smtClean="0"/>
              <a:t>India has about 800 dialects and 15 major Languages </a:t>
            </a:r>
          </a:p>
        </p:txBody>
      </p:sp>
    </p:spTree>
    <p:extLst>
      <p:ext uri="{BB962C8B-B14F-4D97-AF65-F5344CB8AC3E}">
        <p14:creationId xmlns:p14="http://schemas.microsoft.com/office/powerpoint/2010/main" val="15205765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5562600" y="-381000"/>
            <a:ext cx="2819400" cy="5715000"/>
          </a:xfrm>
        </p:spPr>
        <p:txBody>
          <a:bodyPr>
            <a:normAutofit/>
          </a:bodyPr>
          <a:lstStyle/>
          <a:p>
            <a:pPr algn="ctr"/>
            <a:r>
              <a:rPr lang="en-US" sz="4000" b="1" dirty="0" smtClean="0"/>
              <a:t>FACT-ISH</a:t>
            </a:r>
          </a:p>
        </p:txBody>
      </p:sp>
      <p:sp>
        <p:nvSpPr>
          <p:cNvPr id="20483" name="Rectangle 3"/>
          <p:cNvSpPr>
            <a:spLocks noGrp="1" noChangeArrowheads="1"/>
          </p:cNvSpPr>
          <p:nvPr>
            <p:ph type="body" idx="1"/>
          </p:nvPr>
        </p:nvSpPr>
        <p:spPr>
          <a:xfrm>
            <a:off x="457200" y="457200"/>
            <a:ext cx="5105400" cy="5714999"/>
          </a:xfrm>
        </p:spPr>
        <p:txBody>
          <a:bodyPr>
            <a:noAutofit/>
          </a:bodyPr>
          <a:lstStyle/>
          <a:p>
            <a:pPr>
              <a:buFont typeface="Wingdings" pitchFamily="2" charset="2"/>
              <a:buNone/>
            </a:pPr>
            <a:r>
              <a:rPr lang="en-US" sz="3600" dirty="0" smtClean="0"/>
              <a:t>The Indian constitution recognizes 23 official languages. Hindi and English are used by the Central Government for official purposes. Two classical languages native to the land are Sanskrit and Tamil. The number of mother tongues in India is as high as 1,652.</a:t>
            </a:r>
            <a:r>
              <a:rPr lang="en-US" dirty="0" smtClean="0"/>
              <a:t> </a:t>
            </a:r>
          </a:p>
        </p:txBody>
      </p:sp>
    </p:spTree>
    <p:extLst>
      <p:ext uri="{BB962C8B-B14F-4D97-AF65-F5344CB8AC3E}">
        <p14:creationId xmlns:p14="http://schemas.microsoft.com/office/powerpoint/2010/main" val="4250025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030097" y="-358346"/>
            <a:ext cx="2819400" cy="3657600"/>
          </a:xfrm>
        </p:spPr>
        <p:txBody>
          <a:bodyPr/>
          <a:lstStyle/>
          <a:p>
            <a:pPr algn="ctr"/>
            <a:r>
              <a:rPr lang="en-US" dirty="0" smtClean="0"/>
              <a:t>FACT OR FICTION?</a:t>
            </a:r>
          </a:p>
        </p:txBody>
      </p:sp>
      <p:sp>
        <p:nvSpPr>
          <p:cNvPr id="21507" name="Rectangle 3"/>
          <p:cNvSpPr>
            <a:spLocks noGrp="1" noChangeArrowheads="1"/>
          </p:cNvSpPr>
          <p:nvPr>
            <p:ph type="body" idx="1"/>
          </p:nvPr>
        </p:nvSpPr>
        <p:spPr>
          <a:xfrm>
            <a:off x="228600" y="2133600"/>
            <a:ext cx="8686800" cy="4572000"/>
          </a:xfrm>
        </p:spPr>
        <p:txBody>
          <a:bodyPr/>
          <a:lstStyle/>
          <a:p>
            <a:pPr algn="ctr">
              <a:buFont typeface="Wingdings" pitchFamily="2" charset="2"/>
              <a:buNone/>
            </a:pPr>
            <a:r>
              <a:rPr lang="en-US" sz="8000" dirty="0" smtClean="0"/>
              <a:t>India’s national sport is cricket.</a:t>
            </a:r>
          </a:p>
        </p:txBody>
      </p:sp>
    </p:spTree>
    <p:extLst>
      <p:ext uri="{BB962C8B-B14F-4D97-AF65-F5344CB8AC3E}">
        <p14:creationId xmlns:p14="http://schemas.microsoft.com/office/powerpoint/2010/main" val="32765660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algn="ctr"/>
            <a:r>
              <a:rPr lang="en-US" smtClean="0"/>
              <a:t>FICTION</a:t>
            </a:r>
          </a:p>
        </p:txBody>
      </p:sp>
      <p:sp>
        <p:nvSpPr>
          <p:cNvPr id="22531" name="Rectangle 5"/>
          <p:cNvSpPr>
            <a:spLocks noGrp="1" noChangeArrowheads="1"/>
          </p:cNvSpPr>
          <p:nvPr>
            <p:ph type="body" sz="half" idx="2"/>
          </p:nvPr>
        </p:nvSpPr>
        <p:spPr>
          <a:xfrm>
            <a:off x="4648200" y="1905000"/>
            <a:ext cx="4267200" cy="4800600"/>
          </a:xfrm>
        </p:spPr>
        <p:txBody>
          <a:bodyPr/>
          <a:lstStyle/>
          <a:p>
            <a:pPr>
              <a:buFont typeface="Wingdings" pitchFamily="2" charset="2"/>
              <a:buNone/>
            </a:pPr>
            <a:r>
              <a:rPr lang="en-US" sz="3600" smtClean="0"/>
              <a:t>Although cricket has been incredibly popular in recent times, </a:t>
            </a:r>
            <a:r>
              <a:rPr lang="en-US" sz="3600" u="sng" smtClean="0"/>
              <a:t>field hockey</a:t>
            </a:r>
            <a:r>
              <a:rPr lang="en-US" sz="3600" smtClean="0"/>
              <a:t> is still considered the “national sport.”</a:t>
            </a:r>
          </a:p>
        </p:txBody>
      </p:sp>
      <p:pic>
        <p:nvPicPr>
          <p:cNvPr id="22532" name="Picture 6" descr="Cricket%20-%20Ari%20Berland"/>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457200" y="1905000"/>
            <a:ext cx="3581400" cy="4267200"/>
          </a:xfrm>
          <a:noFill/>
        </p:spPr>
      </p:pic>
    </p:spTree>
    <p:extLst>
      <p:ext uri="{BB962C8B-B14F-4D97-AF65-F5344CB8AC3E}">
        <p14:creationId xmlns:p14="http://schemas.microsoft.com/office/powerpoint/2010/main" val="15597296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876800" y="-762000"/>
            <a:ext cx="2819400" cy="3200400"/>
          </a:xfrm>
        </p:spPr>
        <p:txBody>
          <a:bodyPr/>
          <a:lstStyle/>
          <a:p>
            <a:pPr algn="ctr"/>
            <a:r>
              <a:rPr lang="en-US" dirty="0" smtClean="0"/>
              <a:t>FACT OR FICTION?</a:t>
            </a:r>
          </a:p>
        </p:txBody>
      </p:sp>
      <p:sp>
        <p:nvSpPr>
          <p:cNvPr id="23555" name="Rectangle 3"/>
          <p:cNvSpPr>
            <a:spLocks noGrp="1" noChangeArrowheads="1"/>
          </p:cNvSpPr>
          <p:nvPr>
            <p:ph type="body" idx="1"/>
          </p:nvPr>
        </p:nvSpPr>
        <p:spPr>
          <a:xfrm>
            <a:off x="304800" y="1371600"/>
            <a:ext cx="8686800" cy="4572000"/>
          </a:xfrm>
        </p:spPr>
        <p:txBody>
          <a:bodyPr/>
          <a:lstStyle/>
          <a:p>
            <a:pPr algn="ctr">
              <a:buFont typeface="Wingdings" pitchFamily="2" charset="2"/>
              <a:buNone/>
            </a:pPr>
            <a:r>
              <a:rPr lang="en-US" sz="5400" dirty="0" smtClean="0"/>
              <a:t>India produces more movies than any other country in the world, and Bollywood is the largest film industry in the world. </a:t>
            </a:r>
          </a:p>
        </p:txBody>
      </p:sp>
    </p:spTree>
    <p:extLst>
      <p:ext uri="{BB962C8B-B14F-4D97-AF65-F5344CB8AC3E}">
        <p14:creationId xmlns:p14="http://schemas.microsoft.com/office/powerpoint/2010/main" val="32127458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876800" y="457200"/>
            <a:ext cx="2819400" cy="1447800"/>
          </a:xfrm>
        </p:spPr>
        <p:txBody>
          <a:bodyPr/>
          <a:lstStyle/>
          <a:p>
            <a:pPr algn="ctr"/>
            <a:r>
              <a:rPr lang="en-US" dirty="0" smtClean="0"/>
              <a:t>FACT OR FICTION?</a:t>
            </a:r>
          </a:p>
        </p:txBody>
      </p:sp>
      <p:sp>
        <p:nvSpPr>
          <p:cNvPr id="6147" name="Rectangle 3"/>
          <p:cNvSpPr>
            <a:spLocks noGrp="1" noChangeArrowheads="1"/>
          </p:cNvSpPr>
          <p:nvPr>
            <p:ph type="body" idx="1"/>
          </p:nvPr>
        </p:nvSpPr>
        <p:spPr>
          <a:xfrm>
            <a:off x="228600" y="2057400"/>
            <a:ext cx="8686800" cy="4648200"/>
          </a:xfrm>
        </p:spPr>
        <p:txBody>
          <a:bodyPr/>
          <a:lstStyle/>
          <a:p>
            <a:pPr algn="ctr">
              <a:buFont typeface="Wingdings" pitchFamily="2" charset="2"/>
              <a:buNone/>
            </a:pPr>
            <a:r>
              <a:rPr lang="en-US" sz="6000" smtClean="0"/>
              <a:t>India has the largest population of any country in the world.</a:t>
            </a:r>
          </a:p>
        </p:txBody>
      </p:sp>
    </p:spTree>
    <p:extLst>
      <p:ext uri="{BB962C8B-B14F-4D97-AF65-F5344CB8AC3E}">
        <p14:creationId xmlns:p14="http://schemas.microsoft.com/office/powerpoint/2010/main" val="7614384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p:cNvSpPr>
            <a:spLocks noGrp="1" noChangeArrowheads="1"/>
          </p:cNvSpPr>
          <p:nvPr>
            <p:ph type="title"/>
          </p:nvPr>
        </p:nvSpPr>
        <p:spPr/>
        <p:txBody>
          <a:bodyPr/>
          <a:lstStyle/>
          <a:p>
            <a:pPr algn="ctr"/>
            <a:r>
              <a:rPr lang="en-US" smtClean="0"/>
              <a:t>FACT</a:t>
            </a:r>
          </a:p>
        </p:txBody>
      </p:sp>
      <p:sp>
        <p:nvSpPr>
          <p:cNvPr id="24579" name="Rectangle 5"/>
          <p:cNvSpPr>
            <a:spLocks noGrp="1" noChangeArrowheads="1"/>
          </p:cNvSpPr>
          <p:nvPr>
            <p:ph type="body" sz="half" idx="1"/>
          </p:nvPr>
        </p:nvSpPr>
        <p:spPr/>
        <p:txBody>
          <a:bodyPr/>
          <a:lstStyle/>
          <a:p>
            <a:pPr>
              <a:buFont typeface="Wingdings" pitchFamily="2" charset="2"/>
              <a:buNone/>
            </a:pPr>
            <a:r>
              <a:rPr lang="en-US" sz="2800" smtClean="0"/>
              <a:t>Bollywood is a strong part of popular culture of not only India and the rest of the Indian subcontinent, but also of the Middle East, parts of Africa, parts of Southeast Asia, and among the South Asian diaspora worldwide. </a:t>
            </a:r>
          </a:p>
        </p:txBody>
      </p:sp>
      <p:pic>
        <p:nvPicPr>
          <p:cNvPr id="24580" name="Picture 7" descr="still2%7E56"/>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4648200" y="2209800"/>
            <a:ext cx="4267200" cy="3424238"/>
          </a:xfrm>
          <a:noFill/>
        </p:spPr>
      </p:pic>
    </p:spTree>
    <p:extLst>
      <p:ext uri="{BB962C8B-B14F-4D97-AF65-F5344CB8AC3E}">
        <p14:creationId xmlns:p14="http://schemas.microsoft.com/office/powerpoint/2010/main" val="17774454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5782963" y="0"/>
            <a:ext cx="2819400" cy="2743200"/>
          </a:xfrm>
        </p:spPr>
        <p:txBody>
          <a:bodyPr/>
          <a:lstStyle/>
          <a:p>
            <a:pPr algn="ctr"/>
            <a:r>
              <a:rPr lang="en-US" dirty="0" smtClean="0"/>
              <a:t>FACT OR FICTION?</a:t>
            </a:r>
          </a:p>
        </p:txBody>
      </p:sp>
      <p:sp>
        <p:nvSpPr>
          <p:cNvPr id="25603" name="Rectangle 3"/>
          <p:cNvSpPr>
            <a:spLocks noGrp="1" noChangeArrowheads="1"/>
          </p:cNvSpPr>
          <p:nvPr>
            <p:ph type="body" idx="1"/>
          </p:nvPr>
        </p:nvSpPr>
        <p:spPr>
          <a:xfrm>
            <a:off x="228600" y="2209800"/>
            <a:ext cx="8686800" cy="4495800"/>
          </a:xfrm>
        </p:spPr>
        <p:txBody>
          <a:bodyPr/>
          <a:lstStyle/>
          <a:p>
            <a:pPr algn="ctr">
              <a:buFont typeface="Wingdings" pitchFamily="2" charset="2"/>
              <a:buNone/>
            </a:pPr>
            <a:r>
              <a:rPr lang="en-US" sz="7200" dirty="0" smtClean="0"/>
              <a:t>The </a:t>
            </a:r>
            <a:r>
              <a:rPr lang="en-US" sz="7200" dirty="0" err="1" smtClean="0"/>
              <a:t>Taj</a:t>
            </a:r>
            <a:r>
              <a:rPr lang="en-US" sz="7200" dirty="0" smtClean="0"/>
              <a:t> </a:t>
            </a:r>
            <a:r>
              <a:rPr lang="en-US" sz="7200" dirty="0" err="1" smtClean="0"/>
              <a:t>Mahal</a:t>
            </a:r>
            <a:r>
              <a:rPr lang="en-US" sz="7200" dirty="0" smtClean="0"/>
              <a:t> was a gift of love.</a:t>
            </a:r>
          </a:p>
        </p:txBody>
      </p:sp>
    </p:spTree>
    <p:extLst>
      <p:ext uri="{BB962C8B-B14F-4D97-AF65-F5344CB8AC3E}">
        <p14:creationId xmlns:p14="http://schemas.microsoft.com/office/powerpoint/2010/main" val="41054704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algn="ctr"/>
            <a:r>
              <a:rPr lang="en-US" smtClean="0"/>
              <a:t>FACT</a:t>
            </a:r>
          </a:p>
        </p:txBody>
      </p:sp>
      <p:sp>
        <p:nvSpPr>
          <p:cNvPr id="26627" name="Rectangle 5"/>
          <p:cNvSpPr>
            <a:spLocks noGrp="1" noChangeArrowheads="1"/>
          </p:cNvSpPr>
          <p:nvPr>
            <p:ph type="body" sz="half" idx="2"/>
          </p:nvPr>
        </p:nvSpPr>
        <p:spPr/>
        <p:txBody>
          <a:bodyPr/>
          <a:lstStyle/>
          <a:p>
            <a:pPr>
              <a:lnSpc>
                <a:spcPct val="90000"/>
              </a:lnSpc>
              <a:buFont typeface="Wingdings" pitchFamily="2" charset="2"/>
              <a:buNone/>
            </a:pPr>
            <a:r>
              <a:rPr lang="en-US" sz="2400" smtClean="0"/>
              <a:t>Sheer poetry in marble. Majesty and magnificence, unrivalled. Love redefined. The Taj Mahal, the one and only one of its kind across the world. The monumental labor of love of a great ruler for his beloved queen. One of the wonders of the world. From 1631 A.D., it took 22 years in the making. An estimated 20,000 people worked to complete the enchanting mausoleum. </a:t>
            </a:r>
          </a:p>
        </p:txBody>
      </p:sp>
      <p:pic>
        <p:nvPicPr>
          <p:cNvPr id="26628" name="Picture 6" descr="the-taj-mahal"/>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2590800" y="1371600"/>
            <a:ext cx="4114800" cy="2676525"/>
          </a:xfrm>
          <a:noFill/>
        </p:spPr>
      </p:pic>
      <p:sp>
        <p:nvSpPr>
          <p:cNvPr id="26629" name="Text Box 7"/>
          <p:cNvSpPr txBox="1">
            <a:spLocks noChangeArrowheads="1"/>
          </p:cNvSpPr>
          <p:nvPr/>
        </p:nvSpPr>
        <p:spPr bwMode="auto">
          <a:xfrm>
            <a:off x="381000" y="2133600"/>
            <a:ext cx="1676400"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3200"/>
              <a:t>TO:</a:t>
            </a:r>
          </a:p>
          <a:p>
            <a:pPr eaLnBrk="1" hangingPunct="1"/>
            <a:r>
              <a:rPr lang="en-US" sz="3200"/>
              <a:t>Mumtaz Mahal </a:t>
            </a:r>
          </a:p>
        </p:txBody>
      </p:sp>
      <p:sp>
        <p:nvSpPr>
          <p:cNvPr id="26630" name="Text Box 8"/>
          <p:cNvSpPr txBox="1">
            <a:spLocks noChangeArrowheads="1"/>
          </p:cNvSpPr>
          <p:nvPr/>
        </p:nvSpPr>
        <p:spPr bwMode="auto">
          <a:xfrm>
            <a:off x="6858000" y="2022475"/>
            <a:ext cx="22701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800"/>
              <a:t>FROM:</a:t>
            </a:r>
          </a:p>
          <a:p>
            <a:pPr eaLnBrk="1" hangingPunct="1"/>
            <a:r>
              <a:rPr lang="en-US" sz="2800"/>
              <a:t>Mughal Emperor Shahjahan</a:t>
            </a:r>
          </a:p>
        </p:txBody>
      </p:sp>
    </p:spTree>
    <p:extLst>
      <p:ext uri="{BB962C8B-B14F-4D97-AF65-F5344CB8AC3E}">
        <p14:creationId xmlns:p14="http://schemas.microsoft.com/office/powerpoint/2010/main" val="28482310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5494638" y="0"/>
            <a:ext cx="2819400" cy="2743200"/>
          </a:xfrm>
        </p:spPr>
        <p:txBody>
          <a:bodyPr/>
          <a:lstStyle/>
          <a:p>
            <a:pPr algn="ctr"/>
            <a:r>
              <a:rPr lang="en-US" dirty="0" smtClean="0"/>
              <a:t>FACT OR FICTION?</a:t>
            </a:r>
          </a:p>
        </p:txBody>
      </p:sp>
      <p:sp>
        <p:nvSpPr>
          <p:cNvPr id="27651" name="Rectangle 3"/>
          <p:cNvSpPr>
            <a:spLocks noGrp="1" noChangeArrowheads="1"/>
          </p:cNvSpPr>
          <p:nvPr>
            <p:ph type="body" idx="1"/>
          </p:nvPr>
        </p:nvSpPr>
        <p:spPr>
          <a:xfrm>
            <a:off x="228600" y="2057400"/>
            <a:ext cx="8686800" cy="4648200"/>
          </a:xfrm>
        </p:spPr>
        <p:txBody>
          <a:bodyPr/>
          <a:lstStyle/>
          <a:p>
            <a:pPr algn="ctr">
              <a:buFont typeface="Wingdings" pitchFamily="2" charset="2"/>
              <a:buNone/>
            </a:pPr>
            <a:r>
              <a:rPr lang="en-US" sz="5400" dirty="0" smtClean="0"/>
              <a:t>The Caste system was around in ancient times, but since independence, is no longer a reality for most Indians.</a:t>
            </a:r>
          </a:p>
        </p:txBody>
      </p:sp>
    </p:spTree>
    <p:extLst>
      <p:ext uri="{BB962C8B-B14F-4D97-AF65-F5344CB8AC3E}">
        <p14:creationId xmlns:p14="http://schemas.microsoft.com/office/powerpoint/2010/main" val="33164085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algn="ctr"/>
            <a:r>
              <a:rPr lang="en-US" smtClean="0"/>
              <a:t>FICTION</a:t>
            </a:r>
          </a:p>
        </p:txBody>
      </p:sp>
      <p:sp>
        <p:nvSpPr>
          <p:cNvPr id="28675" name="Rectangle 3"/>
          <p:cNvSpPr>
            <a:spLocks noGrp="1" noChangeArrowheads="1"/>
          </p:cNvSpPr>
          <p:nvPr>
            <p:ph type="body" sz="half" idx="1"/>
          </p:nvPr>
        </p:nvSpPr>
        <p:spPr/>
        <p:txBody>
          <a:bodyPr/>
          <a:lstStyle/>
          <a:p>
            <a:pPr>
              <a:buFont typeface="Wingdings" pitchFamily="2" charset="2"/>
              <a:buNone/>
            </a:pPr>
            <a:r>
              <a:rPr lang="en-US" sz="3600" smtClean="0"/>
              <a:t>Their lives continue to be dominated by the ancient Hindu caste system, which assigns each person a fixed place in the social hierarchy. </a:t>
            </a:r>
          </a:p>
        </p:txBody>
      </p:sp>
      <p:pic>
        <p:nvPicPr>
          <p:cNvPr id="28676" name="Picture 5" descr="00042985"/>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5257800" y="1828800"/>
            <a:ext cx="3200400" cy="4572000"/>
          </a:xfrm>
          <a:noFill/>
        </p:spPr>
      </p:pic>
    </p:spTree>
    <p:extLst>
      <p:ext uri="{BB962C8B-B14F-4D97-AF65-F5344CB8AC3E}">
        <p14:creationId xmlns:p14="http://schemas.microsoft.com/office/powerpoint/2010/main" val="26433083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 y="7937"/>
            <a:ext cx="3401568" cy="449263"/>
          </a:xfrm>
        </p:spPr>
        <p:txBody>
          <a:bodyPr>
            <a:noAutofit/>
          </a:bodyPr>
          <a:lstStyle/>
          <a:p>
            <a:pPr algn="l"/>
            <a:r>
              <a:rPr lang="en-US" sz="2800" dirty="0" smtClean="0">
                <a:solidFill>
                  <a:srgbClr val="7030A0"/>
                </a:solidFill>
              </a:rPr>
              <a:t>Journal Entry 5/24/18</a:t>
            </a:r>
            <a:endParaRPr lang="en-US" sz="2800" dirty="0">
              <a:solidFill>
                <a:srgbClr val="7030A0"/>
              </a:solidFill>
            </a:endParaRPr>
          </a:p>
        </p:txBody>
      </p:sp>
      <p:sp>
        <p:nvSpPr>
          <p:cNvPr id="6" name="Content Placeholder 5"/>
          <p:cNvSpPr>
            <a:spLocks noGrp="1"/>
          </p:cNvSpPr>
          <p:nvPr>
            <p:ph idx="1"/>
          </p:nvPr>
        </p:nvSpPr>
        <p:spPr>
          <a:xfrm>
            <a:off x="0" y="457200"/>
            <a:ext cx="3602736" cy="6400800"/>
          </a:xfrm>
        </p:spPr>
        <p:txBody>
          <a:bodyPr>
            <a:normAutofit lnSpcReduction="10000"/>
          </a:bodyPr>
          <a:lstStyle/>
          <a:p>
            <a:pPr marL="0" indent="0">
              <a:buNone/>
            </a:pPr>
            <a:r>
              <a:rPr lang="en-US" dirty="0" smtClean="0">
                <a:solidFill>
                  <a:srgbClr val="002060"/>
                </a:solidFill>
              </a:rPr>
              <a:t>Use the map on the right to answer the following questions from geographic perspective…</a:t>
            </a:r>
          </a:p>
          <a:p>
            <a:pPr marL="0" indent="0">
              <a:buNone/>
            </a:pPr>
            <a:endParaRPr lang="en-US" dirty="0" smtClean="0">
              <a:solidFill>
                <a:srgbClr val="002060"/>
              </a:solidFill>
            </a:endParaRPr>
          </a:p>
          <a:p>
            <a:pPr marL="514350" indent="-514350">
              <a:buFont typeface="+mj-lt"/>
              <a:buAutoNum type="arabicPeriod"/>
            </a:pPr>
            <a:r>
              <a:rPr lang="en-US" dirty="0" smtClean="0">
                <a:solidFill>
                  <a:srgbClr val="002060"/>
                </a:solidFill>
              </a:rPr>
              <a:t>What </a:t>
            </a:r>
            <a:r>
              <a:rPr lang="en-US" b="1" dirty="0">
                <a:solidFill>
                  <a:srgbClr val="002060"/>
                </a:solidFill>
              </a:rPr>
              <a:t>advantages</a:t>
            </a:r>
            <a:r>
              <a:rPr lang="en-US" dirty="0">
                <a:solidFill>
                  <a:srgbClr val="002060"/>
                </a:solidFill>
              </a:rPr>
              <a:t> does India </a:t>
            </a:r>
            <a:r>
              <a:rPr lang="en-US" dirty="0" smtClean="0">
                <a:solidFill>
                  <a:srgbClr val="002060"/>
                </a:solidFill>
              </a:rPr>
              <a:t>have?</a:t>
            </a:r>
          </a:p>
          <a:p>
            <a:pPr marL="514350" indent="-514350">
              <a:buFont typeface="+mj-lt"/>
              <a:buAutoNum type="arabicPeriod"/>
            </a:pPr>
            <a:r>
              <a:rPr lang="en-US" dirty="0" smtClean="0">
                <a:solidFill>
                  <a:srgbClr val="7030A0"/>
                </a:solidFill>
              </a:rPr>
              <a:t>What </a:t>
            </a:r>
            <a:r>
              <a:rPr lang="en-US" b="1" dirty="0">
                <a:solidFill>
                  <a:srgbClr val="7030A0"/>
                </a:solidFill>
              </a:rPr>
              <a:t>challenges</a:t>
            </a:r>
            <a:r>
              <a:rPr lang="en-US" dirty="0">
                <a:solidFill>
                  <a:srgbClr val="7030A0"/>
                </a:solidFill>
              </a:rPr>
              <a:t> will India </a:t>
            </a:r>
            <a:r>
              <a:rPr lang="en-US" dirty="0" smtClean="0">
                <a:solidFill>
                  <a:srgbClr val="7030A0"/>
                </a:solidFill>
              </a:rPr>
              <a:t>face?</a:t>
            </a:r>
          </a:p>
          <a:p>
            <a:pPr marL="514350" indent="-514350">
              <a:buFont typeface="+mj-lt"/>
              <a:buAutoNum type="arabicPeriod"/>
            </a:pPr>
            <a:r>
              <a:rPr lang="en-US" dirty="0" smtClean="0">
                <a:solidFill>
                  <a:srgbClr val="0070C0"/>
                </a:solidFill>
              </a:rPr>
              <a:t>Where </a:t>
            </a:r>
            <a:r>
              <a:rPr lang="en-US" dirty="0">
                <a:solidFill>
                  <a:srgbClr val="0070C0"/>
                </a:solidFill>
              </a:rPr>
              <a:t>would </a:t>
            </a:r>
            <a:r>
              <a:rPr lang="en-US" b="1" dirty="0">
                <a:solidFill>
                  <a:srgbClr val="0070C0"/>
                </a:solidFill>
              </a:rPr>
              <a:t>you</a:t>
            </a:r>
            <a:r>
              <a:rPr lang="en-US" dirty="0">
                <a:solidFill>
                  <a:srgbClr val="0070C0"/>
                </a:solidFill>
              </a:rPr>
              <a:t> build a </a:t>
            </a:r>
            <a:r>
              <a:rPr lang="en-US" b="1" dirty="0" smtClean="0">
                <a:solidFill>
                  <a:srgbClr val="0070C0"/>
                </a:solidFill>
              </a:rPr>
              <a:t>city</a:t>
            </a:r>
            <a:r>
              <a:rPr lang="en-US" dirty="0" smtClean="0">
                <a:solidFill>
                  <a:srgbClr val="0070C0"/>
                </a:solidFill>
              </a:rPr>
              <a:t>?</a:t>
            </a:r>
          </a:p>
          <a:p>
            <a:pPr marL="514350" indent="-514350">
              <a:buFont typeface="+mj-lt"/>
              <a:buAutoNum type="arabicPeriod"/>
            </a:pPr>
            <a:r>
              <a:rPr lang="en-US" dirty="0" smtClean="0">
                <a:solidFill>
                  <a:srgbClr val="FF0000"/>
                </a:solidFill>
              </a:rPr>
              <a:t>Where </a:t>
            </a:r>
            <a:r>
              <a:rPr lang="en-US" dirty="0">
                <a:solidFill>
                  <a:srgbClr val="FF0000"/>
                </a:solidFill>
              </a:rPr>
              <a:t>will </a:t>
            </a:r>
            <a:r>
              <a:rPr lang="en-US" b="1" dirty="0">
                <a:solidFill>
                  <a:srgbClr val="FF0000"/>
                </a:solidFill>
              </a:rPr>
              <a:t>invasions</a:t>
            </a:r>
            <a:r>
              <a:rPr lang="en-US" dirty="0">
                <a:solidFill>
                  <a:srgbClr val="FF0000"/>
                </a:solidFill>
              </a:rPr>
              <a:t> come from?</a:t>
            </a:r>
          </a:p>
        </p:txBody>
      </p:sp>
      <p:sp>
        <p:nvSpPr>
          <p:cNvPr id="17410" name="AutoShape 2" descr="https://745515a37222097b0902-74ef300a2b2b2d9e236c9459912aaf20.ssl.cf2.rackcdn.com/a80da09dcbc7aca86a3207b679231aba.g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7412" name="AutoShape 4" descr="https://745515a37222097b0902-74ef300a2b2b2d9e236c9459912aaf20.ssl.cf2.rackcdn.com/a80da09dcbc7aca86a3207b679231aba.g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2" cstate="print"/>
          <a:stretch>
            <a:fillRect/>
          </a:stretch>
        </p:blipFill>
        <p:spPr>
          <a:xfrm>
            <a:off x="3401570" y="0"/>
            <a:ext cx="5759848" cy="6858000"/>
          </a:xfrm>
          <a:prstGeom prst="rect">
            <a:avLst/>
          </a:prstGeom>
        </p:spPr>
      </p:pic>
    </p:spTree>
    <p:extLst>
      <p:ext uri="{BB962C8B-B14F-4D97-AF65-F5344CB8AC3E}">
        <p14:creationId xmlns:p14="http://schemas.microsoft.com/office/powerpoint/2010/main" val="39388879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603504"/>
          </a:xfrm>
        </p:spPr>
        <p:txBody>
          <a:bodyPr>
            <a:normAutofit fontScale="90000"/>
          </a:bodyPr>
          <a:lstStyle/>
          <a:p>
            <a:pPr algn="ctr"/>
            <a:r>
              <a:rPr lang="en-US" sz="4000" b="1" i="1" dirty="0" smtClean="0">
                <a:solidFill>
                  <a:srgbClr val="FF0000"/>
                </a:solidFill>
                <a:latin typeface="Arial Black" panose="020B0A04020102020204" pitchFamily="34" charset="0"/>
              </a:rPr>
              <a:t>Indus River Valley Civilizations</a:t>
            </a:r>
            <a:endParaRPr lang="en-US" sz="4000"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490600"/>
            <a:ext cx="9144000" cy="6367399"/>
          </a:xfrm>
        </p:spPr>
        <p:txBody>
          <a:bodyPr>
            <a:noAutofit/>
          </a:bodyPr>
          <a:lstStyle/>
          <a:p>
            <a:r>
              <a:rPr lang="en-US" sz="3200" dirty="0" smtClean="0"/>
              <a:t>Where/when did the oldest South Asian civilization's emerge, what do we know about them?</a:t>
            </a:r>
          </a:p>
          <a:p>
            <a:r>
              <a:rPr lang="en-US" sz="3200" dirty="0" smtClean="0"/>
              <a:t>What are the two “capitals” of the Indus River Valley Civilizations?</a:t>
            </a:r>
          </a:p>
          <a:p>
            <a:r>
              <a:rPr lang="en-US" sz="3200" dirty="0" smtClean="0"/>
              <a:t>What technology did the Harappa (and other Indus Civilizations) have?</a:t>
            </a:r>
          </a:p>
          <a:p>
            <a:r>
              <a:rPr lang="en-US" sz="3200" dirty="0" smtClean="0"/>
              <a:t>Where do scholars believe the peoples of the Indus River Valley obtained the ability to write, why were they able to obtain this ability?</a:t>
            </a:r>
          </a:p>
          <a:p>
            <a:r>
              <a:rPr lang="en-US" sz="3200" dirty="0" smtClean="0"/>
              <a:t>What type of religion did the Indus Valley people follow?</a:t>
            </a:r>
          </a:p>
          <a:p>
            <a:r>
              <a:rPr lang="en-US" sz="3200" dirty="0" smtClean="0"/>
              <a:t>What do we know about the decline of the Indus Civilization?</a:t>
            </a:r>
            <a:endParaRPr lang="en-US" sz="3200" dirty="0"/>
          </a:p>
        </p:txBody>
      </p:sp>
    </p:spTree>
    <p:extLst>
      <p:ext uri="{BB962C8B-B14F-4D97-AF65-F5344CB8AC3E}">
        <p14:creationId xmlns:p14="http://schemas.microsoft.com/office/powerpoint/2010/main" val="247066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530352"/>
          </a:xfrm>
        </p:spPr>
        <p:txBody>
          <a:bodyPr>
            <a:normAutofit fontScale="90000"/>
          </a:bodyPr>
          <a:lstStyle/>
          <a:p>
            <a:pPr algn="ctr"/>
            <a:r>
              <a:rPr lang="en-US" b="1" i="1" dirty="0" smtClean="0">
                <a:solidFill>
                  <a:srgbClr val="FF0000"/>
                </a:solidFill>
                <a:latin typeface="Arial Black" panose="020B0A04020102020204" pitchFamily="34" charset="0"/>
              </a:rPr>
              <a:t>Ancient India Project</a:t>
            </a:r>
            <a:endParaRPr lang="en-US"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444880"/>
            <a:ext cx="9144000" cy="6413119"/>
          </a:xfrm>
        </p:spPr>
        <p:txBody>
          <a:bodyPr>
            <a:normAutofit/>
          </a:bodyPr>
          <a:lstStyle/>
          <a:p>
            <a:r>
              <a:rPr lang="en-US" sz="4800" dirty="0" smtClean="0"/>
              <a:t>Today we are going to start a project (our final project)</a:t>
            </a:r>
          </a:p>
          <a:p>
            <a:r>
              <a:rPr lang="en-US" sz="4800" dirty="0" smtClean="0"/>
              <a:t>Goal: Research a specific era/empire in India</a:t>
            </a:r>
          </a:p>
          <a:p>
            <a:r>
              <a:rPr lang="en-US" sz="4800" dirty="0" smtClean="0"/>
              <a:t>Outcome: Some form of presentation…</a:t>
            </a:r>
            <a:endParaRPr lang="en-US" sz="4800" dirty="0"/>
          </a:p>
        </p:txBody>
      </p:sp>
    </p:spTree>
    <p:extLst>
      <p:ext uri="{BB962C8B-B14F-4D97-AF65-F5344CB8AC3E}">
        <p14:creationId xmlns:p14="http://schemas.microsoft.com/office/powerpoint/2010/main" val="19487536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530352"/>
          </a:xfrm>
        </p:spPr>
        <p:txBody>
          <a:bodyPr>
            <a:normAutofit fontScale="90000"/>
          </a:bodyPr>
          <a:lstStyle/>
          <a:p>
            <a:pPr algn="ctr"/>
            <a:r>
              <a:rPr lang="en-US" b="1" i="1" dirty="0" smtClean="0">
                <a:solidFill>
                  <a:srgbClr val="FF0000"/>
                </a:solidFill>
                <a:latin typeface="Arial Black" panose="020B0A04020102020204" pitchFamily="34" charset="0"/>
              </a:rPr>
              <a:t>Ancient India Project Groups</a:t>
            </a:r>
            <a:endParaRPr lang="en-US" b="1" i="1" dirty="0">
              <a:solidFill>
                <a:srgbClr val="FF0000"/>
              </a:solidFill>
              <a:latin typeface="Arial Black" panose="020B0A04020102020204" pitchFamily="34" charset="0"/>
            </a:endParaRPr>
          </a:p>
        </p:txBody>
      </p:sp>
      <p:sp>
        <p:nvSpPr>
          <p:cNvPr id="5" name="Content Placeholder 4"/>
          <p:cNvSpPr>
            <a:spLocks noGrp="1"/>
          </p:cNvSpPr>
          <p:nvPr>
            <p:ph idx="1"/>
          </p:nvPr>
        </p:nvSpPr>
        <p:spPr/>
        <p:txBody>
          <a:bodyPr/>
          <a:lstStyle/>
          <a:p>
            <a:endParaRPr lang="en-US"/>
          </a:p>
        </p:txBody>
      </p:sp>
      <p:pic>
        <p:nvPicPr>
          <p:cNvPr id="6" name="Picture 5"/>
          <p:cNvPicPr>
            <a:picLocks noChangeAspect="1"/>
          </p:cNvPicPr>
          <p:nvPr/>
        </p:nvPicPr>
        <p:blipFill>
          <a:blip r:embed="rId2"/>
          <a:stretch>
            <a:fillRect/>
          </a:stretch>
        </p:blipFill>
        <p:spPr>
          <a:xfrm>
            <a:off x="0" y="530353"/>
            <a:ext cx="9144000" cy="6275369"/>
          </a:xfrm>
          <a:prstGeom prst="rect">
            <a:avLst/>
          </a:prstGeom>
        </p:spPr>
      </p:pic>
    </p:spTree>
    <p:extLst>
      <p:ext uri="{BB962C8B-B14F-4D97-AF65-F5344CB8AC3E}">
        <p14:creationId xmlns:p14="http://schemas.microsoft.com/office/powerpoint/2010/main" val="3909210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2" name="Picture 4" descr="http://2.bp.blogspot.com/-rrZYM_vkL_w/UJqAgChFraI/AAAAAAAAAS8/HsLYoJ_fZWw/s1600/Unity-in-Diversity.jpg"/>
          <p:cNvPicPr>
            <a:picLocks noChangeAspect="1" noChangeArrowheads="1"/>
          </p:cNvPicPr>
          <p:nvPr/>
        </p:nvPicPr>
        <p:blipFill>
          <a:blip r:embed="rId2" cstate="print"/>
          <a:srcRect/>
          <a:stretch>
            <a:fillRect/>
          </a:stretch>
        </p:blipFill>
        <p:spPr bwMode="auto">
          <a:xfrm>
            <a:off x="5867400" y="2133600"/>
            <a:ext cx="3296529" cy="2247900"/>
          </a:xfrm>
          <a:prstGeom prst="rect">
            <a:avLst/>
          </a:prstGeom>
          <a:noFill/>
        </p:spPr>
      </p:pic>
      <p:sp>
        <p:nvSpPr>
          <p:cNvPr id="2" name="Title 1"/>
          <p:cNvSpPr>
            <a:spLocks noGrp="1"/>
          </p:cNvSpPr>
          <p:nvPr>
            <p:ph type="title"/>
          </p:nvPr>
        </p:nvSpPr>
        <p:spPr>
          <a:xfrm>
            <a:off x="0" y="0"/>
            <a:ext cx="5894320" cy="685800"/>
          </a:xfrm>
        </p:spPr>
        <p:txBody>
          <a:bodyPr>
            <a:noAutofit/>
          </a:bodyPr>
          <a:lstStyle/>
          <a:p>
            <a:pPr algn="ctr"/>
            <a:r>
              <a:rPr lang="en-US" sz="3200" i="1" dirty="0" smtClean="0">
                <a:solidFill>
                  <a:srgbClr val="FF0000"/>
                </a:solidFill>
                <a:latin typeface="Arial Black" panose="020B0A04020102020204" pitchFamily="34" charset="0"/>
              </a:rPr>
              <a:t>Journal Entry 6/5/18</a:t>
            </a:r>
            <a:endParaRPr lang="en-US" sz="3200"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762000"/>
            <a:ext cx="5867400" cy="6096000"/>
          </a:xfrm>
        </p:spPr>
        <p:txBody>
          <a:bodyPr>
            <a:normAutofit/>
          </a:bodyPr>
          <a:lstStyle/>
          <a:p>
            <a:pPr marL="685800" indent="-571500"/>
            <a:r>
              <a:rPr lang="en-US" sz="3600" dirty="0" smtClean="0"/>
              <a:t>This is probably our last journal entry for the year. </a:t>
            </a:r>
          </a:p>
          <a:p>
            <a:pPr marL="685800" indent="-571500"/>
            <a:r>
              <a:rPr lang="en-US" sz="3600" b="1" dirty="0" smtClean="0">
                <a:solidFill>
                  <a:srgbClr val="FF0000"/>
                </a:solidFill>
              </a:rPr>
              <a:t>With in mind – what is one question you would like to ask me that you want to know about</a:t>
            </a:r>
          </a:p>
          <a:p>
            <a:pPr marL="1143000" lvl="1" indent="-571500"/>
            <a:r>
              <a:rPr lang="en-US" sz="3200" b="1" dirty="0" smtClean="0">
                <a:solidFill>
                  <a:srgbClr val="FF0000"/>
                </a:solidFill>
              </a:rPr>
              <a:t>This can be personal, but it must be school appropriate. </a:t>
            </a:r>
          </a:p>
          <a:p>
            <a:pPr marL="114300" indent="0">
              <a:buNone/>
            </a:pPr>
            <a:endParaRPr lang="en-US" sz="3600" b="1" dirty="0" smtClean="0">
              <a:solidFill>
                <a:srgbClr val="7030A0"/>
              </a:solidFill>
            </a:endParaRPr>
          </a:p>
          <a:p>
            <a:pPr marL="114300" indent="0">
              <a:buNone/>
            </a:pPr>
            <a:endParaRPr lang="en-US" sz="3600" b="1" dirty="0" smtClean="0">
              <a:solidFill>
                <a:srgbClr val="7030A0"/>
              </a:solidFill>
            </a:endParaRPr>
          </a:p>
        </p:txBody>
      </p:sp>
      <p:pic>
        <p:nvPicPr>
          <p:cNvPr id="4" name="Picture 2" descr="http://bcwe.org/wp-content/uploads/2011/01/India.jpg"/>
          <p:cNvPicPr>
            <a:picLocks noChangeAspect="1" noChangeArrowheads="1"/>
          </p:cNvPicPr>
          <p:nvPr/>
        </p:nvPicPr>
        <p:blipFill>
          <a:blip r:embed="rId3" cstate="print"/>
          <a:srcRect/>
          <a:stretch>
            <a:fillRect/>
          </a:stretch>
        </p:blipFill>
        <p:spPr bwMode="auto">
          <a:xfrm>
            <a:off x="5894320" y="1"/>
            <a:ext cx="3249680" cy="2438400"/>
          </a:xfrm>
          <a:prstGeom prst="rect">
            <a:avLst/>
          </a:prstGeom>
          <a:noFill/>
        </p:spPr>
      </p:pic>
      <p:pic>
        <p:nvPicPr>
          <p:cNvPr id="8194" name="Picture 2" descr="http://www.bbc.co.uk/history/british/victorians/images/indian_rebellion_lucknow_mepl_1002638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4120853"/>
            <a:ext cx="3276600" cy="2704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05380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rmAutofit/>
          </a:bodyPr>
          <a:lstStyle/>
          <a:p>
            <a:pPr algn="ctr"/>
            <a:r>
              <a:rPr lang="en-US" sz="4800" dirty="0" smtClean="0"/>
              <a:t>Fiction</a:t>
            </a:r>
          </a:p>
        </p:txBody>
      </p:sp>
      <p:sp>
        <p:nvSpPr>
          <p:cNvPr id="5123" name="Rectangle 3"/>
          <p:cNvSpPr>
            <a:spLocks noGrp="1" noChangeArrowheads="1"/>
          </p:cNvSpPr>
          <p:nvPr>
            <p:ph type="body" sz="half" idx="1"/>
          </p:nvPr>
        </p:nvSpPr>
        <p:spPr>
          <a:xfrm>
            <a:off x="228600" y="762000"/>
            <a:ext cx="4495800" cy="5562600"/>
          </a:xfrm>
        </p:spPr>
        <p:txBody>
          <a:bodyPr>
            <a:normAutofit fontScale="92500" lnSpcReduction="20000"/>
          </a:bodyPr>
          <a:lstStyle/>
          <a:p>
            <a:pPr>
              <a:buFont typeface="Wingdings" pitchFamily="2" charset="2"/>
              <a:buNone/>
            </a:pPr>
            <a:r>
              <a:rPr lang="en-US" sz="4400" dirty="0" smtClean="0"/>
              <a:t>  But, with a population of </a:t>
            </a:r>
            <a:r>
              <a:rPr lang="en-US" sz="4400" i="1" dirty="0" smtClean="0"/>
              <a:t>1,270,938,000 </a:t>
            </a:r>
            <a:r>
              <a:rPr lang="en-US" sz="4400" dirty="0" smtClean="0"/>
              <a:t>India is the world’s largest democracy.</a:t>
            </a:r>
          </a:p>
          <a:p>
            <a:pPr>
              <a:buFont typeface="Wingdings" pitchFamily="2" charset="2"/>
              <a:buNone/>
            </a:pPr>
            <a:endParaRPr lang="en-US" sz="4400" dirty="0"/>
          </a:p>
          <a:p>
            <a:pPr>
              <a:lnSpc>
                <a:spcPct val="90000"/>
              </a:lnSpc>
              <a:buNone/>
            </a:pPr>
            <a:r>
              <a:rPr lang="en-US" sz="4400" dirty="0"/>
              <a:t>United States</a:t>
            </a:r>
          </a:p>
          <a:p>
            <a:pPr>
              <a:lnSpc>
                <a:spcPct val="90000"/>
              </a:lnSpc>
              <a:buNone/>
            </a:pPr>
            <a:r>
              <a:rPr lang="en-US" sz="4400" dirty="0"/>
              <a:t>Ranks 4</a:t>
            </a:r>
            <a:r>
              <a:rPr lang="en-US" sz="4400" baseline="30000" dirty="0"/>
              <a:t>th</a:t>
            </a:r>
            <a:r>
              <a:rPr lang="en-US" sz="4400" dirty="0"/>
              <a:t> with 308,042,410</a:t>
            </a:r>
            <a:r>
              <a:rPr lang="en-US" sz="3600" dirty="0"/>
              <a:t> </a:t>
            </a:r>
          </a:p>
          <a:p>
            <a:pPr>
              <a:buFont typeface="Wingdings" pitchFamily="2" charset="2"/>
              <a:buNone/>
            </a:pPr>
            <a:r>
              <a:rPr lang="en-US" sz="4400" dirty="0" smtClean="0"/>
              <a:t> </a:t>
            </a:r>
          </a:p>
        </p:txBody>
      </p:sp>
      <p:pic>
        <p:nvPicPr>
          <p:cNvPr id="5124" name="Picture 5" descr="270px-IndiaMap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4724400" y="1066800"/>
            <a:ext cx="3429000" cy="3962400"/>
          </a:xfrm>
          <a:noFill/>
        </p:spPr>
      </p:pic>
    </p:spTree>
    <p:extLst>
      <p:ext uri="{BB962C8B-B14F-4D97-AF65-F5344CB8AC3E}">
        <p14:creationId xmlns:p14="http://schemas.microsoft.com/office/powerpoint/2010/main" val="39177511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636494"/>
          </a:xfrm>
        </p:spPr>
        <p:txBody>
          <a:bodyPr>
            <a:normAutofit fontScale="90000"/>
          </a:bodyPr>
          <a:lstStyle/>
          <a:p>
            <a:pPr algn="ctr"/>
            <a:r>
              <a:rPr lang="en-US" b="1" i="1" dirty="0" smtClean="0">
                <a:solidFill>
                  <a:srgbClr val="FF0000"/>
                </a:solidFill>
                <a:latin typeface="Arial Black" panose="020B0A04020102020204" pitchFamily="34" charset="0"/>
              </a:rPr>
              <a:t>British in India Background</a:t>
            </a:r>
            <a:endParaRPr lang="en-US"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507812"/>
            <a:ext cx="3449370" cy="6350187"/>
          </a:xfrm>
        </p:spPr>
        <p:txBody>
          <a:bodyPr>
            <a:normAutofit fontScale="92500" lnSpcReduction="10000"/>
          </a:bodyPr>
          <a:lstStyle/>
          <a:p>
            <a:r>
              <a:rPr lang="en-US" dirty="0" smtClean="0"/>
              <a:t>British first start to show up in India around 1600</a:t>
            </a:r>
          </a:p>
          <a:p>
            <a:pPr lvl="1"/>
            <a:r>
              <a:rPr lang="en-US" dirty="0" smtClean="0"/>
              <a:t>Led by the British East India Company in Bombay, Madras, and Calcutta</a:t>
            </a:r>
          </a:p>
          <a:p>
            <a:pPr lvl="1"/>
            <a:r>
              <a:rPr lang="en-US" dirty="0" smtClean="0"/>
              <a:t>BEIC was met with opposition by the decaying Mughal Empire, and by 1757 the EIC was able to take over the majority of the continent after winning the </a:t>
            </a:r>
            <a:r>
              <a:rPr lang="en-US" b="1" dirty="0">
                <a:solidFill>
                  <a:srgbClr val="002060"/>
                </a:solidFill>
              </a:rPr>
              <a:t>Battle of </a:t>
            </a:r>
            <a:r>
              <a:rPr lang="en-US" b="1" dirty="0" smtClean="0">
                <a:solidFill>
                  <a:srgbClr val="002060"/>
                </a:solidFill>
              </a:rPr>
              <a:t>Plassey</a:t>
            </a:r>
            <a:endParaRPr lang="en-US" dirty="0" smtClean="0"/>
          </a:p>
          <a:p>
            <a:r>
              <a:rPr lang="en-US" dirty="0">
                <a:solidFill>
                  <a:srgbClr val="002060"/>
                </a:solidFill>
              </a:rPr>
              <a:t>Until 1800s, EIC dominated territories in </a:t>
            </a:r>
            <a:r>
              <a:rPr lang="en-US" dirty="0" smtClean="0">
                <a:solidFill>
                  <a:srgbClr val="002060"/>
                </a:solidFill>
              </a:rPr>
              <a:t>India</a:t>
            </a:r>
            <a:endParaRPr lang="en-US" dirty="0">
              <a:solidFill>
                <a:srgbClr val="002060"/>
              </a:solidFill>
            </a:endParaRPr>
          </a:p>
        </p:txBody>
      </p:sp>
      <p:pic>
        <p:nvPicPr>
          <p:cNvPr id="4" name="Picture 3"/>
          <p:cNvPicPr>
            <a:picLocks noChangeAspect="1"/>
          </p:cNvPicPr>
          <p:nvPr/>
        </p:nvPicPr>
        <p:blipFill>
          <a:blip r:embed="rId3"/>
          <a:stretch>
            <a:fillRect/>
          </a:stretch>
        </p:blipFill>
        <p:spPr>
          <a:xfrm>
            <a:off x="6230453" y="507813"/>
            <a:ext cx="2530425" cy="2443618"/>
          </a:xfrm>
          <a:prstGeom prst="rect">
            <a:avLst/>
          </a:prstGeom>
        </p:spPr>
      </p:pic>
      <p:pic>
        <p:nvPicPr>
          <p:cNvPr id="5" name="Picture 4"/>
          <p:cNvPicPr>
            <a:picLocks noChangeAspect="1"/>
          </p:cNvPicPr>
          <p:nvPr/>
        </p:nvPicPr>
        <p:blipFill>
          <a:blip r:embed="rId4"/>
          <a:stretch>
            <a:fillRect/>
          </a:stretch>
        </p:blipFill>
        <p:spPr>
          <a:xfrm>
            <a:off x="3449370" y="2767342"/>
            <a:ext cx="3600450" cy="2895600"/>
          </a:xfrm>
          <a:prstGeom prst="rect">
            <a:avLst/>
          </a:prstGeom>
        </p:spPr>
      </p:pic>
      <p:pic>
        <p:nvPicPr>
          <p:cNvPr id="6" name="Picture 5"/>
          <p:cNvPicPr>
            <a:picLocks noChangeAspect="1"/>
          </p:cNvPicPr>
          <p:nvPr/>
        </p:nvPicPr>
        <p:blipFill>
          <a:blip r:embed="rId5"/>
          <a:stretch>
            <a:fillRect/>
          </a:stretch>
        </p:blipFill>
        <p:spPr>
          <a:xfrm>
            <a:off x="5894494" y="4906978"/>
            <a:ext cx="3249506" cy="1951022"/>
          </a:xfrm>
          <a:prstGeom prst="rect">
            <a:avLst/>
          </a:prstGeom>
        </p:spPr>
      </p:pic>
      <p:pic>
        <p:nvPicPr>
          <p:cNvPr id="7" name="Picture 6"/>
          <p:cNvPicPr>
            <a:picLocks noChangeAspect="1"/>
          </p:cNvPicPr>
          <p:nvPr/>
        </p:nvPicPr>
        <p:blipFill>
          <a:blip r:embed="rId6"/>
          <a:stretch>
            <a:fillRect/>
          </a:stretch>
        </p:blipFill>
        <p:spPr>
          <a:xfrm>
            <a:off x="1402080" y="1"/>
            <a:ext cx="6189527" cy="6846964"/>
          </a:xfrm>
          <a:prstGeom prst="rect">
            <a:avLst/>
          </a:prstGeom>
        </p:spPr>
      </p:pic>
    </p:spTree>
    <p:extLst>
      <p:ext uri="{BB962C8B-B14F-4D97-AF65-F5344CB8AC3E}">
        <p14:creationId xmlns:p14="http://schemas.microsoft.com/office/powerpoint/2010/main" val="2015613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victorianweb.org/history/empire/india/eastindia.jpg"/>
          <p:cNvPicPr>
            <a:picLocks noChangeAspect="1" noChangeArrowheads="1"/>
          </p:cNvPicPr>
          <p:nvPr/>
        </p:nvPicPr>
        <p:blipFill>
          <a:blip r:embed="rId2" cstate="print"/>
          <a:srcRect/>
          <a:stretch>
            <a:fillRect/>
          </a:stretch>
        </p:blipFill>
        <p:spPr bwMode="auto">
          <a:xfrm>
            <a:off x="1654519" y="0"/>
            <a:ext cx="5624466" cy="6874127"/>
          </a:xfrm>
          <a:prstGeom prst="rect">
            <a:avLst/>
          </a:prstGeom>
          <a:noFill/>
        </p:spPr>
      </p:pic>
    </p:spTree>
    <p:extLst>
      <p:ext uri="{BB962C8B-B14F-4D97-AF65-F5344CB8AC3E}">
        <p14:creationId xmlns:p14="http://schemas.microsoft.com/office/powerpoint/2010/main" val="27266792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4001" cy="838200"/>
          </a:xfrm>
        </p:spPr>
        <p:txBody>
          <a:bodyPr/>
          <a:lstStyle/>
          <a:p>
            <a:pPr algn="ctr"/>
            <a:r>
              <a:rPr lang="en-US" dirty="0" smtClean="0">
                <a:solidFill>
                  <a:srgbClr val="FF0000"/>
                </a:solidFill>
                <a:latin typeface="Arial Black" panose="020B0A04020102020204" pitchFamily="34" charset="0"/>
              </a:rPr>
              <a:t>British East India Company</a:t>
            </a:r>
            <a:endParaRPr lang="en-US"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1" y="600635"/>
            <a:ext cx="4648201" cy="6257365"/>
          </a:xfrm>
        </p:spPr>
        <p:txBody>
          <a:bodyPr>
            <a:normAutofit/>
          </a:bodyPr>
          <a:lstStyle/>
          <a:p>
            <a:r>
              <a:rPr lang="en-US" sz="2800" b="1" dirty="0" smtClean="0">
                <a:solidFill>
                  <a:srgbClr val="002060"/>
                </a:solidFill>
              </a:rPr>
              <a:t>Ruled using a private army</a:t>
            </a:r>
          </a:p>
          <a:p>
            <a:endParaRPr lang="en-US" b="1" dirty="0">
              <a:solidFill>
                <a:srgbClr val="002060"/>
              </a:solidFill>
            </a:endParaRPr>
          </a:p>
          <a:p>
            <a:r>
              <a:rPr lang="en-US" sz="2800" b="1" dirty="0" err="1" smtClean="0">
                <a:solidFill>
                  <a:srgbClr val="002060"/>
                </a:solidFill>
              </a:rPr>
              <a:t>Sepoys</a:t>
            </a:r>
            <a:r>
              <a:rPr lang="en-US" sz="2800" b="1" dirty="0" smtClean="0">
                <a:solidFill>
                  <a:srgbClr val="002060"/>
                </a:solidFill>
              </a:rPr>
              <a:t>: </a:t>
            </a:r>
            <a:r>
              <a:rPr lang="en-US" sz="2800" dirty="0" smtClean="0">
                <a:solidFill>
                  <a:srgbClr val="002060"/>
                </a:solidFill>
              </a:rPr>
              <a:t>Indian soldiers in EIC army, led by British officers</a:t>
            </a:r>
          </a:p>
          <a:p>
            <a:endParaRPr lang="en-US" b="1" dirty="0">
              <a:solidFill>
                <a:srgbClr val="002060"/>
              </a:solidFill>
            </a:endParaRPr>
          </a:p>
          <a:p>
            <a:r>
              <a:rPr lang="en-US" sz="2800" b="1" dirty="0" smtClean="0">
                <a:solidFill>
                  <a:srgbClr val="7030A0"/>
                </a:solidFill>
              </a:rPr>
              <a:t>Governor of Bombay </a:t>
            </a:r>
            <a:r>
              <a:rPr lang="en-US" sz="2800" i="1" dirty="0" smtClean="0">
                <a:solidFill>
                  <a:srgbClr val="7030A0"/>
                </a:solidFill>
              </a:rPr>
              <a:t>(</a:t>
            </a:r>
            <a:r>
              <a:rPr lang="en-US" sz="2800" i="1" dirty="0" err="1" smtClean="0">
                <a:solidFill>
                  <a:srgbClr val="7030A0"/>
                </a:solidFill>
              </a:rPr>
              <a:t>Mountstuart</a:t>
            </a:r>
            <a:r>
              <a:rPr lang="en-US" sz="2800" i="1" dirty="0" smtClean="0">
                <a:solidFill>
                  <a:srgbClr val="7030A0"/>
                </a:solidFill>
              </a:rPr>
              <a:t> Elphinstone)</a:t>
            </a:r>
          </a:p>
          <a:p>
            <a:pPr marL="0" indent="0">
              <a:buNone/>
            </a:pPr>
            <a:r>
              <a:rPr lang="en-US" sz="2800" dirty="0" smtClean="0">
                <a:solidFill>
                  <a:srgbClr val="7030A0"/>
                </a:solidFill>
              </a:rPr>
              <a:t>“a delicate and dangerous machine, which a little mismanagement may easily turn against us”</a:t>
            </a:r>
            <a:endParaRPr lang="en-US" sz="2800" dirty="0">
              <a:solidFill>
                <a:srgbClr val="7030A0"/>
              </a:solidFill>
            </a:endParaRPr>
          </a:p>
        </p:txBody>
      </p:sp>
      <p:pic>
        <p:nvPicPr>
          <p:cNvPr id="121858" name="Picture 2" descr="http://www.1st-art-gallery.com/thumbnail/227475/1/A-Sepoy.jpg"/>
          <p:cNvPicPr>
            <a:picLocks noChangeAspect="1" noChangeArrowheads="1"/>
          </p:cNvPicPr>
          <p:nvPr/>
        </p:nvPicPr>
        <p:blipFill>
          <a:blip r:embed="rId2" cstate="print"/>
          <a:srcRect/>
          <a:stretch>
            <a:fillRect/>
          </a:stretch>
        </p:blipFill>
        <p:spPr bwMode="auto">
          <a:xfrm>
            <a:off x="4572000" y="838200"/>
            <a:ext cx="4476750" cy="5867400"/>
          </a:xfrm>
          <a:prstGeom prst="rect">
            <a:avLst/>
          </a:prstGeom>
          <a:noFill/>
        </p:spPr>
      </p:pic>
    </p:spTree>
    <p:extLst>
      <p:ext uri="{BB962C8B-B14F-4D97-AF65-F5344CB8AC3E}">
        <p14:creationId xmlns:p14="http://schemas.microsoft.com/office/powerpoint/2010/main" val="352193243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4001" cy="838200"/>
          </a:xfrm>
        </p:spPr>
        <p:txBody>
          <a:bodyPr/>
          <a:lstStyle/>
          <a:p>
            <a:pPr algn="ctr"/>
            <a:r>
              <a:rPr lang="en-US" dirty="0" smtClean="0">
                <a:solidFill>
                  <a:srgbClr val="FF0000"/>
                </a:solidFill>
                <a:latin typeface="Arial Black" panose="020B0A04020102020204" pitchFamily="34" charset="0"/>
              </a:rPr>
              <a:t>British East India Company</a:t>
            </a:r>
            <a:endParaRPr lang="en-US"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1" y="600635"/>
            <a:ext cx="4648201" cy="6257365"/>
          </a:xfrm>
        </p:spPr>
        <p:txBody>
          <a:bodyPr>
            <a:normAutofit/>
          </a:bodyPr>
          <a:lstStyle/>
          <a:p>
            <a:r>
              <a:rPr lang="en-US" sz="4000" dirty="0" smtClean="0">
                <a:solidFill>
                  <a:srgbClr val="7030A0"/>
                </a:solidFill>
              </a:rPr>
              <a:t>Similarly to Africa Britain is able to dominate India because of advantages gained through the Industrial Revolution</a:t>
            </a:r>
          </a:p>
          <a:p>
            <a:pPr lvl="1"/>
            <a:r>
              <a:rPr lang="en-US" sz="3600" dirty="0" smtClean="0">
                <a:solidFill>
                  <a:srgbClr val="7030A0"/>
                </a:solidFill>
              </a:rPr>
              <a:t>What were those advantages?</a:t>
            </a:r>
          </a:p>
          <a:p>
            <a:endParaRPr lang="en-US" sz="2800" dirty="0">
              <a:solidFill>
                <a:srgbClr val="7030A0"/>
              </a:solidFill>
            </a:endParaRPr>
          </a:p>
        </p:txBody>
      </p:sp>
      <p:pic>
        <p:nvPicPr>
          <p:cNvPr id="4" name="Picture 3"/>
          <p:cNvPicPr>
            <a:picLocks noChangeAspect="1"/>
          </p:cNvPicPr>
          <p:nvPr/>
        </p:nvPicPr>
        <p:blipFill>
          <a:blip r:embed="rId2"/>
          <a:stretch>
            <a:fillRect/>
          </a:stretch>
        </p:blipFill>
        <p:spPr>
          <a:xfrm>
            <a:off x="5334001" y="741882"/>
            <a:ext cx="2950228" cy="3106217"/>
          </a:xfrm>
          <a:prstGeom prst="rect">
            <a:avLst/>
          </a:prstGeom>
        </p:spPr>
      </p:pic>
    </p:spTree>
    <p:extLst>
      <p:ext uri="{BB962C8B-B14F-4D97-AF65-F5344CB8AC3E}">
        <p14:creationId xmlns:p14="http://schemas.microsoft.com/office/powerpoint/2010/main" val="54770920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4001" cy="838200"/>
          </a:xfrm>
        </p:spPr>
        <p:txBody>
          <a:bodyPr/>
          <a:lstStyle/>
          <a:p>
            <a:pPr algn="ctr"/>
            <a:r>
              <a:rPr lang="en-US" dirty="0" smtClean="0">
                <a:solidFill>
                  <a:srgbClr val="FF0000"/>
                </a:solidFill>
                <a:latin typeface="Arial Black" panose="020B0A04020102020204" pitchFamily="34" charset="0"/>
              </a:rPr>
              <a:t>British East India Company</a:t>
            </a:r>
            <a:endParaRPr lang="en-US"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1" y="600635"/>
            <a:ext cx="4648201" cy="6257365"/>
          </a:xfrm>
        </p:spPr>
        <p:txBody>
          <a:bodyPr>
            <a:normAutofit/>
          </a:bodyPr>
          <a:lstStyle/>
          <a:p>
            <a:r>
              <a:rPr lang="en-US" sz="4000" dirty="0" smtClean="0">
                <a:solidFill>
                  <a:srgbClr val="7030A0"/>
                </a:solidFill>
              </a:rPr>
              <a:t>Similarly to Africa Britain is able to dominate India because of advantages gained through the Industrial Revolution</a:t>
            </a:r>
          </a:p>
          <a:p>
            <a:pPr lvl="1"/>
            <a:r>
              <a:rPr lang="en-US" sz="3600" dirty="0" smtClean="0">
                <a:solidFill>
                  <a:srgbClr val="7030A0"/>
                </a:solidFill>
              </a:rPr>
              <a:t>What were those advantages?</a:t>
            </a:r>
          </a:p>
          <a:p>
            <a:endParaRPr lang="en-US" sz="2800" dirty="0">
              <a:solidFill>
                <a:srgbClr val="7030A0"/>
              </a:solidFill>
            </a:endParaRPr>
          </a:p>
        </p:txBody>
      </p:sp>
      <p:pic>
        <p:nvPicPr>
          <p:cNvPr id="4" name="Picture 3"/>
          <p:cNvPicPr>
            <a:picLocks noChangeAspect="1"/>
          </p:cNvPicPr>
          <p:nvPr/>
        </p:nvPicPr>
        <p:blipFill>
          <a:blip r:embed="rId2"/>
          <a:stretch>
            <a:fillRect/>
          </a:stretch>
        </p:blipFill>
        <p:spPr>
          <a:xfrm>
            <a:off x="5334001" y="741882"/>
            <a:ext cx="2950228" cy="3106217"/>
          </a:xfrm>
          <a:prstGeom prst="rect">
            <a:avLst/>
          </a:prstGeom>
        </p:spPr>
      </p:pic>
      <p:pic>
        <p:nvPicPr>
          <p:cNvPr id="5" name="Picture 4"/>
          <p:cNvPicPr>
            <a:picLocks noChangeAspect="1"/>
          </p:cNvPicPr>
          <p:nvPr/>
        </p:nvPicPr>
        <p:blipFill>
          <a:blip r:embed="rId3"/>
          <a:stretch>
            <a:fillRect/>
          </a:stretch>
        </p:blipFill>
        <p:spPr>
          <a:xfrm>
            <a:off x="4995272" y="3983524"/>
            <a:ext cx="4148727" cy="2874475"/>
          </a:xfrm>
          <a:prstGeom prst="rect">
            <a:avLst/>
          </a:prstGeom>
        </p:spPr>
      </p:pic>
      <p:pic>
        <p:nvPicPr>
          <p:cNvPr id="6" name="Picture 5"/>
          <p:cNvPicPr>
            <a:picLocks noChangeAspect="1"/>
          </p:cNvPicPr>
          <p:nvPr/>
        </p:nvPicPr>
        <p:blipFill>
          <a:blip r:embed="rId4"/>
          <a:stretch>
            <a:fillRect/>
          </a:stretch>
        </p:blipFill>
        <p:spPr>
          <a:xfrm>
            <a:off x="1165740" y="0"/>
            <a:ext cx="6812517" cy="6743002"/>
          </a:xfrm>
          <a:prstGeom prst="rect">
            <a:avLst/>
          </a:prstGeom>
        </p:spPr>
      </p:pic>
    </p:spTree>
    <p:extLst>
      <p:ext uri="{BB962C8B-B14F-4D97-AF65-F5344CB8AC3E}">
        <p14:creationId xmlns:p14="http://schemas.microsoft.com/office/powerpoint/2010/main" val="16865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570367"/>
            <a:ext cx="9144000" cy="5225143"/>
          </a:xfrm>
          <a:prstGeom prst="rect">
            <a:avLst/>
          </a:prstGeom>
        </p:spPr>
      </p:pic>
    </p:spTree>
    <p:extLst>
      <p:ext uri="{BB962C8B-B14F-4D97-AF65-F5344CB8AC3E}">
        <p14:creationId xmlns:p14="http://schemas.microsoft.com/office/powerpoint/2010/main" val="63596796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570367"/>
          </a:xfrm>
        </p:spPr>
        <p:txBody>
          <a:bodyPr>
            <a:normAutofit fontScale="90000"/>
          </a:bodyPr>
          <a:lstStyle/>
          <a:p>
            <a:pPr algn="ctr"/>
            <a:r>
              <a:rPr lang="en-US" sz="4000" b="1" i="1" dirty="0" smtClean="0">
                <a:solidFill>
                  <a:srgbClr val="FF0000"/>
                </a:solidFill>
                <a:latin typeface="Arial Black" panose="020B0A04020102020204" pitchFamily="34" charset="0"/>
              </a:rPr>
              <a:t>Britain’s “Jewel in the Crown”</a:t>
            </a:r>
            <a:endParaRPr lang="en-US" sz="4000"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431390"/>
            <a:ext cx="4209861" cy="6426609"/>
          </a:xfrm>
        </p:spPr>
        <p:txBody>
          <a:bodyPr>
            <a:noAutofit/>
          </a:bodyPr>
          <a:lstStyle/>
          <a:p>
            <a:r>
              <a:rPr lang="en-US" sz="3200" dirty="0" smtClean="0"/>
              <a:t>Britain restructures India’s economy</a:t>
            </a:r>
          </a:p>
          <a:p>
            <a:pPr lvl="1"/>
            <a:r>
              <a:rPr lang="en-US" sz="2800" dirty="0" smtClean="0"/>
              <a:t>Sent all of their raw goods Europe </a:t>
            </a:r>
          </a:p>
          <a:p>
            <a:pPr lvl="1"/>
            <a:r>
              <a:rPr lang="en-US" sz="2800" dirty="0" smtClean="0"/>
              <a:t>Europeans (British) refined the goods</a:t>
            </a:r>
          </a:p>
          <a:p>
            <a:pPr lvl="1"/>
            <a:r>
              <a:rPr lang="en-US" sz="2800" dirty="0" smtClean="0"/>
              <a:t>India Not allowed to make their own refined goods </a:t>
            </a:r>
          </a:p>
          <a:p>
            <a:pPr lvl="2"/>
            <a:r>
              <a:rPr lang="en-US" sz="2400" dirty="0" smtClean="0"/>
              <a:t>Had to buy the refined goods from the British </a:t>
            </a:r>
          </a:p>
          <a:p>
            <a:r>
              <a:rPr lang="en-US" sz="3200" dirty="0" smtClean="0"/>
              <a:t>What does this sound like to you?</a:t>
            </a:r>
            <a:endParaRPr lang="en-US" sz="3200" dirty="0"/>
          </a:p>
        </p:txBody>
      </p:sp>
      <p:pic>
        <p:nvPicPr>
          <p:cNvPr id="5" name="Picture 4"/>
          <p:cNvPicPr>
            <a:picLocks noChangeAspect="1"/>
          </p:cNvPicPr>
          <p:nvPr/>
        </p:nvPicPr>
        <p:blipFill>
          <a:blip r:embed="rId2"/>
          <a:stretch>
            <a:fillRect/>
          </a:stretch>
        </p:blipFill>
        <p:spPr>
          <a:xfrm>
            <a:off x="4128379" y="570368"/>
            <a:ext cx="4958565" cy="3396149"/>
          </a:xfrm>
          <a:prstGeom prst="rect">
            <a:avLst/>
          </a:prstGeom>
        </p:spPr>
      </p:pic>
      <p:pic>
        <p:nvPicPr>
          <p:cNvPr id="4" name="Picture 3"/>
          <p:cNvPicPr>
            <a:picLocks noChangeAspect="1"/>
          </p:cNvPicPr>
          <p:nvPr/>
        </p:nvPicPr>
        <p:blipFill>
          <a:blip r:embed="rId3"/>
          <a:stretch>
            <a:fillRect/>
          </a:stretch>
        </p:blipFill>
        <p:spPr>
          <a:xfrm>
            <a:off x="0" y="198602"/>
            <a:ext cx="9144000" cy="6445255"/>
          </a:xfrm>
          <a:prstGeom prst="rect">
            <a:avLst/>
          </a:prstGeom>
        </p:spPr>
      </p:pic>
    </p:spTree>
    <p:extLst>
      <p:ext uri="{BB962C8B-B14F-4D97-AF65-F5344CB8AC3E}">
        <p14:creationId xmlns:p14="http://schemas.microsoft.com/office/powerpoint/2010/main" val="2921667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029200" cy="497941"/>
          </a:xfrm>
        </p:spPr>
        <p:txBody>
          <a:bodyPr>
            <a:noAutofit/>
          </a:bodyPr>
          <a:lstStyle/>
          <a:p>
            <a:pPr algn="l"/>
            <a:r>
              <a:rPr lang="en-US" sz="3200" b="1" dirty="0" smtClean="0">
                <a:solidFill>
                  <a:srgbClr val="FF0000"/>
                </a:solidFill>
                <a:latin typeface="Arial Black" panose="020B0A04020102020204" pitchFamily="34" charset="0"/>
              </a:rPr>
              <a:t>India’s The Railroad</a:t>
            </a:r>
            <a:endParaRPr lang="en-US" sz="3200" b="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419100"/>
            <a:ext cx="5029200" cy="6438900"/>
          </a:xfrm>
        </p:spPr>
        <p:txBody>
          <a:bodyPr>
            <a:normAutofit fontScale="92500" lnSpcReduction="10000"/>
          </a:bodyPr>
          <a:lstStyle/>
          <a:p>
            <a:r>
              <a:rPr lang="en-US" sz="2800" b="1" dirty="0" smtClean="0">
                <a:solidFill>
                  <a:srgbClr val="7030A0"/>
                </a:solidFill>
              </a:rPr>
              <a:t>Britain builds an extensive network of railroads in India</a:t>
            </a:r>
          </a:p>
          <a:p>
            <a:endParaRPr lang="en-US" b="1" dirty="0">
              <a:solidFill>
                <a:srgbClr val="7030A0"/>
              </a:solidFill>
            </a:endParaRPr>
          </a:p>
          <a:p>
            <a:r>
              <a:rPr lang="en-US" sz="2800" dirty="0" smtClean="0">
                <a:solidFill>
                  <a:srgbClr val="7030A0"/>
                </a:solidFill>
              </a:rPr>
              <a:t>This allows raw materials to be shipped from the interior to the exterior</a:t>
            </a:r>
          </a:p>
          <a:p>
            <a:endParaRPr lang="en-US" dirty="0">
              <a:solidFill>
                <a:srgbClr val="7030A0"/>
              </a:solidFill>
            </a:endParaRPr>
          </a:p>
          <a:p>
            <a:r>
              <a:rPr lang="en-US" sz="2800" dirty="0" smtClean="0">
                <a:solidFill>
                  <a:srgbClr val="7030A0"/>
                </a:solidFill>
              </a:rPr>
              <a:t>This moved production away from food to cash crops</a:t>
            </a:r>
          </a:p>
          <a:p>
            <a:endParaRPr lang="en-US" b="1" dirty="0">
              <a:solidFill>
                <a:srgbClr val="7030A0"/>
              </a:solidFill>
            </a:endParaRPr>
          </a:p>
          <a:p>
            <a:r>
              <a:rPr lang="en-US" sz="2800" b="1" dirty="0" smtClean="0">
                <a:solidFill>
                  <a:srgbClr val="7030A0"/>
                </a:solidFill>
              </a:rPr>
              <a:t>Such as:</a:t>
            </a:r>
          </a:p>
          <a:p>
            <a:pPr lvl="1"/>
            <a:r>
              <a:rPr lang="en-US" sz="2400" dirty="0" smtClean="0">
                <a:solidFill>
                  <a:srgbClr val="7030A0"/>
                </a:solidFill>
              </a:rPr>
              <a:t>Tea, indigo, coffee, cotton, and jute</a:t>
            </a:r>
          </a:p>
          <a:p>
            <a:endParaRPr lang="en-US" dirty="0">
              <a:solidFill>
                <a:srgbClr val="7030A0"/>
              </a:solidFill>
            </a:endParaRPr>
          </a:p>
          <a:p>
            <a:r>
              <a:rPr lang="en-US" sz="2800" dirty="0" smtClean="0">
                <a:solidFill>
                  <a:srgbClr val="7030A0"/>
                </a:solidFill>
              </a:rPr>
              <a:t>Cotton production in India took off during the American Civil War</a:t>
            </a:r>
            <a:r>
              <a:rPr lang="en-US" sz="2800" b="1" dirty="0" smtClean="0">
                <a:solidFill>
                  <a:srgbClr val="7030A0"/>
                </a:solidFill>
              </a:rPr>
              <a:t> </a:t>
            </a:r>
            <a:endParaRPr lang="en-US" sz="2800" dirty="0">
              <a:solidFill>
                <a:srgbClr val="7030A0"/>
              </a:solidFill>
            </a:endParaRPr>
          </a:p>
        </p:txBody>
      </p:sp>
      <p:pic>
        <p:nvPicPr>
          <p:cNvPr id="123906" name="Picture 2" descr="https://upload.wikimedia.org/wikipedia/commons/5/59/IndianRailways1871b.jpg"/>
          <p:cNvPicPr>
            <a:picLocks noChangeAspect="1" noChangeArrowheads="1"/>
          </p:cNvPicPr>
          <p:nvPr/>
        </p:nvPicPr>
        <p:blipFill>
          <a:blip r:embed="rId2" cstate="print"/>
          <a:srcRect/>
          <a:stretch>
            <a:fillRect/>
          </a:stretch>
        </p:blipFill>
        <p:spPr bwMode="auto">
          <a:xfrm>
            <a:off x="5029200" y="152400"/>
            <a:ext cx="4114800" cy="6477000"/>
          </a:xfrm>
          <a:prstGeom prst="rect">
            <a:avLst/>
          </a:prstGeom>
          <a:noFill/>
        </p:spPr>
      </p:pic>
    </p:spTree>
    <p:extLst>
      <p:ext uri="{BB962C8B-B14F-4D97-AF65-F5344CB8AC3E}">
        <p14:creationId xmlns:p14="http://schemas.microsoft.com/office/powerpoint/2010/main" val="1739938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488886"/>
          </a:xfrm>
        </p:spPr>
        <p:txBody>
          <a:bodyPr>
            <a:normAutofit fontScale="90000"/>
          </a:bodyPr>
          <a:lstStyle/>
          <a:p>
            <a:pPr algn="ctr"/>
            <a:r>
              <a:rPr lang="en-US" sz="3200" b="1" i="1" dirty="0" smtClean="0">
                <a:solidFill>
                  <a:srgbClr val="FF0000"/>
                </a:solidFill>
                <a:latin typeface="Arial Black" panose="020B0A04020102020204" pitchFamily="34" charset="0"/>
              </a:rPr>
              <a:t>British Colonial Rule in India - Impacts</a:t>
            </a:r>
            <a:endParaRPr lang="en-US" sz="3200"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404230"/>
            <a:ext cx="9144000" cy="6453769"/>
          </a:xfrm>
        </p:spPr>
        <p:txBody>
          <a:bodyPr>
            <a:normAutofit lnSpcReduction="10000"/>
          </a:bodyPr>
          <a:lstStyle/>
          <a:p>
            <a:r>
              <a:rPr lang="en-US" sz="4400" dirty="0" smtClean="0"/>
              <a:t>The long term impact of Britain's colonial rule in India was negative spurring the rise of British resentment by the peoples of India, ultimately ending British rule in India. </a:t>
            </a:r>
          </a:p>
          <a:p>
            <a:pPr lvl="1"/>
            <a:r>
              <a:rPr lang="en-US" sz="4000" dirty="0" smtClean="0"/>
              <a:t>Using the information you learned last week from the Ancient India presentation/posters defend or refute this statement. </a:t>
            </a:r>
          </a:p>
          <a:p>
            <a:pPr lvl="1"/>
            <a:r>
              <a:rPr lang="en-US" sz="4000" dirty="0" smtClean="0"/>
              <a:t>Make sure you include how </a:t>
            </a:r>
            <a:r>
              <a:rPr lang="en-US" sz="4000" b="1" i="1" dirty="0" smtClean="0">
                <a:solidFill>
                  <a:srgbClr val="FF0000"/>
                </a:solidFill>
              </a:rPr>
              <a:t>Nationalism </a:t>
            </a:r>
            <a:r>
              <a:rPr lang="en-US" sz="4000" dirty="0" smtClean="0"/>
              <a:t>played a role in GB’s loss of control in India</a:t>
            </a:r>
            <a:endParaRPr lang="en-US" sz="4000" dirty="0"/>
          </a:p>
        </p:txBody>
      </p:sp>
    </p:spTree>
    <p:extLst>
      <p:ext uri="{BB962C8B-B14F-4D97-AF65-F5344CB8AC3E}">
        <p14:creationId xmlns:p14="http://schemas.microsoft.com/office/powerpoint/2010/main" val="1670305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42900"/>
            <a:ext cx="5105400" cy="6515100"/>
          </a:xfrm>
        </p:spPr>
        <p:txBody>
          <a:bodyPr>
            <a:normAutofit fontScale="92500" lnSpcReduction="10000"/>
          </a:bodyPr>
          <a:lstStyle/>
          <a:p>
            <a:pPr marL="0" indent="0">
              <a:buNone/>
            </a:pPr>
            <a:r>
              <a:rPr lang="en-US" sz="2800" b="1" dirty="0" smtClean="0">
                <a:solidFill>
                  <a:srgbClr val="7030A0"/>
                </a:solidFill>
              </a:rPr>
              <a:t>Positives: </a:t>
            </a:r>
          </a:p>
          <a:p>
            <a:pPr marL="457200" lvl="1" indent="0">
              <a:buFontTx/>
              <a:buChar char="-"/>
            </a:pPr>
            <a:r>
              <a:rPr lang="en-US" sz="2400" dirty="0" smtClean="0">
                <a:solidFill>
                  <a:srgbClr val="7030A0"/>
                </a:solidFill>
              </a:rPr>
              <a:t> Modernization through railroads, roads, telephones, telegraphs, dams, bridges, and irrigation canals</a:t>
            </a:r>
          </a:p>
          <a:p>
            <a:pPr marL="457200" lvl="1" indent="0">
              <a:buFontTx/>
              <a:buChar char="-"/>
            </a:pPr>
            <a:r>
              <a:rPr lang="en-US" sz="2400" dirty="0" smtClean="0">
                <a:solidFill>
                  <a:srgbClr val="7030A0"/>
                </a:solidFill>
              </a:rPr>
              <a:t> Sanitation and public health improved</a:t>
            </a:r>
          </a:p>
          <a:p>
            <a:pPr marL="457200" lvl="1" indent="0">
              <a:buFontTx/>
              <a:buChar char="-"/>
            </a:pPr>
            <a:r>
              <a:rPr lang="en-US" sz="2400" dirty="0" smtClean="0">
                <a:solidFill>
                  <a:srgbClr val="7030A0"/>
                </a:solidFill>
              </a:rPr>
              <a:t> Literacy rates rose</a:t>
            </a:r>
          </a:p>
          <a:p>
            <a:pPr marL="457200" lvl="1" indent="0">
              <a:buFontTx/>
              <a:buChar char="-"/>
            </a:pPr>
            <a:r>
              <a:rPr lang="en-US" sz="2400" dirty="0" smtClean="0">
                <a:solidFill>
                  <a:srgbClr val="7030A0"/>
                </a:solidFill>
              </a:rPr>
              <a:t> “Bandits” and local warfare ended </a:t>
            </a:r>
          </a:p>
          <a:p>
            <a:pPr marL="0" indent="0">
              <a:buNone/>
            </a:pPr>
            <a:r>
              <a:rPr lang="en-US" sz="2800" b="1" dirty="0" smtClean="0">
                <a:solidFill>
                  <a:srgbClr val="7030A0"/>
                </a:solidFill>
              </a:rPr>
              <a:t>Negatives:</a:t>
            </a:r>
            <a:endParaRPr lang="en-US" sz="2800" dirty="0" smtClean="0">
              <a:solidFill>
                <a:srgbClr val="7030A0"/>
              </a:solidFill>
            </a:endParaRPr>
          </a:p>
          <a:p>
            <a:pPr marL="457200" lvl="1" indent="0">
              <a:buFontTx/>
              <a:buChar char="-"/>
            </a:pPr>
            <a:r>
              <a:rPr lang="en-US" sz="2400" dirty="0" smtClean="0">
                <a:solidFill>
                  <a:srgbClr val="7030A0"/>
                </a:solidFill>
              </a:rPr>
              <a:t> British put themselves atop the power structure</a:t>
            </a:r>
          </a:p>
          <a:p>
            <a:pPr marL="457200" lvl="1" indent="0">
              <a:buFontTx/>
              <a:buChar char="-"/>
            </a:pPr>
            <a:r>
              <a:rPr lang="en-US" sz="2400" dirty="0" smtClean="0">
                <a:solidFill>
                  <a:srgbClr val="7030A0"/>
                </a:solidFill>
              </a:rPr>
              <a:t> Restricted Indian textile industry</a:t>
            </a:r>
          </a:p>
          <a:p>
            <a:pPr marL="457200" lvl="1" indent="0">
              <a:buFontTx/>
              <a:buChar char="-"/>
            </a:pPr>
            <a:r>
              <a:rPr lang="en-US" sz="2400" dirty="0" smtClean="0">
                <a:solidFill>
                  <a:srgbClr val="7030A0"/>
                </a:solidFill>
              </a:rPr>
              <a:t> Indian villages lost self-sufficiency </a:t>
            </a:r>
          </a:p>
          <a:p>
            <a:pPr marL="457200" lvl="1" indent="0">
              <a:buFontTx/>
              <a:buChar char="-"/>
            </a:pPr>
            <a:r>
              <a:rPr lang="en-US" sz="2400" dirty="0" smtClean="0">
                <a:solidFill>
                  <a:srgbClr val="7030A0"/>
                </a:solidFill>
              </a:rPr>
              <a:t> Producing cash crops reduced food production, leading to famines in 1800s</a:t>
            </a:r>
          </a:p>
          <a:p>
            <a:pPr marL="457200" lvl="1" indent="0">
              <a:buFontTx/>
              <a:buChar char="-"/>
            </a:pPr>
            <a:r>
              <a:rPr lang="en-US" sz="2400" dirty="0" smtClean="0">
                <a:solidFill>
                  <a:srgbClr val="7030A0"/>
                </a:solidFill>
              </a:rPr>
              <a:t> British Missionaries and racism threatened Indian life</a:t>
            </a:r>
          </a:p>
          <a:p>
            <a:pPr marL="457200" lvl="1" indent="0">
              <a:buFontTx/>
              <a:buChar char="-"/>
            </a:pPr>
            <a:r>
              <a:rPr lang="en-US" dirty="0" smtClean="0">
                <a:solidFill>
                  <a:srgbClr val="7030A0"/>
                </a:solidFill>
              </a:rPr>
              <a:t>Do the Negatives out weigh the positives?</a:t>
            </a:r>
            <a:endParaRPr lang="en-US" sz="2400" dirty="0" smtClean="0">
              <a:solidFill>
                <a:srgbClr val="7030A0"/>
              </a:solidFill>
            </a:endParaRPr>
          </a:p>
        </p:txBody>
      </p:sp>
      <p:pic>
        <p:nvPicPr>
          <p:cNvPr id="124930" name="Picture 2" descr="https://encrypted-tbn1.gstatic.com/images?q=tbn:ANd9GcT5ZCFrVey3DAQQ5ETONmwBiNDdDmJvqET5-5WhMbVdPyjiiojV"/>
          <p:cNvPicPr>
            <a:picLocks noChangeAspect="1" noChangeArrowheads="1"/>
          </p:cNvPicPr>
          <p:nvPr/>
        </p:nvPicPr>
        <p:blipFill>
          <a:blip r:embed="rId2" cstate="print"/>
          <a:srcRect/>
          <a:stretch>
            <a:fillRect/>
          </a:stretch>
        </p:blipFill>
        <p:spPr bwMode="auto">
          <a:xfrm>
            <a:off x="5105400" y="152400"/>
            <a:ext cx="3810000" cy="6324600"/>
          </a:xfrm>
          <a:prstGeom prst="rect">
            <a:avLst/>
          </a:prstGeom>
          <a:noFill/>
        </p:spPr>
      </p:pic>
      <p:sp>
        <p:nvSpPr>
          <p:cNvPr id="5" name="Title 1"/>
          <p:cNvSpPr txBox="1">
            <a:spLocks/>
          </p:cNvSpPr>
          <p:nvPr/>
        </p:nvSpPr>
        <p:spPr>
          <a:xfrm>
            <a:off x="0" y="1"/>
            <a:ext cx="9144000" cy="488886"/>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i="1" dirty="0" smtClean="0">
                <a:solidFill>
                  <a:srgbClr val="FF0000"/>
                </a:solidFill>
                <a:latin typeface="Arial Black" panose="020B0A04020102020204" pitchFamily="34" charset="0"/>
              </a:rPr>
              <a:t>British Colonial Rule in India – Social Control</a:t>
            </a:r>
            <a:endParaRPr lang="en-US" sz="3200" b="1" i="1" dirty="0">
              <a:solidFill>
                <a:srgbClr val="FF0000"/>
              </a:solidFill>
              <a:latin typeface="Arial Black" panose="020B0A04020102020204" pitchFamily="34" charset="0"/>
            </a:endParaRPr>
          </a:p>
        </p:txBody>
      </p:sp>
    </p:spTree>
    <p:extLst>
      <p:ext uri="{BB962C8B-B14F-4D97-AF65-F5344CB8AC3E}">
        <p14:creationId xmlns:p14="http://schemas.microsoft.com/office/powerpoint/2010/main" val="2536064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endParaRPr lang="en-US" smtClean="0"/>
          </a:p>
        </p:txBody>
      </p:sp>
      <p:sp>
        <p:nvSpPr>
          <p:cNvPr id="8195" name="Text Placeholder 2"/>
          <p:cNvSpPr>
            <a:spLocks noGrp="1"/>
          </p:cNvSpPr>
          <p:nvPr>
            <p:ph type="body" sz="half" idx="1"/>
          </p:nvPr>
        </p:nvSpPr>
        <p:spPr/>
        <p:txBody>
          <a:bodyPr/>
          <a:lstStyle/>
          <a:p>
            <a:endParaRPr lang="en-US" smtClean="0"/>
          </a:p>
        </p:txBody>
      </p:sp>
      <p:sp>
        <p:nvSpPr>
          <p:cNvPr id="8196" name="Content Placeholder 3"/>
          <p:cNvSpPr>
            <a:spLocks noGrp="1"/>
          </p:cNvSpPr>
          <p:nvPr>
            <p:ph sz="half" idx="2"/>
          </p:nvPr>
        </p:nvSpPr>
        <p:spPr/>
        <p:txBody>
          <a:bodyPr/>
          <a:lstStyle/>
          <a:p>
            <a:endParaRPr lang="en-US" smtClean="0"/>
          </a:p>
        </p:txBody>
      </p:sp>
      <p:pic>
        <p:nvPicPr>
          <p:cNvPr id="8197" name="Picture 2" descr="http://www.wellesley.edu/Biology/Faculty/Mmoore/Images/Research_light/Worldatnigh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95679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le:CowHA.jpg"/>
          <p:cNvPicPr>
            <a:picLocks noChangeAspect="1" noChangeArrowheads="1"/>
          </p:cNvPicPr>
          <p:nvPr/>
        </p:nvPicPr>
        <p:blipFill>
          <a:blip r:embed="rId2" cstate="print"/>
          <a:srcRect/>
          <a:stretch>
            <a:fillRect/>
          </a:stretch>
        </p:blipFill>
        <p:spPr bwMode="auto">
          <a:xfrm>
            <a:off x="4953000" y="0"/>
            <a:ext cx="4191000" cy="6890813"/>
          </a:xfrm>
          <a:prstGeom prst="rect">
            <a:avLst/>
          </a:prstGeom>
          <a:noFill/>
        </p:spPr>
      </p:pic>
      <p:sp>
        <p:nvSpPr>
          <p:cNvPr id="3" name="Content Placeholder 2"/>
          <p:cNvSpPr>
            <a:spLocks noGrp="1"/>
          </p:cNvSpPr>
          <p:nvPr>
            <p:ph idx="1"/>
          </p:nvPr>
        </p:nvSpPr>
        <p:spPr>
          <a:xfrm>
            <a:off x="0" y="609600"/>
            <a:ext cx="4876800" cy="6281213"/>
          </a:xfrm>
        </p:spPr>
        <p:txBody>
          <a:bodyPr>
            <a:noAutofit/>
          </a:bodyPr>
          <a:lstStyle/>
          <a:p>
            <a:r>
              <a:rPr lang="en-US" b="1" dirty="0" smtClean="0">
                <a:solidFill>
                  <a:srgbClr val="7030A0"/>
                </a:solidFill>
              </a:rPr>
              <a:t>Taboos</a:t>
            </a:r>
            <a:r>
              <a:rPr lang="en-US" dirty="0" smtClean="0">
                <a:solidFill>
                  <a:srgbClr val="7030A0"/>
                </a:solidFill>
              </a:rPr>
              <a:t> are religious and cultural, but they often have their roots in practical considerations.</a:t>
            </a:r>
          </a:p>
          <a:p>
            <a:pPr marL="0" indent="0">
              <a:buNone/>
            </a:pPr>
            <a:endParaRPr lang="en-US" sz="2400" b="1" dirty="0" smtClean="0">
              <a:solidFill>
                <a:srgbClr val="7030A0"/>
              </a:solidFill>
            </a:endParaRPr>
          </a:p>
          <a:p>
            <a:r>
              <a:rPr lang="en-US" sz="2400" b="1" dirty="0" smtClean="0">
                <a:solidFill>
                  <a:srgbClr val="7030A0"/>
                </a:solidFill>
              </a:rPr>
              <a:t>For Hindus, beef is taboo.</a:t>
            </a:r>
          </a:p>
          <a:p>
            <a:r>
              <a:rPr lang="en-US" sz="2400" b="1" dirty="0" smtClean="0">
                <a:solidFill>
                  <a:srgbClr val="7030A0"/>
                </a:solidFill>
              </a:rPr>
              <a:t>For Muslims, pork is taboo.</a:t>
            </a:r>
          </a:p>
          <a:p>
            <a:pPr lvl="1"/>
            <a:r>
              <a:rPr lang="en-US" sz="2000" b="1" dirty="0" smtClean="0">
                <a:solidFill>
                  <a:srgbClr val="7030A0"/>
                </a:solidFill>
              </a:rPr>
              <a:t>Religious</a:t>
            </a:r>
            <a:r>
              <a:rPr lang="en-US" sz="2000" dirty="0" smtClean="0">
                <a:solidFill>
                  <a:srgbClr val="7030A0"/>
                </a:solidFill>
              </a:rPr>
              <a:t>: The cow is a symbol of wealth and plenty.</a:t>
            </a:r>
          </a:p>
          <a:p>
            <a:pPr lvl="1"/>
            <a:r>
              <a:rPr lang="en-US" b="1" dirty="0" smtClean="0">
                <a:solidFill>
                  <a:srgbClr val="7030A0"/>
                </a:solidFill>
              </a:rPr>
              <a:t>Practical</a:t>
            </a:r>
            <a:r>
              <a:rPr lang="en-US" dirty="0" smtClean="0">
                <a:solidFill>
                  <a:srgbClr val="7030A0"/>
                </a:solidFill>
              </a:rPr>
              <a:t>: the cow provides muscle power, protein (milk, yogurt), fertilizer and fuel (poo).</a:t>
            </a:r>
          </a:p>
          <a:p>
            <a:r>
              <a:rPr lang="en-US" b="1" dirty="0" smtClean="0">
                <a:solidFill>
                  <a:srgbClr val="002060"/>
                </a:solidFill>
              </a:rPr>
              <a:t>What is an example in the USA? </a:t>
            </a:r>
          </a:p>
        </p:txBody>
      </p:sp>
      <p:sp>
        <p:nvSpPr>
          <p:cNvPr id="4" name="TextBox 3"/>
          <p:cNvSpPr txBox="1"/>
          <p:nvPr/>
        </p:nvSpPr>
        <p:spPr>
          <a:xfrm>
            <a:off x="0" y="0"/>
            <a:ext cx="4953000" cy="707886"/>
          </a:xfrm>
          <a:prstGeom prst="rect">
            <a:avLst/>
          </a:prstGeom>
          <a:noFill/>
        </p:spPr>
        <p:txBody>
          <a:bodyPr wrap="square" rtlCol="0">
            <a:spAutoFit/>
          </a:bodyPr>
          <a:lstStyle/>
          <a:p>
            <a:r>
              <a:rPr lang="en-US" sz="4000" b="1" dirty="0" smtClean="0">
                <a:solidFill>
                  <a:srgbClr val="FF0000"/>
                </a:solidFill>
              </a:rPr>
              <a:t>Taboo</a:t>
            </a:r>
            <a:endParaRPr lang="en-US" sz="4000" b="1" dirty="0">
              <a:solidFill>
                <a:srgbClr val="FF0000"/>
              </a:solidFill>
            </a:endParaRPr>
          </a:p>
        </p:txBody>
      </p:sp>
    </p:spTree>
    <p:extLst>
      <p:ext uri="{BB962C8B-B14F-4D97-AF65-F5344CB8AC3E}">
        <p14:creationId xmlns:p14="http://schemas.microsoft.com/office/powerpoint/2010/main" val="3530388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9103385" cy="3898232"/>
          </a:xfrm>
          <a:prstGeom prst="rect">
            <a:avLst/>
          </a:prstGeom>
        </p:spPr>
      </p:pic>
      <p:pic>
        <p:nvPicPr>
          <p:cNvPr id="5" name="Picture 4"/>
          <p:cNvPicPr>
            <a:picLocks noChangeAspect="1"/>
          </p:cNvPicPr>
          <p:nvPr/>
        </p:nvPicPr>
        <p:blipFill>
          <a:blip r:embed="rId3"/>
          <a:stretch>
            <a:fillRect/>
          </a:stretch>
        </p:blipFill>
        <p:spPr>
          <a:xfrm>
            <a:off x="1403939" y="3642042"/>
            <a:ext cx="6336122" cy="3215958"/>
          </a:xfrm>
          <a:prstGeom prst="rect">
            <a:avLst/>
          </a:prstGeom>
        </p:spPr>
      </p:pic>
    </p:spTree>
    <p:extLst>
      <p:ext uri="{BB962C8B-B14F-4D97-AF65-F5344CB8AC3E}">
        <p14:creationId xmlns:p14="http://schemas.microsoft.com/office/powerpoint/2010/main" val="93051342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62139"/>
            <a:ext cx="4953000" cy="6343461"/>
          </a:xfrm>
        </p:spPr>
        <p:txBody>
          <a:bodyPr>
            <a:normAutofit/>
          </a:bodyPr>
          <a:lstStyle/>
          <a:p>
            <a:r>
              <a:rPr lang="en-US" sz="2000" b="1" u="sng" dirty="0" smtClean="0">
                <a:solidFill>
                  <a:srgbClr val="7030A0"/>
                </a:solidFill>
              </a:rPr>
              <a:t>1857:</a:t>
            </a:r>
          </a:p>
          <a:p>
            <a:r>
              <a:rPr lang="en-US" sz="2000" b="1" dirty="0" smtClean="0">
                <a:solidFill>
                  <a:srgbClr val="7030A0"/>
                </a:solidFill>
              </a:rPr>
              <a:t>Economic problems </a:t>
            </a:r>
            <a:r>
              <a:rPr lang="en-US" sz="2000" dirty="0" smtClean="0">
                <a:solidFill>
                  <a:srgbClr val="7030A0"/>
                </a:solidFill>
              </a:rPr>
              <a:t>are severe: Indians are forced to grow and export </a:t>
            </a:r>
            <a:r>
              <a:rPr lang="en-US" sz="2000" b="1" dirty="0" smtClean="0">
                <a:solidFill>
                  <a:srgbClr val="7030A0"/>
                </a:solidFill>
              </a:rPr>
              <a:t>cash crops </a:t>
            </a:r>
            <a:r>
              <a:rPr lang="en-US" sz="2000" dirty="0" smtClean="0">
                <a:solidFill>
                  <a:srgbClr val="7030A0"/>
                </a:solidFill>
              </a:rPr>
              <a:t>(whose price is volatile) and there are </a:t>
            </a:r>
            <a:r>
              <a:rPr lang="en-US" sz="2000" b="1" dirty="0" smtClean="0">
                <a:solidFill>
                  <a:srgbClr val="7030A0"/>
                </a:solidFill>
              </a:rPr>
              <a:t>few jobs</a:t>
            </a:r>
            <a:r>
              <a:rPr lang="en-US" sz="2000" dirty="0" smtClean="0">
                <a:solidFill>
                  <a:srgbClr val="7030A0"/>
                </a:solidFill>
              </a:rPr>
              <a:t>.</a:t>
            </a:r>
          </a:p>
          <a:p>
            <a:endParaRPr lang="en-US" sz="2000" dirty="0">
              <a:solidFill>
                <a:srgbClr val="7030A0"/>
              </a:solidFill>
            </a:endParaRPr>
          </a:p>
          <a:p>
            <a:r>
              <a:rPr lang="en-US" sz="2000" dirty="0" smtClean="0">
                <a:solidFill>
                  <a:srgbClr val="7030A0"/>
                </a:solidFill>
              </a:rPr>
              <a:t>Growing sense of resentment and </a:t>
            </a:r>
            <a:r>
              <a:rPr lang="en-US" sz="2000" b="1" dirty="0" smtClean="0">
                <a:solidFill>
                  <a:srgbClr val="7030A0"/>
                </a:solidFill>
              </a:rPr>
              <a:t>Nationalism.</a:t>
            </a:r>
          </a:p>
          <a:p>
            <a:endParaRPr lang="en-US" sz="2000" b="1" dirty="0">
              <a:solidFill>
                <a:srgbClr val="7030A0"/>
              </a:solidFill>
            </a:endParaRPr>
          </a:p>
          <a:p>
            <a:r>
              <a:rPr lang="en-US" sz="2000" b="1" dirty="0" smtClean="0">
                <a:solidFill>
                  <a:srgbClr val="7030A0"/>
                </a:solidFill>
              </a:rPr>
              <a:t>Technology:</a:t>
            </a:r>
            <a:r>
              <a:rPr lang="en-US" sz="2000" dirty="0" smtClean="0">
                <a:solidFill>
                  <a:srgbClr val="7030A0"/>
                </a:solidFill>
              </a:rPr>
              <a:t> The British East India Company introduces a new rifle, with new cartridges. </a:t>
            </a:r>
          </a:p>
          <a:p>
            <a:endParaRPr lang="en-US" sz="2000" dirty="0">
              <a:solidFill>
                <a:srgbClr val="7030A0"/>
              </a:solidFill>
            </a:endParaRPr>
          </a:p>
          <a:p>
            <a:r>
              <a:rPr lang="en-US" sz="2000" dirty="0" smtClean="0">
                <a:solidFill>
                  <a:srgbClr val="7030A0"/>
                </a:solidFill>
              </a:rPr>
              <a:t>To load the new rifles, troops must </a:t>
            </a:r>
            <a:r>
              <a:rPr lang="en-US" sz="2000" b="1" dirty="0" smtClean="0">
                <a:solidFill>
                  <a:srgbClr val="7030A0"/>
                </a:solidFill>
              </a:rPr>
              <a:t>bite</a:t>
            </a:r>
            <a:r>
              <a:rPr lang="en-US" sz="2000" dirty="0" smtClean="0">
                <a:solidFill>
                  <a:srgbClr val="7030A0"/>
                </a:solidFill>
              </a:rPr>
              <a:t> off a small piece of the cartridge. </a:t>
            </a:r>
          </a:p>
          <a:p>
            <a:endParaRPr lang="en-US" sz="2000" b="1" u="sng" dirty="0">
              <a:solidFill>
                <a:srgbClr val="7030A0"/>
              </a:solidFill>
            </a:endParaRPr>
          </a:p>
          <a:p>
            <a:r>
              <a:rPr lang="en-US" sz="2000" b="1" u="sng" dirty="0" smtClean="0">
                <a:solidFill>
                  <a:srgbClr val="7030A0"/>
                </a:solidFill>
              </a:rPr>
              <a:t>New cartridges issued, supposedly greased with pork and beef.</a:t>
            </a:r>
          </a:p>
          <a:p>
            <a:pPr marL="0" indent="0">
              <a:buNone/>
            </a:pPr>
            <a:endParaRPr lang="en-US" sz="2000" dirty="0" smtClean="0">
              <a:solidFill>
                <a:srgbClr val="7030A0"/>
              </a:solidFill>
            </a:endParaRPr>
          </a:p>
          <a:p>
            <a:pPr marL="0" indent="0">
              <a:buNone/>
            </a:pPr>
            <a:endParaRPr lang="en-US" sz="2000" dirty="0" smtClean="0">
              <a:solidFill>
                <a:srgbClr val="7030A0"/>
              </a:solidFill>
            </a:endParaRPr>
          </a:p>
        </p:txBody>
      </p:sp>
      <p:pic>
        <p:nvPicPr>
          <p:cNvPr id="126978" name="Picture 2" descr="https://upload.wikimedia.org/wikipedia/commons/thumb/d/d0/Lt_WA_Kerr_earning_the_Victoria_Cross_during_the_Indian_Mutiny.jpg/180px-Lt_WA_Kerr_earning_the_Victoria_Cross_during_the_Indian_Mutiny.jpg"/>
          <p:cNvPicPr>
            <a:picLocks noChangeAspect="1" noChangeArrowheads="1"/>
          </p:cNvPicPr>
          <p:nvPr/>
        </p:nvPicPr>
        <p:blipFill>
          <a:blip r:embed="rId2" cstate="print"/>
          <a:srcRect/>
          <a:stretch>
            <a:fillRect/>
          </a:stretch>
        </p:blipFill>
        <p:spPr bwMode="auto">
          <a:xfrm>
            <a:off x="4953000" y="838200"/>
            <a:ext cx="4013416" cy="5867400"/>
          </a:xfrm>
          <a:prstGeom prst="rect">
            <a:avLst/>
          </a:prstGeom>
          <a:noFill/>
        </p:spPr>
      </p:pic>
      <p:sp>
        <p:nvSpPr>
          <p:cNvPr id="5" name="Title 1"/>
          <p:cNvSpPr txBox="1">
            <a:spLocks/>
          </p:cNvSpPr>
          <p:nvPr/>
        </p:nvSpPr>
        <p:spPr>
          <a:xfrm>
            <a:off x="0" y="1"/>
            <a:ext cx="9144000" cy="488886"/>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i="1" dirty="0" smtClean="0">
                <a:solidFill>
                  <a:srgbClr val="FF0000"/>
                </a:solidFill>
                <a:latin typeface="Arial Black" panose="020B0A04020102020204" pitchFamily="34" charset="0"/>
              </a:rPr>
              <a:t>British Colonial Rule in India – </a:t>
            </a:r>
            <a:r>
              <a:rPr lang="en-US" sz="3200" b="1" i="1" dirty="0" err="1" smtClean="0">
                <a:solidFill>
                  <a:srgbClr val="FF0000"/>
                </a:solidFill>
                <a:latin typeface="Arial Black" panose="020B0A04020102020204" pitchFamily="34" charset="0"/>
              </a:rPr>
              <a:t>Sepoy</a:t>
            </a:r>
            <a:r>
              <a:rPr lang="en-US" sz="3200" b="1" i="1" dirty="0" smtClean="0">
                <a:solidFill>
                  <a:srgbClr val="FF0000"/>
                </a:solidFill>
                <a:latin typeface="Arial Black" panose="020B0A04020102020204" pitchFamily="34" charset="0"/>
              </a:rPr>
              <a:t> Rebellion</a:t>
            </a:r>
            <a:endParaRPr lang="en-US" sz="3200" b="1" i="1" dirty="0">
              <a:solidFill>
                <a:srgbClr val="FF0000"/>
              </a:solidFill>
              <a:latin typeface="Arial Black" panose="020B0A04020102020204" pitchFamily="34" charset="0"/>
            </a:endParaRPr>
          </a:p>
        </p:txBody>
      </p:sp>
    </p:spTree>
    <p:extLst>
      <p:ext uri="{BB962C8B-B14F-4D97-AF65-F5344CB8AC3E}">
        <p14:creationId xmlns:p14="http://schemas.microsoft.com/office/powerpoint/2010/main" val="164554890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http://www.wou.edu/las/socsci/kimjensen/enfield.jpg.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9937"/>
            <a:ext cx="9144000" cy="6818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124589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40659"/>
            <a:ext cx="4953000" cy="6517341"/>
          </a:xfrm>
        </p:spPr>
        <p:txBody>
          <a:bodyPr>
            <a:normAutofit lnSpcReduction="10000"/>
          </a:bodyPr>
          <a:lstStyle/>
          <a:p>
            <a:r>
              <a:rPr lang="en-US" sz="2000" b="1" dirty="0" smtClean="0">
                <a:solidFill>
                  <a:srgbClr val="002060"/>
                </a:solidFill>
              </a:rPr>
              <a:t>Captured Delhi</a:t>
            </a:r>
          </a:p>
          <a:p>
            <a:endParaRPr lang="en-US" sz="2000" b="1" dirty="0">
              <a:solidFill>
                <a:srgbClr val="002060"/>
              </a:solidFill>
            </a:endParaRPr>
          </a:p>
          <a:p>
            <a:r>
              <a:rPr lang="en-US" sz="2000" dirty="0" smtClean="0">
                <a:solidFill>
                  <a:srgbClr val="002060"/>
                </a:solidFill>
              </a:rPr>
              <a:t>Spread into Northern and Central India</a:t>
            </a:r>
          </a:p>
          <a:p>
            <a:endParaRPr lang="en-US" sz="2000" b="1" dirty="0">
              <a:solidFill>
                <a:srgbClr val="002060"/>
              </a:solidFill>
            </a:endParaRPr>
          </a:p>
          <a:p>
            <a:r>
              <a:rPr lang="en-US" sz="2000" b="1" dirty="0" smtClean="0">
                <a:solidFill>
                  <a:srgbClr val="002060"/>
                </a:solidFill>
              </a:rPr>
              <a:t>Lasted over a year, but were unable to defeat British due to lack of unity between Muslims and Hindus</a:t>
            </a:r>
          </a:p>
          <a:p>
            <a:endParaRPr lang="en-US" sz="2000" b="1" dirty="0">
              <a:solidFill>
                <a:srgbClr val="002060"/>
              </a:solidFill>
            </a:endParaRPr>
          </a:p>
          <a:p>
            <a:r>
              <a:rPr lang="en-US" sz="2000" dirty="0" smtClean="0">
                <a:solidFill>
                  <a:srgbClr val="002060"/>
                </a:solidFill>
              </a:rPr>
              <a:t>Eventually crushed by British Army supporting the EIC</a:t>
            </a:r>
          </a:p>
          <a:p>
            <a:endParaRPr lang="en-US" sz="2000" b="1" dirty="0">
              <a:solidFill>
                <a:srgbClr val="002060"/>
              </a:solidFill>
            </a:endParaRPr>
          </a:p>
          <a:p>
            <a:r>
              <a:rPr lang="en-US" sz="2000" b="1" dirty="0" smtClean="0">
                <a:solidFill>
                  <a:srgbClr val="7030A0"/>
                </a:solidFill>
              </a:rPr>
              <a:t>Effects:</a:t>
            </a:r>
          </a:p>
          <a:p>
            <a:pPr lvl="1"/>
            <a:r>
              <a:rPr lang="en-US" sz="1600" dirty="0" smtClean="0">
                <a:solidFill>
                  <a:srgbClr val="7030A0"/>
                </a:solidFill>
              </a:rPr>
              <a:t>British establish direct control over India, launching a period known as the British Raj</a:t>
            </a:r>
          </a:p>
          <a:p>
            <a:pPr lvl="1"/>
            <a:r>
              <a:rPr lang="en-US" sz="2000" dirty="0" smtClean="0">
                <a:solidFill>
                  <a:srgbClr val="7030A0"/>
                </a:solidFill>
              </a:rPr>
              <a:t>Britain gained greater control over interior states</a:t>
            </a:r>
          </a:p>
          <a:p>
            <a:pPr lvl="1"/>
            <a:r>
              <a:rPr lang="en-US" sz="2000" dirty="0" smtClean="0">
                <a:solidFill>
                  <a:srgbClr val="7030A0"/>
                </a:solidFill>
              </a:rPr>
              <a:t>Fueled the racist attitudes of the British further</a:t>
            </a:r>
          </a:p>
          <a:p>
            <a:pPr lvl="1"/>
            <a:r>
              <a:rPr lang="en-US" sz="2000" dirty="0" smtClean="0">
                <a:solidFill>
                  <a:srgbClr val="7030A0"/>
                </a:solidFill>
              </a:rPr>
              <a:t>Increased distrust between Indians and British</a:t>
            </a:r>
          </a:p>
          <a:p>
            <a:pPr marL="0" indent="0">
              <a:buNone/>
            </a:pPr>
            <a:endParaRPr lang="en-US" sz="2000" dirty="0" smtClean="0">
              <a:solidFill>
                <a:srgbClr val="7030A0"/>
              </a:solidFill>
            </a:endParaRPr>
          </a:p>
          <a:p>
            <a:pPr marL="0" indent="0">
              <a:buNone/>
            </a:pPr>
            <a:endParaRPr lang="en-US" sz="2000" dirty="0" smtClean="0">
              <a:solidFill>
                <a:srgbClr val="7030A0"/>
              </a:solidFill>
            </a:endParaRPr>
          </a:p>
          <a:p>
            <a:pPr marL="0" indent="0">
              <a:buNone/>
            </a:pPr>
            <a:endParaRPr lang="en-US" sz="2000" dirty="0" smtClean="0">
              <a:solidFill>
                <a:srgbClr val="7030A0"/>
              </a:solidFill>
            </a:endParaRPr>
          </a:p>
          <a:p>
            <a:pPr marL="0" indent="0">
              <a:buNone/>
            </a:pPr>
            <a:endParaRPr lang="en-US" sz="2000" dirty="0" smtClean="0">
              <a:solidFill>
                <a:srgbClr val="7030A0"/>
              </a:solidFill>
            </a:endParaRPr>
          </a:p>
        </p:txBody>
      </p:sp>
      <p:pic>
        <p:nvPicPr>
          <p:cNvPr id="126978" name="Picture 2" descr="https://upload.wikimedia.org/wikipedia/commons/thumb/d/d0/Lt_WA_Kerr_earning_the_Victoria_Cross_during_the_Indian_Mutiny.jpg/180px-Lt_WA_Kerr_earning_the_Victoria_Cross_during_the_Indian_Mutiny.jpg"/>
          <p:cNvPicPr>
            <a:picLocks noChangeAspect="1" noChangeArrowheads="1"/>
          </p:cNvPicPr>
          <p:nvPr/>
        </p:nvPicPr>
        <p:blipFill>
          <a:blip r:embed="rId2" cstate="print"/>
          <a:srcRect/>
          <a:stretch>
            <a:fillRect/>
          </a:stretch>
        </p:blipFill>
        <p:spPr bwMode="auto">
          <a:xfrm>
            <a:off x="4953000" y="838200"/>
            <a:ext cx="4013416" cy="5867400"/>
          </a:xfrm>
          <a:prstGeom prst="rect">
            <a:avLst/>
          </a:prstGeom>
          <a:noFill/>
        </p:spPr>
      </p:pic>
      <p:sp>
        <p:nvSpPr>
          <p:cNvPr id="6" name="Title 1"/>
          <p:cNvSpPr txBox="1">
            <a:spLocks/>
          </p:cNvSpPr>
          <p:nvPr/>
        </p:nvSpPr>
        <p:spPr>
          <a:xfrm>
            <a:off x="0" y="1"/>
            <a:ext cx="9144000" cy="488886"/>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i="1" dirty="0" smtClean="0">
                <a:solidFill>
                  <a:srgbClr val="FF0000"/>
                </a:solidFill>
                <a:latin typeface="Arial Black" panose="020B0A04020102020204" pitchFamily="34" charset="0"/>
              </a:rPr>
              <a:t>British Colonial Rule in India – </a:t>
            </a:r>
            <a:r>
              <a:rPr lang="en-US" sz="3200" b="1" i="1" dirty="0" err="1" smtClean="0">
                <a:solidFill>
                  <a:srgbClr val="FF0000"/>
                </a:solidFill>
                <a:latin typeface="Arial Black" panose="020B0A04020102020204" pitchFamily="34" charset="0"/>
              </a:rPr>
              <a:t>Sepoy</a:t>
            </a:r>
            <a:r>
              <a:rPr lang="en-US" sz="3200" b="1" i="1" dirty="0" smtClean="0">
                <a:solidFill>
                  <a:srgbClr val="FF0000"/>
                </a:solidFill>
                <a:latin typeface="Arial Black" panose="020B0A04020102020204" pitchFamily="34" charset="0"/>
              </a:rPr>
              <a:t> Rebellion</a:t>
            </a:r>
            <a:endParaRPr lang="en-US" sz="3200" b="1" i="1" dirty="0">
              <a:solidFill>
                <a:srgbClr val="FF0000"/>
              </a:solidFill>
              <a:latin typeface="Arial Black" panose="020B0A04020102020204" pitchFamily="34" charset="0"/>
            </a:endParaRPr>
          </a:p>
        </p:txBody>
      </p:sp>
    </p:spTree>
    <p:extLst>
      <p:ext uri="{BB962C8B-B14F-4D97-AF65-F5344CB8AC3E}">
        <p14:creationId xmlns:p14="http://schemas.microsoft.com/office/powerpoint/2010/main" val="153684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394446"/>
            <a:ext cx="5048249" cy="6463553"/>
          </a:xfrm>
        </p:spPr>
        <p:txBody>
          <a:bodyPr>
            <a:noAutofit/>
          </a:bodyPr>
          <a:lstStyle/>
          <a:p>
            <a:r>
              <a:rPr lang="en-US" sz="2400" b="1" dirty="0" smtClean="0">
                <a:solidFill>
                  <a:srgbClr val="002060"/>
                </a:solidFill>
              </a:rPr>
              <a:t>Nationalism</a:t>
            </a:r>
            <a:r>
              <a:rPr lang="en-US" sz="2400" dirty="0" smtClean="0">
                <a:solidFill>
                  <a:srgbClr val="002060"/>
                </a:solidFill>
              </a:rPr>
              <a:t> starts to emerge in India as a response to Westernization, Modernization, and being made second-class citizens in their own country</a:t>
            </a:r>
          </a:p>
          <a:p>
            <a:endParaRPr lang="en-US" sz="2400" b="1" dirty="0">
              <a:solidFill>
                <a:srgbClr val="002060"/>
              </a:solidFill>
            </a:endParaRPr>
          </a:p>
          <a:p>
            <a:r>
              <a:rPr lang="en-US" sz="2400" b="1" dirty="0" smtClean="0">
                <a:solidFill>
                  <a:srgbClr val="0070C0"/>
                </a:solidFill>
              </a:rPr>
              <a:t>Nationalism: </a:t>
            </a:r>
            <a:r>
              <a:rPr lang="en-US" sz="2400" dirty="0" smtClean="0">
                <a:solidFill>
                  <a:srgbClr val="0070C0"/>
                </a:solidFill>
              </a:rPr>
              <a:t>Strong feelings of </a:t>
            </a:r>
            <a:r>
              <a:rPr lang="en-US" sz="2400" b="1" dirty="0" smtClean="0">
                <a:solidFill>
                  <a:srgbClr val="0070C0"/>
                </a:solidFill>
              </a:rPr>
              <a:t>pride</a:t>
            </a:r>
            <a:r>
              <a:rPr lang="en-US" sz="2400" dirty="0" smtClean="0">
                <a:solidFill>
                  <a:srgbClr val="0070C0"/>
                </a:solidFill>
              </a:rPr>
              <a:t> in one’s nation/language/culture. Usually leads to the desire of the </a:t>
            </a:r>
            <a:r>
              <a:rPr lang="en-US" sz="2400" b="1" dirty="0" smtClean="0">
                <a:solidFill>
                  <a:srgbClr val="0070C0"/>
                </a:solidFill>
              </a:rPr>
              <a:t>nation</a:t>
            </a:r>
            <a:r>
              <a:rPr lang="en-US" sz="2400" dirty="0" smtClean="0">
                <a:solidFill>
                  <a:srgbClr val="0070C0"/>
                </a:solidFill>
              </a:rPr>
              <a:t> to form a </a:t>
            </a:r>
            <a:r>
              <a:rPr lang="en-US" sz="2400" b="1" dirty="0" smtClean="0">
                <a:solidFill>
                  <a:srgbClr val="0070C0"/>
                </a:solidFill>
              </a:rPr>
              <a:t>state</a:t>
            </a:r>
            <a:r>
              <a:rPr lang="en-US" sz="2400" dirty="0" smtClean="0">
                <a:solidFill>
                  <a:srgbClr val="0070C0"/>
                </a:solidFill>
              </a:rPr>
              <a:t>. </a:t>
            </a:r>
          </a:p>
          <a:p>
            <a:pPr marL="0" indent="0">
              <a:buNone/>
            </a:pPr>
            <a:endParaRPr lang="en-US" sz="2400" dirty="0">
              <a:solidFill>
                <a:srgbClr val="0070C0"/>
              </a:solidFill>
            </a:endParaRPr>
          </a:p>
          <a:p>
            <a:r>
              <a:rPr lang="en-US" sz="2400" dirty="0" smtClean="0">
                <a:solidFill>
                  <a:srgbClr val="7030A0"/>
                </a:solidFill>
              </a:rPr>
              <a:t>Nationalism leads to two main groups in India:</a:t>
            </a:r>
          </a:p>
          <a:p>
            <a:pPr lvl="1"/>
            <a:r>
              <a:rPr lang="en-US" sz="2000" b="1" dirty="0" smtClean="0">
                <a:solidFill>
                  <a:srgbClr val="7030A0"/>
                </a:solidFill>
              </a:rPr>
              <a:t>Indian National Congress: </a:t>
            </a:r>
            <a:r>
              <a:rPr lang="en-US" sz="2000" dirty="0" smtClean="0">
                <a:solidFill>
                  <a:srgbClr val="7030A0"/>
                </a:solidFill>
              </a:rPr>
              <a:t>Mainly Hindu</a:t>
            </a:r>
          </a:p>
          <a:p>
            <a:pPr lvl="1"/>
            <a:r>
              <a:rPr lang="en-US" sz="2000" b="1" dirty="0" smtClean="0">
                <a:solidFill>
                  <a:srgbClr val="7030A0"/>
                </a:solidFill>
              </a:rPr>
              <a:t>Muslim League</a:t>
            </a:r>
            <a:r>
              <a:rPr lang="en-US" sz="2000" dirty="0" smtClean="0">
                <a:solidFill>
                  <a:srgbClr val="7030A0"/>
                </a:solidFill>
              </a:rPr>
              <a:t>: Mainly Muslim</a:t>
            </a:r>
            <a:endParaRPr lang="en-US" sz="2000" b="1" dirty="0" smtClean="0">
              <a:solidFill>
                <a:srgbClr val="7030A0"/>
              </a:solidFill>
            </a:endParaRPr>
          </a:p>
        </p:txBody>
      </p:sp>
      <p:pic>
        <p:nvPicPr>
          <p:cNvPr id="1026" name="Picture 2" descr="Flag of the Indian National Congress.svg"/>
          <p:cNvPicPr>
            <a:picLocks noChangeAspect="1" noChangeArrowheads="1"/>
          </p:cNvPicPr>
          <p:nvPr/>
        </p:nvPicPr>
        <p:blipFill>
          <a:blip r:embed="rId2" cstate="print"/>
          <a:srcRect/>
          <a:stretch>
            <a:fillRect/>
          </a:stretch>
        </p:blipFill>
        <p:spPr bwMode="auto">
          <a:xfrm>
            <a:off x="5048248" y="3623982"/>
            <a:ext cx="3886197" cy="3048000"/>
          </a:xfrm>
          <a:prstGeom prst="rect">
            <a:avLst/>
          </a:prstGeom>
          <a:noFill/>
        </p:spPr>
      </p:pic>
      <p:pic>
        <p:nvPicPr>
          <p:cNvPr id="1028" name="Picture 4" descr="Flag of Muslim League.png"/>
          <p:cNvPicPr>
            <a:picLocks noChangeAspect="1" noChangeArrowheads="1"/>
          </p:cNvPicPr>
          <p:nvPr/>
        </p:nvPicPr>
        <p:blipFill>
          <a:blip r:embed="rId3" cstate="print"/>
          <a:srcRect/>
          <a:stretch>
            <a:fillRect/>
          </a:stretch>
        </p:blipFill>
        <p:spPr bwMode="auto">
          <a:xfrm>
            <a:off x="5048249" y="770965"/>
            <a:ext cx="4000497" cy="2667000"/>
          </a:xfrm>
          <a:prstGeom prst="rect">
            <a:avLst/>
          </a:prstGeom>
          <a:noFill/>
        </p:spPr>
      </p:pic>
      <p:sp>
        <p:nvSpPr>
          <p:cNvPr id="6" name="Title 1"/>
          <p:cNvSpPr txBox="1">
            <a:spLocks/>
          </p:cNvSpPr>
          <p:nvPr/>
        </p:nvSpPr>
        <p:spPr>
          <a:xfrm>
            <a:off x="0" y="1"/>
            <a:ext cx="9144000" cy="488886"/>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i="1" dirty="0" smtClean="0">
                <a:solidFill>
                  <a:srgbClr val="FF0000"/>
                </a:solidFill>
                <a:latin typeface="Arial Black" panose="020B0A04020102020204" pitchFamily="34" charset="0"/>
              </a:rPr>
              <a:t>British Colonial Rule in India – Nationalism</a:t>
            </a:r>
            <a:endParaRPr lang="en-US" sz="3200" b="1" i="1" dirty="0">
              <a:solidFill>
                <a:srgbClr val="FF0000"/>
              </a:solidFill>
              <a:latin typeface="Arial Black" panose="020B0A04020102020204" pitchFamily="34" charset="0"/>
            </a:endParaRPr>
          </a:p>
        </p:txBody>
      </p:sp>
    </p:spTree>
    <p:extLst>
      <p:ext uri="{BB962C8B-B14F-4D97-AF65-F5344CB8AC3E}">
        <p14:creationId xmlns:p14="http://schemas.microsoft.com/office/powerpoint/2010/main" val="37430225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algn="ctr"/>
            <a:r>
              <a:rPr lang="en-US" smtClean="0"/>
              <a:t>FACT OR FICTION?</a:t>
            </a:r>
          </a:p>
        </p:txBody>
      </p:sp>
      <p:sp>
        <p:nvSpPr>
          <p:cNvPr id="9219" name="Rectangle 3"/>
          <p:cNvSpPr>
            <a:spLocks noGrp="1" noChangeArrowheads="1"/>
          </p:cNvSpPr>
          <p:nvPr>
            <p:ph type="body" idx="1"/>
          </p:nvPr>
        </p:nvSpPr>
        <p:spPr>
          <a:xfrm>
            <a:off x="228600" y="2133600"/>
            <a:ext cx="8686800" cy="4572000"/>
          </a:xfrm>
        </p:spPr>
        <p:txBody>
          <a:bodyPr/>
          <a:lstStyle/>
          <a:p>
            <a:pPr algn="ctr">
              <a:buFont typeface="Wingdings" pitchFamily="2" charset="2"/>
              <a:buNone/>
            </a:pPr>
            <a:r>
              <a:rPr lang="en-US" sz="6000" smtClean="0"/>
              <a:t>India has BOTH a president and a Prime Minister </a:t>
            </a:r>
          </a:p>
        </p:txBody>
      </p:sp>
    </p:spTree>
    <p:extLst>
      <p:ext uri="{BB962C8B-B14F-4D97-AF65-F5344CB8AC3E}">
        <p14:creationId xmlns:p14="http://schemas.microsoft.com/office/powerpoint/2010/main" val="19108402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normAutofit/>
          </a:bodyPr>
          <a:lstStyle/>
          <a:p>
            <a:pPr algn="ctr"/>
            <a:r>
              <a:rPr lang="en-US" sz="5400" b="1" dirty="0" smtClean="0"/>
              <a:t>FACT</a:t>
            </a:r>
          </a:p>
        </p:txBody>
      </p:sp>
      <p:sp>
        <p:nvSpPr>
          <p:cNvPr id="10243" name="Rectangle 12"/>
          <p:cNvSpPr>
            <a:spLocks noGrp="1" noChangeArrowheads="1"/>
          </p:cNvSpPr>
          <p:nvPr>
            <p:ph type="body" sz="half" idx="3"/>
          </p:nvPr>
        </p:nvSpPr>
        <p:spPr>
          <a:xfrm>
            <a:off x="228600" y="990600"/>
            <a:ext cx="7620000" cy="5029200"/>
          </a:xfrm>
        </p:spPr>
        <p:txBody>
          <a:bodyPr>
            <a:noAutofit/>
          </a:bodyPr>
          <a:lstStyle/>
          <a:p>
            <a:pPr>
              <a:lnSpc>
                <a:spcPct val="90000"/>
              </a:lnSpc>
              <a:buFont typeface="Wingdings" pitchFamily="2" charset="2"/>
              <a:buNone/>
            </a:pPr>
            <a:r>
              <a:rPr lang="en-US" sz="3600" dirty="0" smtClean="0"/>
              <a:t>Prime Minister</a:t>
            </a:r>
          </a:p>
          <a:p>
            <a:pPr>
              <a:lnSpc>
                <a:spcPct val="90000"/>
              </a:lnSpc>
            </a:pPr>
            <a:r>
              <a:rPr lang="en-US" sz="3200" dirty="0" smtClean="0"/>
              <a:t>Most powerful gov’t position</a:t>
            </a:r>
          </a:p>
          <a:p>
            <a:pPr>
              <a:lnSpc>
                <a:spcPct val="90000"/>
              </a:lnSpc>
            </a:pPr>
            <a:r>
              <a:rPr lang="en-US" sz="3200" dirty="0" smtClean="0"/>
              <a:t>Appointed by President</a:t>
            </a:r>
          </a:p>
          <a:p>
            <a:pPr>
              <a:lnSpc>
                <a:spcPct val="90000"/>
              </a:lnSpc>
            </a:pPr>
            <a:r>
              <a:rPr lang="en-US" sz="3200" dirty="0" smtClean="0"/>
              <a:t>Usually the leader of the majority party</a:t>
            </a:r>
          </a:p>
          <a:p>
            <a:pPr>
              <a:lnSpc>
                <a:spcPct val="90000"/>
              </a:lnSpc>
              <a:buFont typeface="Wingdings" pitchFamily="2" charset="2"/>
              <a:buNone/>
            </a:pPr>
            <a:endParaRPr lang="en-US" sz="2800" dirty="0" smtClean="0"/>
          </a:p>
          <a:p>
            <a:pPr>
              <a:lnSpc>
                <a:spcPct val="90000"/>
              </a:lnSpc>
              <a:buFont typeface="Wingdings" pitchFamily="2" charset="2"/>
              <a:buNone/>
            </a:pPr>
            <a:r>
              <a:rPr lang="en-US" sz="3600" dirty="0" smtClean="0"/>
              <a:t>President</a:t>
            </a:r>
          </a:p>
          <a:p>
            <a:pPr>
              <a:lnSpc>
                <a:spcPct val="90000"/>
              </a:lnSpc>
            </a:pPr>
            <a:r>
              <a:rPr lang="en-US" sz="3200" dirty="0" smtClean="0"/>
              <a:t>Ceremonial Head of State</a:t>
            </a:r>
          </a:p>
          <a:p>
            <a:pPr>
              <a:lnSpc>
                <a:spcPct val="90000"/>
              </a:lnSpc>
            </a:pPr>
            <a:r>
              <a:rPr lang="en-US" sz="3200" dirty="0" smtClean="0"/>
              <a:t>1</a:t>
            </a:r>
            <a:r>
              <a:rPr lang="en-US" sz="3200" baseline="30000" dirty="0" smtClean="0"/>
              <a:t>st</a:t>
            </a:r>
            <a:r>
              <a:rPr lang="en-US" sz="3200" dirty="0" smtClean="0"/>
              <a:t> Citizen of India</a:t>
            </a:r>
          </a:p>
          <a:p>
            <a:pPr>
              <a:lnSpc>
                <a:spcPct val="90000"/>
              </a:lnSpc>
            </a:pPr>
            <a:r>
              <a:rPr lang="en-US" sz="3200" dirty="0" smtClean="0"/>
              <a:t>Supreme Commander of the Indian Armed Forces</a:t>
            </a:r>
          </a:p>
          <a:p>
            <a:pPr>
              <a:lnSpc>
                <a:spcPct val="90000"/>
              </a:lnSpc>
            </a:pPr>
            <a:endParaRPr lang="en-US" sz="3200" dirty="0" smtClean="0"/>
          </a:p>
          <a:p>
            <a:pPr>
              <a:lnSpc>
                <a:spcPct val="90000"/>
              </a:lnSpc>
              <a:buFont typeface="Wingdings" pitchFamily="2" charset="2"/>
              <a:buNone/>
            </a:pPr>
            <a:endParaRPr lang="en-US" sz="3600" dirty="0" smtClean="0"/>
          </a:p>
        </p:txBody>
      </p:sp>
    </p:spTree>
    <p:extLst>
      <p:ext uri="{BB962C8B-B14F-4D97-AF65-F5344CB8AC3E}">
        <p14:creationId xmlns:p14="http://schemas.microsoft.com/office/powerpoint/2010/main" val="20493616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algn="ctr"/>
            <a:r>
              <a:rPr lang="en-US" smtClean="0"/>
              <a:t>FACT OR FICTION?</a:t>
            </a:r>
          </a:p>
        </p:txBody>
      </p:sp>
      <p:sp>
        <p:nvSpPr>
          <p:cNvPr id="11267" name="Rectangle 3"/>
          <p:cNvSpPr>
            <a:spLocks noGrp="1" noChangeArrowheads="1"/>
          </p:cNvSpPr>
          <p:nvPr>
            <p:ph type="body" idx="1"/>
          </p:nvPr>
        </p:nvSpPr>
        <p:spPr>
          <a:xfrm>
            <a:off x="228600" y="2286000"/>
            <a:ext cx="8686800" cy="4419600"/>
          </a:xfrm>
        </p:spPr>
        <p:txBody>
          <a:bodyPr/>
          <a:lstStyle/>
          <a:p>
            <a:pPr algn="ctr">
              <a:buFont typeface="Wingdings" pitchFamily="2" charset="2"/>
              <a:buNone/>
            </a:pPr>
            <a:r>
              <a:rPr lang="en-US" sz="6600" smtClean="0"/>
              <a:t>The majority of Indians practice Buddhism</a:t>
            </a:r>
          </a:p>
        </p:txBody>
      </p:sp>
    </p:spTree>
    <p:extLst>
      <p:ext uri="{BB962C8B-B14F-4D97-AF65-F5344CB8AC3E}">
        <p14:creationId xmlns:p14="http://schemas.microsoft.com/office/powerpoint/2010/main" val="20365646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algn="ctr"/>
            <a:r>
              <a:rPr lang="en-US" smtClean="0"/>
              <a:t>FICTION</a:t>
            </a:r>
          </a:p>
        </p:txBody>
      </p:sp>
      <p:sp>
        <p:nvSpPr>
          <p:cNvPr id="12291" name="Rectangle 4"/>
          <p:cNvSpPr>
            <a:spLocks noGrp="1" noChangeArrowheads="1"/>
          </p:cNvSpPr>
          <p:nvPr>
            <p:ph type="body" sz="half" idx="1"/>
          </p:nvPr>
        </p:nvSpPr>
        <p:spPr/>
        <p:txBody>
          <a:bodyPr>
            <a:normAutofit/>
          </a:bodyPr>
          <a:lstStyle/>
          <a:p>
            <a:r>
              <a:rPr lang="en-US" sz="4000" dirty="0" smtClean="0"/>
              <a:t>Hinduism 80.6%</a:t>
            </a:r>
          </a:p>
          <a:p>
            <a:r>
              <a:rPr lang="en-US" sz="4000" dirty="0" smtClean="0"/>
              <a:t>Muslim 12.4%</a:t>
            </a:r>
          </a:p>
          <a:p>
            <a:r>
              <a:rPr lang="en-US" sz="4000" dirty="0" smtClean="0"/>
              <a:t>Christian 3.4%</a:t>
            </a:r>
          </a:p>
          <a:p>
            <a:r>
              <a:rPr lang="en-US" sz="4000" dirty="0" smtClean="0"/>
              <a:t>Sikh 2%</a:t>
            </a:r>
          </a:p>
          <a:p>
            <a:r>
              <a:rPr lang="en-US" sz="4000" dirty="0" smtClean="0"/>
              <a:t>Buddhism .7%</a:t>
            </a:r>
          </a:p>
          <a:p>
            <a:r>
              <a:rPr lang="en-US" sz="4000" dirty="0" smtClean="0"/>
              <a:t>Jain .5%</a:t>
            </a:r>
          </a:p>
          <a:p>
            <a:r>
              <a:rPr lang="en-US" sz="4000" dirty="0" smtClean="0"/>
              <a:t>Other .4%</a:t>
            </a:r>
          </a:p>
        </p:txBody>
      </p:sp>
      <p:pic>
        <p:nvPicPr>
          <p:cNvPr id="12292" name="Picture 6" descr="gsaraswt"/>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4953000" y="1676400"/>
            <a:ext cx="3657600" cy="4529138"/>
          </a:xfrm>
          <a:noFill/>
        </p:spPr>
      </p:pic>
      <p:sp>
        <p:nvSpPr>
          <p:cNvPr id="12293" name="Text Box 7"/>
          <p:cNvSpPr txBox="1">
            <a:spLocks noChangeArrowheads="1"/>
          </p:cNvSpPr>
          <p:nvPr/>
        </p:nvSpPr>
        <p:spPr bwMode="auto">
          <a:xfrm>
            <a:off x="4648200" y="6289675"/>
            <a:ext cx="4038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solidFill>
                  <a:schemeClr val="bg1"/>
                </a:solidFill>
              </a:rPr>
              <a:t>Shiva, the Hindu god of destruction</a:t>
            </a:r>
          </a:p>
        </p:txBody>
      </p:sp>
    </p:spTree>
    <p:extLst>
      <p:ext uri="{BB962C8B-B14F-4D97-AF65-F5344CB8AC3E}">
        <p14:creationId xmlns:p14="http://schemas.microsoft.com/office/powerpoint/2010/main" val="24327804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algn="ctr"/>
            <a:r>
              <a:rPr lang="en-US" smtClean="0"/>
              <a:t>FACT OR FICTION?</a:t>
            </a:r>
          </a:p>
        </p:txBody>
      </p:sp>
      <p:sp>
        <p:nvSpPr>
          <p:cNvPr id="13315" name="Rectangle 3"/>
          <p:cNvSpPr>
            <a:spLocks noGrp="1" noChangeArrowheads="1"/>
          </p:cNvSpPr>
          <p:nvPr>
            <p:ph type="body" idx="1"/>
          </p:nvPr>
        </p:nvSpPr>
        <p:spPr/>
        <p:txBody>
          <a:bodyPr>
            <a:normAutofit/>
          </a:bodyPr>
          <a:lstStyle/>
          <a:p>
            <a:pPr algn="ctr">
              <a:buFont typeface="Wingdings" pitchFamily="2" charset="2"/>
              <a:buNone/>
            </a:pPr>
            <a:r>
              <a:rPr lang="en-US" sz="4400" smtClean="0"/>
              <a:t>Mahatma Gandhi used and promoted civil disobedience and non-violence when leading India’s struggle for independence from the British Empire. </a:t>
            </a:r>
          </a:p>
        </p:txBody>
      </p:sp>
    </p:spTree>
    <p:extLst>
      <p:ext uri="{BB962C8B-B14F-4D97-AF65-F5344CB8AC3E}">
        <p14:creationId xmlns:p14="http://schemas.microsoft.com/office/powerpoint/2010/main" val="149680468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1622</TotalTime>
  <Words>1594</Words>
  <Application>Microsoft Office PowerPoint</Application>
  <PresentationFormat>On-screen Show (4:3)</PresentationFormat>
  <Paragraphs>193</Paragraphs>
  <Slides>45</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Arial</vt:lpstr>
      <vt:lpstr>Arial Black</vt:lpstr>
      <vt:lpstr>Calibri</vt:lpstr>
      <vt:lpstr>Calibri Light</vt:lpstr>
      <vt:lpstr>Times New Roman</vt:lpstr>
      <vt:lpstr>Wingdings</vt:lpstr>
      <vt:lpstr>Office Theme</vt:lpstr>
      <vt:lpstr>South Asia - India</vt:lpstr>
      <vt:lpstr>FACT OR FICTION?</vt:lpstr>
      <vt:lpstr>Fiction</vt:lpstr>
      <vt:lpstr>PowerPoint Presentation</vt:lpstr>
      <vt:lpstr>FACT OR FICTION?</vt:lpstr>
      <vt:lpstr>FACT</vt:lpstr>
      <vt:lpstr>FACT OR FICTION?</vt:lpstr>
      <vt:lpstr>FICTION</vt:lpstr>
      <vt:lpstr>FACT OR FICTION?</vt:lpstr>
      <vt:lpstr>FACT</vt:lpstr>
      <vt:lpstr>Fact or Fiction?</vt:lpstr>
      <vt:lpstr>FICTION</vt:lpstr>
      <vt:lpstr>FACT OR FICTION?</vt:lpstr>
      <vt:lpstr>FICTION</vt:lpstr>
      <vt:lpstr>FACT OR FICTION?</vt:lpstr>
      <vt:lpstr>FACT-ISH</vt:lpstr>
      <vt:lpstr>FACT OR FICTION?</vt:lpstr>
      <vt:lpstr>FICTION</vt:lpstr>
      <vt:lpstr>FACT OR FICTION?</vt:lpstr>
      <vt:lpstr>FACT</vt:lpstr>
      <vt:lpstr>FACT OR FICTION?</vt:lpstr>
      <vt:lpstr>FACT</vt:lpstr>
      <vt:lpstr>FACT OR FICTION?</vt:lpstr>
      <vt:lpstr>FICTION</vt:lpstr>
      <vt:lpstr>Journal Entry 5/24/18</vt:lpstr>
      <vt:lpstr>Indus River Valley Civilizations</vt:lpstr>
      <vt:lpstr>Ancient India Project</vt:lpstr>
      <vt:lpstr>Ancient India Project Groups</vt:lpstr>
      <vt:lpstr>Journal Entry 6/5/18</vt:lpstr>
      <vt:lpstr>British in India Background</vt:lpstr>
      <vt:lpstr>PowerPoint Presentation</vt:lpstr>
      <vt:lpstr>British East India Company</vt:lpstr>
      <vt:lpstr>British East India Company</vt:lpstr>
      <vt:lpstr>British East India Company</vt:lpstr>
      <vt:lpstr>PowerPoint Presentation</vt:lpstr>
      <vt:lpstr>Britain’s “Jewel in the Crown”</vt:lpstr>
      <vt:lpstr>India’s The Railroad</vt:lpstr>
      <vt:lpstr>British Colonial Rule in India - Impacts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Issaquah School District 411</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India</dc:title>
  <dc:creator>Myers, Zachary    SHS - Staff</dc:creator>
  <cp:lastModifiedBy>Myers, Zachary    SHS - Staff</cp:lastModifiedBy>
  <cp:revision>86</cp:revision>
  <cp:lastPrinted>2017-01-31T20:09:25Z</cp:lastPrinted>
  <dcterms:created xsi:type="dcterms:W3CDTF">2017-01-24T15:48:58Z</dcterms:created>
  <dcterms:modified xsi:type="dcterms:W3CDTF">2018-06-04T16:03:36Z</dcterms:modified>
</cp:coreProperties>
</file>