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83" r:id="rId3"/>
    <p:sldId id="258" r:id="rId4"/>
    <p:sldId id="259" r:id="rId5"/>
    <p:sldId id="260" r:id="rId6"/>
    <p:sldId id="261" r:id="rId7"/>
    <p:sldId id="262" r:id="rId8"/>
    <p:sldId id="263" r:id="rId9"/>
    <p:sldId id="265" r:id="rId10"/>
    <p:sldId id="266" r:id="rId11"/>
    <p:sldId id="268" r:id="rId12"/>
    <p:sldId id="269" r:id="rId13"/>
    <p:sldId id="276" r:id="rId14"/>
    <p:sldId id="270" r:id="rId15"/>
    <p:sldId id="271" r:id="rId16"/>
    <p:sldId id="272" r:id="rId17"/>
    <p:sldId id="273" r:id="rId18"/>
    <p:sldId id="274" r:id="rId19"/>
    <p:sldId id="275" r:id="rId20"/>
    <p:sldId id="280" r:id="rId21"/>
    <p:sldId id="278" r:id="rId22"/>
    <p:sldId id="279"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0902" autoAdjust="0"/>
  </p:normalViewPr>
  <p:slideViewPr>
    <p:cSldViewPr snapToGrid="0">
      <p:cViewPr varScale="1">
        <p:scale>
          <a:sx n="93" d="100"/>
          <a:sy n="93" d="100"/>
        </p:scale>
        <p:origin x="18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AD0FE-F84C-4641-BF21-F7898EA0DCDE}" type="datetimeFigureOut">
              <a:rPr lang="en-US" smtClean="0"/>
              <a:t>10/4/2018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34B40-4791-43F9-80F9-64F1DE843CFD}" type="slidenum">
              <a:rPr lang="en-US" smtClean="0"/>
              <a:t>‹#›</a:t>
            </a:fld>
            <a:endParaRPr lang="en-US"/>
          </a:p>
        </p:txBody>
      </p:sp>
    </p:spTree>
    <p:extLst>
      <p:ext uri="{BB962C8B-B14F-4D97-AF65-F5344CB8AC3E}">
        <p14:creationId xmlns:p14="http://schemas.microsoft.com/office/powerpoint/2010/main" val="3927977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Edict of Nantes – peace treaties regarding</a:t>
            </a:r>
            <a:r>
              <a:rPr lang="en-US" baseline="0" dirty="0" smtClean="0"/>
              <a:t> religious wars between the Protestants and Catholics in France, gave rights to protestants, did not protect any other religions outside of protestants</a:t>
            </a:r>
          </a:p>
          <a:p>
            <a:pPr marL="171450" indent="-171450">
              <a:buFont typeface="Arial" panose="020B0604020202020204" pitchFamily="34" charset="0"/>
              <a:buChar char="•"/>
            </a:pPr>
            <a:r>
              <a:rPr lang="en-US" baseline="0" dirty="0" smtClean="0"/>
              <a:t>Signed April 1598</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F734B40-4791-43F9-80F9-64F1DE843CFD}" type="slidenum">
              <a:rPr lang="en-US" smtClean="0"/>
              <a:t>20</a:t>
            </a:fld>
            <a:endParaRPr lang="en-US"/>
          </a:p>
        </p:txBody>
      </p:sp>
    </p:spTree>
    <p:extLst>
      <p:ext uri="{BB962C8B-B14F-4D97-AF65-F5344CB8AC3E}">
        <p14:creationId xmlns:p14="http://schemas.microsoft.com/office/powerpoint/2010/main" val="1473626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50E5DB-6C7C-4AED-8D4A-FC8064EAE292}" type="datetimeFigureOut">
              <a:rPr lang="en-US" smtClean="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07B68-4278-403E-9319-A7AD4988EA8F}" type="slidenum">
              <a:rPr lang="en-US" smtClean="0"/>
              <a:t>‹#›</a:t>
            </a:fld>
            <a:endParaRPr lang="en-US" dirty="0"/>
          </a:p>
        </p:txBody>
      </p:sp>
    </p:spTree>
    <p:extLst>
      <p:ext uri="{BB962C8B-B14F-4D97-AF65-F5344CB8AC3E}">
        <p14:creationId xmlns:p14="http://schemas.microsoft.com/office/powerpoint/2010/main" val="26037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50E5DB-6C7C-4AED-8D4A-FC8064EAE292}" type="datetimeFigureOut">
              <a:rPr lang="en-US" smtClean="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07B68-4278-403E-9319-A7AD4988EA8F}" type="slidenum">
              <a:rPr lang="en-US" smtClean="0"/>
              <a:t>‹#›</a:t>
            </a:fld>
            <a:endParaRPr lang="en-US" dirty="0"/>
          </a:p>
        </p:txBody>
      </p:sp>
    </p:spTree>
    <p:extLst>
      <p:ext uri="{BB962C8B-B14F-4D97-AF65-F5344CB8AC3E}">
        <p14:creationId xmlns:p14="http://schemas.microsoft.com/office/powerpoint/2010/main" val="115599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50E5DB-6C7C-4AED-8D4A-FC8064EAE292}" type="datetimeFigureOut">
              <a:rPr lang="en-US" smtClean="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07B68-4278-403E-9319-A7AD4988EA8F}" type="slidenum">
              <a:rPr lang="en-US" smtClean="0"/>
              <a:t>‹#›</a:t>
            </a:fld>
            <a:endParaRPr lang="en-US" dirty="0"/>
          </a:p>
        </p:txBody>
      </p:sp>
    </p:spTree>
    <p:extLst>
      <p:ext uri="{BB962C8B-B14F-4D97-AF65-F5344CB8AC3E}">
        <p14:creationId xmlns:p14="http://schemas.microsoft.com/office/powerpoint/2010/main" val="82695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50E5DB-6C7C-4AED-8D4A-FC8064EAE292}" type="datetimeFigureOut">
              <a:rPr lang="en-US" smtClean="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07B68-4278-403E-9319-A7AD4988EA8F}" type="slidenum">
              <a:rPr lang="en-US" smtClean="0"/>
              <a:t>‹#›</a:t>
            </a:fld>
            <a:endParaRPr lang="en-US" dirty="0"/>
          </a:p>
        </p:txBody>
      </p:sp>
    </p:spTree>
    <p:extLst>
      <p:ext uri="{BB962C8B-B14F-4D97-AF65-F5344CB8AC3E}">
        <p14:creationId xmlns:p14="http://schemas.microsoft.com/office/powerpoint/2010/main" val="102031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0E5DB-6C7C-4AED-8D4A-FC8064EAE292}" type="datetimeFigureOut">
              <a:rPr lang="en-US" smtClean="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07B68-4278-403E-9319-A7AD4988EA8F}" type="slidenum">
              <a:rPr lang="en-US" smtClean="0"/>
              <a:t>‹#›</a:t>
            </a:fld>
            <a:endParaRPr lang="en-US" dirty="0"/>
          </a:p>
        </p:txBody>
      </p:sp>
    </p:spTree>
    <p:extLst>
      <p:ext uri="{BB962C8B-B14F-4D97-AF65-F5344CB8AC3E}">
        <p14:creationId xmlns:p14="http://schemas.microsoft.com/office/powerpoint/2010/main" val="12255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50E5DB-6C7C-4AED-8D4A-FC8064EAE292}" type="datetimeFigureOut">
              <a:rPr lang="en-US" smtClean="0"/>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07B68-4278-403E-9319-A7AD4988EA8F}" type="slidenum">
              <a:rPr lang="en-US" smtClean="0"/>
              <a:t>‹#›</a:t>
            </a:fld>
            <a:endParaRPr lang="en-US" dirty="0"/>
          </a:p>
        </p:txBody>
      </p:sp>
    </p:spTree>
    <p:extLst>
      <p:ext uri="{BB962C8B-B14F-4D97-AF65-F5344CB8AC3E}">
        <p14:creationId xmlns:p14="http://schemas.microsoft.com/office/powerpoint/2010/main" val="262997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50E5DB-6C7C-4AED-8D4A-FC8064EAE292}" type="datetimeFigureOut">
              <a:rPr lang="en-US" smtClean="0"/>
              <a:t>10/4/2018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F07B68-4278-403E-9319-A7AD4988EA8F}" type="slidenum">
              <a:rPr lang="en-US" smtClean="0"/>
              <a:t>‹#›</a:t>
            </a:fld>
            <a:endParaRPr lang="en-US" dirty="0"/>
          </a:p>
        </p:txBody>
      </p:sp>
    </p:spTree>
    <p:extLst>
      <p:ext uri="{BB962C8B-B14F-4D97-AF65-F5344CB8AC3E}">
        <p14:creationId xmlns:p14="http://schemas.microsoft.com/office/powerpoint/2010/main" val="62911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50E5DB-6C7C-4AED-8D4A-FC8064EAE292}" type="datetimeFigureOut">
              <a:rPr lang="en-US" smtClean="0"/>
              <a:t>10/4/2018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07B68-4278-403E-9319-A7AD4988EA8F}" type="slidenum">
              <a:rPr lang="en-US" smtClean="0"/>
              <a:t>‹#›</a:t>
            </a:fld>
            <a:endParaRPr lang="en-US" dirty="0"/>
          </a:p>
        </p:txBody>
      </p:sp>
    </p:spTree>
    <p:extLst>
      <p:ext uri="{BB962C8B-B14F-4D97-AF65-F5344CB8AC3E}">
        <p14:creationId xmlns:p14="http://schemas.microsoft.com/office/powerpoint/2010/main" val="89696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0E5DB-6C7C-4AED-8D4A-FC8064EAE292}" type="datetimeFigureOut">
              <a:rPr lang="en-US" smtClean="0"/>
              <a:t>10/4/2018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F07B68-4278-403E-9319-A7AD4988EA8F}" type="slidenum">
              <a:rPr lang="en-US" smtClean="0"/>
              <a:t>‹#›</a:t>
            </a:fld>
            <a:endParaRPr lang="en-US" dirty="0"/>
          </a:p>
        </p:txBody>
      </p:sp>
    </p:spTree>
    <p:extLst>
      <p:ext uri="{BB962C8B-B14F-4D97-AF65-F5344CB8AC3E}">
        <p14:creationId xmlns:p14="http://schemas.microsoft.com/office/powerpoint/2010/main" val="249535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0E5DB-6C7C-4AED-8D4A-FC8064EAE292}" type="datetimeFigureOut">
              <a:rPr lang="en-US" smtClean="0"/>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07B68-4278-403E-9319-A7AD4988EA8F}" type="slidenum">
              <a:rPr lang="en-US" smtClean="0"/>
              <a:t>‹#›</a:t>
            </a:fld>
            <a:endParaRPr lang="en-US" dirty="0"/>
          </a:p>
        </p:txBody>
      </p:sp>
    </p:spTree>
    <p:extLst>
      <p:ext uri="{BB962C8B-B14F-4D97-AF65-F5344CB8AC3E}">
        <p14:creationId xmlns:p14="http://schemas.microsoft.com/office/powerpoint/2010/main" val="195118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0E5DB-6C7C-4AED-8D4A-FC8064EAE292}" type="datetimeFigureOut">
              <a:rPr lang="en-US" smtClean="0"/>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07B68-4278-403E-9319-A7AD4988EA8F}" type="slidenum">
              <a:rPr lang="en-US" smtClean="0"/>
              <a:t>‹#›</a:t>
            </a:fld>
            <a:endParaRPr lang="en-US" dirty="0"/>
          </a:p>
        </p:txBody>
      </p:sp>
    </p:spTree>
    <p:extLst>
      <p:ext uri="{BB962C8B-B14F-4D97-AF65-F5344CB8AC3E}">
        <p14:creationId xmlns:p14="http://schemas.microsoft.com/office/powerpoint/2010/main" val="89599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0E5DB-6C7C-4AED-8D4A-FC8064EAE292}" type="datetimeFigureOut">
              <a:rPr lang="en-US" smtClean="0"/>
              <a:t>10/4/2018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07B68-4278-403E-9319-A7AD4988EA8F}" type="slidenum">
              <a:rPr lang="en-US" smtClean="0"/>
              <a:t>‹#›</a:t>
            </a:fld>
            <a:endParaRPr lang="en-US" dirty="0"/>
          </a:p>
        </p:txBody>
      </p:sp>
    </p:spTree>
    <p:extLst>
      <p:ext uri="{BB962C8B-B14F-4D97-AF65-F5344CB8AC3E}">
        <p14:creationId xmlns:p14="http://schemas.microsoft.com/office/powerpoint/2010/main" val="39943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Image:Versailles_Chapel_-_July_2006_edit.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Image:Versailles_Queen's_Chamber.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90550"/>
          </a:xfrm>
        </p:spPr>
        <p:txBody>
          <a:bodyPr>
            <a:normAutofit fontScale="90000"/>
          </a:bodyPr>
          <a:lstStyle/>
          <a:p>
            <a:pPr algn="ctr"/>
            <a:r>
              <a:rPr lang="en-US" b="1" i="1" dirty="0" smtClean="0">
                <a:solidFill>
                  <a:srgbClr val="FF0000"/>
                </a:solidFill>
                <a:latin typeface="Arial Black" panose="020B0A04020102020204" pitchFamily="34" charset="0"/>
              </a:rPr>
              <a:t>French Absolutism</a:t>
            </a:r>
            <a:endParaRPr lang="en-US" b="1" i="1" dirty="0">
              <a:solidFill>
                <a:srgbClr val="FF0000"/>
              </a:solidFill>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2340768" y="590551"/>
            <a:ext cx="4462463" cy="6045477"/>
          </a:xfrm>
          <a:prstGeom prst="rect">
            <a:avLst/>
          </a:prstGeom>
        </p:spPr>
      </p:pic>
    </p:spTree>
    <p:extLst>
      <p:ext uri="{BB962C8B-B14F-4D97-AF65-F5344CB8AC3E}">
        <p14:creationId xmlns:p14="http://schemas.microsoft.com/office/powerpoint/2010/main" val="841931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9125"/>
          </a:xfrm>
        </p:spPr>
        <p:txBody>
          <a:bodyPr>
            <a:normAutofit fontScale="90000"/>
          </a:bodyPr>
          <a:lstStyle/>
          <a:p>
            <a:pPr algn="ctr"/>
            <a:r>
              <a:rPr lang="en-US" b="1" i="1" dirty="0" smtClean="0">
                <a:solidFill>
                  <a:srgbClr val="FF0000"/>
                </a:solidFill>
                <a:latin typeface="Arial Black" panose="020B0A04020102020204" pitchFamily="34" charset="0"/>
              </a:rPr>
              <a:t>Louis XIV – The Sun King</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11174"/>
            <a:ext cx="9144000" cy="6346825"/>
          </a:xfrm>
        </p:spPr>
        <p:txBody>
          <a:bodyPr>
            <a:normAutofit/>
          </a:bodyPr>
          <a:lstStyle/>
          <a:p>
            <a:pPr>
              <a:defRPr/>
            </a:pPr>
            <a:r>
              <a:rPr lang="en-US" sz="4800" dirty="0" smtClean="0"/>
              <a:t>Known as the “Sun King” </a:t>
            </a:r>
          </a:p>
          <a:p>
            <a:pPr>
              <a:defRPr/>
            </a:pPr>
            <a:r>
              <a:rPr lang="en-US" sz="3600" dirty="0" smtClean="0"/>
              <a:t>Fostered the myth he was the source of light for all of his people</a:t>
            </a:r>
          </a:p>
          <a:p>
            <a:pPr>
              <a:defRPr/>
            </a:pPr>
            <a:r>
              <a:rPr lang="en-US" sz="4000" dirty="0" smtClean="0"/>
              <a:t>His reign lasted for 72 years  </a:t>
            </a:r>
            <a:endParaRPr lang="en-US" sz="4000" dirty="0"/>
          </a:p>
        </p:txBody>
      </p:sp>
      <p:pic>
        <p:nvPicPr>
          <p:cNvPr id="4" name="Picture 3"/>
          <p:cNvPicPr>
            <a:picLocks noChangeAspect="1"/>
          </p:cNvPicPr>
          <p:nvPr/>
        </p:nvPicPr>
        <p:blipFill>
          <a:blip r:embed="rId2"/>
          <a:stretch>
            <a:fillRect/>
          </a:stretch>
        </p:blipFill>
        <p:spPr>
          <a:xfrm>
            <a:off x="2809875" y="3305175"/>
            <a:ext cx="3524250" cy="3352800"/>
          </a:xfrm>
          <a:prstGeom prst="rect">
            <a:avLst/>
          </a:prstGeom>
        </p:spPr>
      </p:pic>
    </p:spTree>
    <p:extLst>
      <p:ext uri="{BB962C8B-B14F-4D97-AF65-F5344CB8AC3E}">
        <p14:creationId xmlns:p14="http://schemas.microsoft.com/office/powerpoint/2010/main" val="3099427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
            <a:ext cx="9144000" cy="590550"/>
          </a:xfrm>
        </p:spPr>
        <p:txBody>
          <a:bodyPr>
            <a:normAutofit fontScale="90000"/>
          </a:bodyPr>
          <a:lstStyle/>
          <a:p>
            <a:pPr algn="ctr" eaLnBrk="1" hangingPunct="1">
              <a:defRPr/>
            </a:pPr>
            <a:r>
              <a:rPr lang="en-US" i="1" dirty="0" smtClean="0">
                <a:solidFill>
                  <a:srgbClr val="FF0000"/>
                </a:solidFill>
                <a:latin typeface="Arial Black" panose="020B0A04020102020204" pitchFamily="34" charset="0"/>
              </a:rPr>
              <a:t>Louis XIV - Versailles</a:t>
            </a:r>
          </a:p>
        </p:txBody>
      </p:sp>
      <p:sp>
        <p:nvSpPr>
          <p:cNvPr id="26627" name="Rectangle 3"/>
          <p:cNvSpPr>
            <a:spLocks noGrp="1" noChangeArrowheads="1"/>
          </p:cNvSpPr>
          <p:nvPr>
            <p:ph type="body" idx="1"/>
          </p:nvPr>
        </p:nvSpPr>
        <p:spPr>
          <a:xfrm>
            <a:off x="0" y="492124"/>
            <a:ext cx="9144000" cy="6365875"/>
          </a:xfrm>
        </p:spPr>
        <p:txBody>
          <a:bodyPr>
            <a:normAutofit fontScale="92500"/>
          </a:bodyPr>
          <a:lstStyle/>
          <a:p>
            <a:pPr eaLnBrk="1" hangingPunct="1">
              <a:defRPr/>
            </a:pPr>
            <a:r>
              <a:rPr lang="en-US" sz="4400" dirty="0" smtClean="0"/>
              <a:t>One of the most magnificent royal palaces in the world</a:t>
            </a:r>
          </a:p>
          <a:p>
            <a:pPr eaLnBrk="1" hangingPunct="1">
              <a:defRPr/>
            </a:pPr>
            <a:r>
              <a:rPr lang="en-US" sz="4400" dirty="0" smtClean="0"/>
              <a:t>Many palaces around the world are copies of Versailles</a:t>
            </a:r>
          </a:p>
          <a:p>
            <a:pPr eaLnBrk="1" hangingPunct="1">
              <a:defRPr/>
            </a:pPr>
            <a:r>
              <a:rPr lang="en-US" sz="4400" dirty="0" smtClean="0"/>
              <a:t>$2.5 billion in today’s dollars to build this</a:t>
            </a:r>
          </a:p>
          <a:p>
            <a:pPr eaLnBrk="1" hangingPunct="1">
              <a:defRPr/>
            </a:pPr>
            <a:r>
              <a:rPr lang="en-US" sz="4400" dirty="0" smtClean="0"/>
              <a:t>36,000 laborers and 6,000 horses used to build it</a:t>
            </a:r>
          </a:p>
          <a:p>
            <a:pPr eaLnBrk="1" hangingPunct="1">
              <a:defRPr/>
            </a:pPr>
            <a:r>
              <a:rPr lang="en-US" sz="4400" dirty="0" smtClean="0"/>
              <a:t>5,000 acres of gardens</a:t>
            </a:r>
          </a:p>
          <a:p>
            <a:pPr eaLnBrk="1" hangingPunct="1">
              <a:defRPr/>
            </a:pPr>
            <a:r>
              <a:rPr lang="en-US" sz="4400" dirty="0" smtClean="0"/>
              <a:t>Sets the standard for the rest of absolute monarchs </a:t>
            </a:r>
          </a:p>
        </p:txBody>
      </p:sp>
    </p:spTree>
    <p:extLst>
      <p:ext uri="{BB962C8B-B14F-4D97-AF65-F5344CB8AC3E}">
        <p14:creationId xmlns:p14="http://schemas.microsoft.com/office/powerpoint/2010/main" val="330821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647700"/>
          </a:xfrm>
        </p:spPr>
        <p:txBody>
          <a:bodyPr>
            <a:normAutofit fontScale="90000"/>
          </a:bodyPr>
          <a:lstStyle/>
          <a:p>
            <a:pPr algn="ctr" eaLnBrk="1" hangingPunct="1">
              <a:defRPr/>
            </a:pPr>
            <a:r>
              <a:rPr lang="en-US" dirty="0" smtClean="0">
                <a:solidFill>
                  <a:srgbClr val="FF0000"/>
                </a:solidFill>
                <a:latin typeface="Arial Black" panose="020B0A04020102020204" pitchFamily="34" charset="0"/>
              </a:rPr>
              <a:t>Versailles</a:t>
            </a:r>
          </a:p>
        </p:txBody>
      </p:sp>
      <p:pic>
        <p:nvPicPr>
          <p:cNvPr id="18435" name="Picture 7" descr="Z:\Teaching stuff\European History\1618-1721 (Religious Strife &amp; Absolutism)\Absolutism on continent\Versailles photo\Versailles from Alexa\DSC01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647700"/>
            <a:ext cx="81788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543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219075"/>
            <a:ext cx="9148952" cy="6410325"/>
          </a:xfrm>
          <a:prstGeom prst="rect">
            <a:avLst/>
          </a:prstGeom>
        </p:spPr>
      </p:pic>
    </p:spTree>
    <p:extLst>
      <p:ext uri="{BB962C8B-B14F-4D97-AF65-F5344CB8AC3E}">
        <p14:creationId xmlns:p14="http://schemas.microsoft.com/office/powerpoint/2010/main" val="1752178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325563"/>
          </a:xfrm>
        </p:spPr>
        <p:txBody>
          <a:bodyPr/>
          <a:lstStyle/>
          <a:p>
            <a:pPr algn="ctr" eaLnBrk="1" hangingPunct="1">
              <a:defRPr/>
            </a:pPr>
            <a:r>
              <a:rPr lang="en-US" dirty="0" smtClean="0">
                <a:solidFill>
                  <a:srgbClr val="FF0000"/>
                </a:solidFill>
                <a:latin typeface="Arial Black" panose="020B0A04020102020204" pitchFamily="34" charset="0"/>
              </a:rPr>
              <a:t>Versailles – King’s bedchamber</a:t>
            </a:r>
          </a:p>
        </p:txBody>
      </p:sp>
      <p:pic>
        <p:nvPicPr>
          <p:cNvPr id="19459" name="Picture 6" descr="Z:\Teaching stuff\European History\1618-1721 (Religious Strife &amp; Absolutism)\Absolutism on continent\Versailles photo\Versailles from Alexa\D3S_07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343025"/>
            <a:ext cx="80772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543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28600"/>
            <a:ext cx="9144000" cy="1143000"/>
          </a:xfrm>
        </p:spPr>
        <p:txBody>
          <a:bodyPr/>
          <a:lstStyle/>
          <a:p>
            <a:pPr algn="ctr" eaLnBrk="1" hangingPunct="1">
              <a:defRPr/>
            </a:pPr>
            <a:r>
              <a:rPr lang="en-US" dirty="0" smtClean="0">
                <a:solidFill>
                  <a:srgbClr val="FF0000"/>
                </a:solidFill>
                <a:latin typeface="Arial Black" panose="020B0A04020102020204" pitchFamily="34" charset="0"/>
              </a:rPr>
              <a:t>Chapel at Versailles</a:t>
            </a:r>
          </a:p>
        </p:txBody>
      </p:sp>
      <p:pic>
        <p:nvPicPr>
          <p:cNvPr id="20483" name="Picture 5" descr="Versaille's chapel is one of the palace's grandest interiors.">
            <a:hlinkClick r:id="rId2" tooltip="Versaille's chapel is one of the palace's grandest interior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79488"/>
            <a:ext cx="4114800"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598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914400"/>
          </a:xfrm>
        </p:spPr>
        <p:txBody>
          <a:bodyPr/>
          <a:lstStyle/>
          <a:p>
            <a:pPr algn="ctr" eaLnBrk="1" hangingPunct="1">
              <a:defRPr/>
            </a:pPr>
            <a:r>
              <a:rPr lang="en-US" dirty="0" smtClean="0">
                <a:solidFill>
                  <a:srgbClr val="FF0000"/>
                </a:solidFill>
                <a:latin typeface="Arial Black" panose="020B0A04020102020204" pitchFamily="34" charset="0"/>
              </a:rPr>
              <a:t>Gardens at Versailles</a:t>
            </a:r>
          </a:p>
        </p:txBody>
      </p:sp>
      <p:pic>
        <p:nvPicPr>
          <p:cNvPr id="21507" name="Picture 6" descr="Z:\Teaching stuff\European History\1618-1721 (Religious Strife &amp; Absolutism)\Absolutism on continent\Versailles photo\Versailles from Alexa\DSC015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2644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94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325563"/>
          </a:xfrm>
        </p:spPr>
        <p:txBody>
          <a:bodyPr/>
          <a:lstStyle/>
          <a:p>
            <a:pPr algn="ctr" eaLnBrk="1" hangingPunct="1">
              <a:defRPr/>
            </a:pPr>
            <a:r>
              <a:rPr lang="en-US" sz="4000" dirty="0" smtClean="0">
                <a:solidFill>
                  <a:srgbClr val="FF0000"/>
                </a:solidFill>
                <a:latin typeface="Arial Black" panose="020B0A04020102020204" pitchFamily="34" charset="0"/>
              </a:rPr>
              <a:t>Versailles – Queen’s bedchamber</a:t>
            </a:r>
          </a:p>
        </p:txBody>
      </p:sp>
      <p:sp>
        <p:nvSpPr>
          <p:cNvPr id="23555" name="Rectangle 3"/>
          <p:cNvSpPr>
            <a:spLocks noGrp="1" noChangeArrowheads="1"/>
          </p:cNvSpPr>
          <p:nvPr>
            <p:ph type="body" idx="1"/>
          </p:nvPr>
        </p:nvSpPr>
        <p:spPr/>
        <p:txBody>
          <a:bodyPr/>
          <a:lstStyle/>
          <a:p>
            <a:pPr eaLnBrk="1" hangingPunct="1">
              <a:defRPr/>
            </a:pPr>
            <a:endParaRPr lang="en-US" smtClean="0"/>
          </a:p>
        </p:txBody>
      </p:sp>
      <p:pic>
        <p:nvPicPr>
          <p:cNvPr id="22532" name="Picture 5" descr="The Queen's bedchamber.  There is a barely discernible hidden door in the corner near the chest of drawers that Marie Antoinette escaped through the night the mob attacked Versailles.">
            <a:hlinkClick r:id="rId2" tooltip="The Queen's bedchamber.  There is a barely discernible hidden door in the corner near the chest of drawers that Marie Antoinette escaped through the night the mob attacked Versaille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705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164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3"/>
            <a:ext cx="9144000" cy="1325563"/>
          </a:xfrm>
        </p:spPr>
        <p:txBody>
          <a:bodyPr/>
          <a:lstStyle/>
          <a:p>
            <a:pPr algn="ctr">
              <a:defRPr/>
            </a:pPr>
            <a:r>
              <a:rPr lang="en-US" dirty="0" smtClean="0">
                <a:solidFill>
                  <a:srgbClr val="FF0000"/>
                </a:solidFill>
                <a:latin typeface="Arial Black" panose="020B0A04020102020204" pitchFamily="34" charset="0"/>
              </a:rPr>
              <a:t>Versailles – Hall of Mirrors</a:t>
            </a:r>
            <a:endParaRPr lang="en-US" dirty="0">
              <a:solidFill>
                <a:srgbClr val="FF0000"/>
              </a:solidFill>
              <a:latin typeface="Arial Black" panose="020B0A04020102020204" pitchFamily="34" charset="0"/>
            </a:endParaRPr>
          </a:p>
        </p:txBody>
      </p:sp>
      <p:pic>
        <p:nvPicPr>
          <p:cNvPr id="23555" name="Picture 3" descr="hallofmirro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95400"/>
            <a:ext cx="41402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448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71500"/>
          </a:xfrm>
        </p:spPr>
        <p:txBody>
          <a:bodyPr>
            <a:noAutofit/>
          </a:bodyPr>
          <a:lstStyle/>
          <a:p>
            <a:pPr algn="ctr"/>
            <a:r>
              <a:rPr lang="en-US" sz="3600" b="1" i="1" dirty="0" smtClean="0">
                <a:solidFill>
                  <a:srgbClr val="FF0000"/>
                </a:solidFill>
                <a:latin typeface="Arial Black" panose="020B0A04020102020204" pitchFamily="34" charset="0"/>
              </a:rPr>
              <a:t>Louis XIV – Government Structure</a:t>
            </a:r>
            <a:endParaRPr lang="en-US" sz="3600"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82600"/>
            <a:ext cx="9144000" cy="6375400"/>
          </a:xfrm>
        </p:spPr>
        <p:txBody>
          <a:bodyPr>
            <a:normAutofit fontScale="92500" lnSpcReduction="10000"/>
          </a:bodyPr>
          <a:lstStyle/>
          <a:p>
            <a:r>
              <a:rPr lang="en-US" sz="3200" dirty="0" smtClean="0"/>
              <a:t>Prior to his reign the government was still a corrupt system that relied heavily on smaller towns and cities own government to rule them, Louis XIV would change this</a:t>
            </a:r>
          </a:p>
          <a:p>
            <a:pPr lvl="1"/>
            <a:r>
              <a:rPr lang="en-US" dirty="0" smtClean="0"/>
              <a:t>They weren’t technically city states, but were kind of a corrupt version of them </a:t>
            </a:r>
          </a:p>
          <a:p>
            <a:pPr lvl="1"/>
            <a:r>
              <a:rPr lang="en-US" sz="2800" dirty="0" smtClean="0"/>
              <a:t>Moved the royal court to Versailles (about 30 miles outside of Paris)</a:t>
            </a:r>
          </a:p>
          <a:p>
            <a:pPr lvl="1"/>
            <a:r>
              <a:rPr lang="en-US" sz="2800" dirty="0" smtClean="0"/>
              <a:t>Biggest threat to his power was the royal family</a:t>
            </a:r>
          </a:p>
          <a:p>
            <a:pPr lvl="2"/>
            <a:r>
              <a:rPr lang="en-US" sz="2400" dirty="0" smtClean="0"/>
              <a:t>They were always attempting to  change policy in their favor instead of monarch</a:t>
            </a:r>
          </a:p>
          <a:p>
            <a:pPr lvl="3"/>
            <a:r>
              <a:rPr lang="en-US" sz="2000" dirty="0" smtClean="0"/>
              <a:t>Dealt with this by taking them off of any policy making councils </a:t>
            </a:r>
          </a:p>
          <a:p>
            <a:pPr lvl="2"/>
            <a:r>
              <a:rPr lang="en-US" sz="2400" dirty="0" smtClean="0"/>
              <a:t>Used other more subservient nobles on his court</a:t>
            </a:r>
          </a:p>
          <a:p>
            <a:pPr lvl="3"/>
            <a:r>
              <a:rPr lang="en-US" sz="2000" dirty="0" smtClean="0"/>
              <a:t>“I had no intention of sharing my authority with them.”</a:t>
            </a:r>
          </a:p>
          <a:p>
            <a:pPr lvl="1"/>
            <a:r>
              <a:rPr lang="en-US" sz="2800" dirty="0" smtClean="0"/>
              <a:t>By using other nobles he had zero competition when it came to policy making and he created all policy</a:t>
            </a:r>
          </a:p>
          <a:p>
            <a:pPr lvl="2"/>
            <a:r>
              <a:rPr lang="en-US" sz="2400" dirty="0" smtClean="0"/>
              <a:t>Foreign, war, secular, religious, taxes, etc.… </a:t>
            </a:r>
          </a:p>
          <a:p>
            <a:pPr lvl="1"/>
            <a:r>
              <a:rPr lang="en-US" sz="2800" dirty="0" smtClean="0"/>
              <a:t>Anyone he couldn’t control he bribed</a:t>
            </a:r>
          </a:p>
        </p:txBody>
      </p:sp>
    </p:spTree>
    <p:extLst>
      <p:ext uri="{BB962C8B-B14F-4D97-AF65-F5344CB8AC3E}">
        <p14:creationId xmlns:p14="http://schemas.microsoft.com/office/powerpoint/2010/main" val="3099207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3172"/>
          </a:xfrm>
        </p:spPr>
        <p:txBody>
          <a:bodyPr>
            <a:normAutofit fontScale="90000"/>
          </a:bodyPr>
          <a:lstStyle/>
          <a:p>
            <a:pPr algn="ctr"/>
            <a:r>
              <a:rPr lang="en-US" b="1" i="1" dirty="0" smtClean="0">
                <a:solidFill>
                  <a:srgbClr val="7030A0"/>
                </a:solidFill>
                <a:latin typeface="Arial Black" panose="020B0A04020102020204" pitchFamily="34" charset="0"/>
              </a:rPr>
              <a:t>Absolutism</a:t>
            </a:r>
            <a:r>
              <a:rPr lang="en-US" b="1" i="1" dirty="0" smtClean="0">
                <a:solidFill>
                  <a:srgbClr val="7030A0"/>
                </a:solidFill>
              </a:rPr>
              <a:t> – </a:t>
            </a:r>
            <a:r>
              <a:rPr lang="en-US" b="1" i="1" dirty="0" smtClean="0">
                <a:solidFill>
                  <a:srgbClr val="7030A0"/>
                </a:solidFill>
                <a:latin typeface="Arial Black" panose="020B0A04020102020204" pitchFamily="34" charset="0"/>
              </a:rPr>
              <a:t>What is it?</a:t>
            </a:r>
            <a:endParaRPr lang="en-US" b="1" i="1" dirty="0">
              <a:solidFill>
                <a:srgbClr val="7030A0"/>
              </a:solidFill>
              <a:latin typeface="Arial Black" panose="020B0A04020102020204" pitchFamily="34" charset="0"/>
            </a:endParaRPr>
          </a:p>
        </p:txBody>
      </p:sp>
      <p:sp>
        <p:nvSpPr>
          <p:cNvPr id="3" name="Content Placeholder 2"/>
          <p:cNvSpPr>
            <a:spLocks noGrp="1"/>
          </p:cNvSpPr>
          <p:nvPr>
            <p:ph idx="1"/>
          </p:nvPr>
        </p:nvSpPr>
        <p:spPr>
          <a:xfrm>
            <a:off x="0" y="501322"/>
            <a:ext cx="9144000" cy="6356678"/>
          </a:xfrm>
        </p:spPr>
        <p:txBody>
          <a:bodyPr>
            <a:normAutofit/>
          </a:bodyPr>
          <a:lstStyle/>
          <a:p>
            <a:r>
              <a:rPr lang="en-US" sz="4800" dirty="0" smtClean="0"/>
              <a:t>Read the article on my website, define it in your notes</a:t>
            </a:r>
            <a:endParaRPr lang="en-US" sz="4800" dirty="0"/>
          </a:p>
        </p:txBody>
      </p:sp>
    </p:spTree>
    <p:extLst>
      <p:ext uri="{BB962C8B-B14F-4D97-AF65-F5344CB8AC3E}">
        <p14:creationId xmlns:p14="http://schemas.microsoft.com/office/powerpoint/2010/main" val="2983750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4500"/>
            <a:ext cx="9144000" cy="6413500"/>
          </a:xfrm>
        </p:spPr>
        <p:txBody>
          <a:bodyPr>
            <a:normAutofit lnSpcReduction="10000"/>
          </a:bodyPr>
          <a:lstStyle/>
          <a:p>
            <a:r>
              <a:rPr lang="en-US" sz="4000" dirty="0" smtClean="0"/>
              <a:t>Louis XIV hated the idea of allowing any person in France to practice Protestantism</a:t>
            </a:r>
          </a:p>
          <a:p>
            <a:pPr lvl="1"/>
            <a:r>
              <a:rPr lang="en-US" sz="3600" dirty="0" smtClean="0"/>
              <a:t>“One king, one law, one faith”</a:t>
            </a:r>
          </a:p>
          <a:p>
            <a:pPr lvl="1"/>
            <a:r>
              <a:rPr lang="en-US" sz="3600" dirty="0" smtClean="0"/>
              <a:t>Felt that it undermined his political authority</a:t>
            </a:r>
          </a:p>
          <a:p>
            <a:r>
              <a:rPr lang="en-US" sz="4000" dirty="0" smtClean="0"/>
              <a:t>Issued the </a:t>
            </a:r>
            <a:r>
              <a:rPr lang="en-US" sz="4000" b="1" dirty="0" smtClean="0">
                <a:solidFill>
                  <a:srgbClr val="FF0000"/>
                </a:solidFill>
              </a:rPr>
              <a:t>Edict of Fontainebleau </a:t>
            </a:r>
          </a:p>
          <a:p>
            <a:pPr lvl="1"/>
            <a:r>
              <a:rPr lang="en-US" sz="3600" dirty="0" smtClean="0"/>
              <a:t>Revoked the Edict of Nantes - </a:t>
            </a:r>
          </a:p>
          <a:p>
            <a:pPr lvl="1"/>
            <a:r>
              <a:rPr lang="en-US" sz="3600" dirty="0" smtClean="0"/>
              <a:t>Called for the destruction of Protestant Churches</a:t>
            </a:r>
          </a:p>
          <a:p>
            <a:pPr lvl="1"/>
            <a:r>
              <a:rPr lang="en-US" sz="3600" dirty="0" smtClean="0"/>
              <a:t>Caused over 200,000 Protestants to leave France</a:t>
            </a:r>
          </a:p>
          <a:p>
            <a:pPr lvl="2"/>
            <a:r>
              <a:rPr lang="en-US" sz="3200" dirty="0" smtClean="0"/>
              <a:t>Had huge implications on the French economy </a:t>
            </a:r>
          </a:p>
          <a:p>
            <a:pPr lvl="1"/>
            <a:endParaRPr lang="en-US" dirty="0"/>
          </a:p>
        </p:txBody>
      </p:sp>
      <p:sp>
        <p:nvSpPr>
          <p:cNvPr id="4" name="Title 1"/>
          <p:cNvSpPr>
            <a:spLocks noGrp="1"/>
          </p:cNvSpPr>
          <p:nvPr>
            <p:ph type="title"/>
          </p:nvPr>
        </p:nvSpPr>
        <p:spPr>
          <a:xfrm>
            <a:off x="0" y="1"/>
            <a:ext cx="9144000" cy="571500"/>
          </a:xfrm>
        </p:spPr>
        <p:txBody>
          <a:bodyPr>
            <a:noAutofit/>
          </a:bodyPr>
          <a:lstStyle/>
          <a:p>
            <a:pPr algn="ctr"/>
            <a:r>
              <a:rPr lang="en-US" sz="3600" b="1" i="1" dirty="0" smtClean="0">
                <a:solidFill>
                  <a:srgbClr val="FF0000"/>
                </a:solidFill>
                <a:latin typeface="Arial Black" panose="020B0A04020102020204" pitchFamily="34" charset="0"/>
              </a:rPr>
              <a:t>Louis XIV – Religious Control</a:t>
            </a:r>
            <a:endParaRPr lang="en-US" sz="3600" b="1" i="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381718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638175"/>
          </a:xfrm>
        </p:spPr>
        <p:txBody>
          <a:bodyPr>
            <a:normAutofit fontScale="90000"/>
          </a:bodyPr>
          <a:lstStyle/>
          <a:p>
            <a:pPr algn="ctr" eaLnBrk="1" hangingPunct="1">
              <a:defRPr/>
            </a:pPr>
            <a:r>
              <a:rPr lang="en-US" dirty="0" smtClean="0">
                <a:solidFill>
                  <a:srgbClr val="FF0000"/>
                </a:solidFill>
                <a:latin typeface="Arial Black" panose="020B0A04020102020204" pitchFamily="34" charset="0"/>
              </a:rPr>
              <a:t>Louis XIV – Absolute Economics</a:t>
            </a:r>
          </a:p>
        </p:txBody>
      </p:sp>
      <p:sp>
        <p:nvSpPr>
          <p:cNvPr id="17411" name="Rectangle 3"/>
          <p:cNvSpPr>
            <a:spLocks noGrp="1" noChangeArrowheads="1"/>
          </p:cNvSpPr>
          <p:nvPr>
            <p:ph type="body" idx="1"/>
          </p:nvPr>
        </p:nvSpPr>
        <p:spPr>
          <a:xfrm>
            <a:off x="0" y="514350"/>
            <a:ext cx="9144000" cy="6343650"/>
          </a:xfrm>
        </p:spPr>
        <p:txBody>
          <a:bodyPr>
            <a:normAutofit/>
          </a:bodyPr>
          <a:lstStyle/>
          <a:p>
            <a:pPr eaLnBrk="1" hangingPunct="1">
              <a:lnSpc>
                <a:spcPct val="90000"/>
              </a:lnSpc>
              <a:defRPr/>
            </a:pPr>
            <a:r>
              <a:rPr lang="en-US" sz="4000" b="1" dirty="0" smtClean="0">
                <a:solidFill>
                  <a:srgbClr val="FF0000"/>
                </a:solidFill>
              </a:rPr>
              <a:t>Jean-Baptiste Colbert </a:t>
            </a:r>
            <a:r>
              <a:rPr lang="en-US" sz="4000" dirty="0" smtClean="0"/>
              <a:t>– becomes Louis’ finance minister</a:t>
            </a:r>
          </a:p>
          <a:p>
            <a:pPr eaLnBrk="1" hangingPunct="1">
              <a:lnSpc>
                <a:spcPct val="90000"/>
              </a:lnSpc>
              <a:defRPr/>
            </a:pPr>
            <a:r>
              <a:rPr lang="en-US" sz="4000" b="1" dirty="0" smtClean="0">
                <a:solidFill>
                  <a:srgbClr val="FF0000"/>
                </a:solidFill>
              </a:rPr>
              <a:t>Goal: make France super-rich and self-sufficient</a:t>
            </a:r>
          </a:p>
          <a:p>
            <a:pPr lvl="1">
              <a:defRPr/>
            </a:pPr>
            <a:r>
              <a:rPr lang="en-US" sz="3600" dirty="0" smtClean="0"/>
              <a:t>Gave government money and tax benefits to French companies</a:t>
            </a:r>
          </a:p>
          <a:p>
            <a:pPr lvl="1">
              <a:defRPr/>
            </a:pPr>
            <a:r>
              <a:rPr lang="en-US" sz="3600" dirty="0" smtClean="0"/>
              <a:t>High taxes on products imported from other countries</a:t>
            </a:r>
          </a:p>
          <a:p>
            <a:pPr lvl="1">
              <a:defRPr/>
            </a:pPr>
            <a:r>
              <a:rPr lang="en-US" sz="3600" dirty="0" smtClean="0"/>
              <a:t>Big focus on French colony in Canada</a:t>
            </a:r>
          </a:p>
          <a:p>
            <a:pPr lvl="1" eaLnBrk="1" hangingPunct="1">
              <a:lnSpc>
                <a:spcPct val="90000"/>
              </a:lnSpc>
              <a:defRPr/>
            </a:pPr>
            <a:r>
              <a:rPr lang="en-US" sz="3600" dirty="0" smtClean="0"/>
              <a:t>Raw materials and trade</a:t>
            </a:r>
          </a:p>
        </p:txBody>
      </p:sp>
    </p:spTree>
    <p:extLst>
      <p:ext uri="{BB962C8B-B14F-4D97-AF65-F5344CB8AC3E}">
        <p14:creationId xmlns:p14="http://schemas.microsoft.com/office/powerpoint/2010/main" val="2964070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539750"/>
            <a:ext cx="4886325" cy="6318250"/>
          </a:xfrm>
        </p:spPr>
        <p:txBody>
          <a:bodyPr>
            <a:normAutofit/>
          </a:bodyPr>
          <a:lstStyle/>
          <a:p>
            <a:pPr eaLnBrk="1" hangingPunct="1">
              <a:defRPr/>
            </a:pPr>
            <a:r>
              <a:rPr lang="en-US" sz="3600" dirty="0" smtClean="0"/>
              <a:t>Colbert dies (1683), Louis is left without a good finance minister</a:t>
            </a:r>
          </a:p>
          <a:p>
            <a:pPr eaLnBrk="1" hangingPunct="1">
              <a:defRPr/>
            </a:pPr>
            <a:r>
              <a:rPr lang="en-US" sz="3600" dirty="0" smtClean="0"/>
              <a:t>Big mistake – cancels the Edict of Nantes in 1685 (Fontainebleau)</a:t>
            </a:r>
          </a:p>
          <a:p>
            <a:pPr lvl="1">
              <a:defRPr/>
            </a:pPr>
            <a:r>
              <a:rPr lang="en-US" sz="3200" dirty="0" smtClean="0"/>
              <a:t>Thousands </a:t>
            </a:r>
            <a:r>
              <a:rPr lang="en-US" sz="3200" dirty="0" smtClean="0"/>
              <a:t>craftspeople </a:t>
            </a:r>
            <a:r>
              <a:rPr lang="en-US" sz="3200" dirty="0" smtClean="0"/>
              <a:t>and merchants left </a:t>
            </a:r>
            <a:r>
              <a:rPr lang="en-US" sz="3200" dirty="0" smtClean="0"/>
              <a:t>France (most were Protestant)</a:t>
            </a:r>
            <a:endParaRPr lang="en-US" sz="3200" dirty="0" smtClean="0"/>
          </a:p>
          <a:p>
            <a:pPr lvl="1">
              <a:defRPr/>
            </a:pPr>
            <a:r>
              <a:rPr lang="en-US" sz="3200" dirty="0" smtClean="0"/>
              <a:t>Huge negative impact on French economy</a:t>
            </a:r>
          </a:p>
        </p:txBody>
      </p:sp>
      <p:sp>
        <p:nvSpPr>
          <p:cNvPr id="4" name="Rectangle 2"/>
          <p:cNvSpPr txBox="1">
            <a:spLocks noChangeArrowheads="1"/>
          </p:cNvSpPr>
          <p:nvPr/>
        </p:nvSpPr>
        <p:spPr>
          <a:xfrm>
            <a:off x="0" y="0"/>
            <a:ext cx="9144000" cy="6381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smtClean="0">
                <a:solidFill>
                  <a:srgbClr val="FF0000"/>
                </a:solidFill>
                <a:latin typeface="Arial Black" panose="020B0A04020102020204" pitchFamily="34" charset="0"/>
              </a:rPr>
              <a:t>Louis XIV – Absolute Economics</a:t>
            </a:r>
          </a:p>
        </p:txBody>
      </p:sp>
      <p:pic>
        <p:nvPicPr>
          <p:cNvPr id="3" name="Picture 2"/>
          <p:cNvPicPr>
            <a:picLocks noChangeAspect="1"/>
          </p:cNvPicPr>
          <p:nvPr/>
        </p:nvPicPr>
        <p:blipFill>
          <a:blip r:embed="rId2"/>
          <a:stretch>
            <a:fillRect/>
          </a:stretch>
        </p:blipFill>
        <p:spPr>
          <a:xfrm>
            <a:off x="5238751" y="747712"/>
            <a:ext cx="3905250" cy="5234697"/>
          </a:xfrm>
          <a:prstGeom prst="rect">
            <a:avLst/>
          </a:prstGeom>
        </p:spPr>
      </p:pic>
    </p:spTree>
    <p:extLst>
      <p:ext uri="{BB962C8B-B14F-4D97-AF65-F5344CB8AC3E}">
        <p14:creationId xmlns:p14="http://schemas.microsoft.com/office/powerpoint/2010/main" val="1815903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539750"/>
            <a:ext cx="9144000" cy="6318250"/>
          </a:xfrm>
        </p:spPr>
        <p:txBody>
          <a:bodyPr>
            <a:noAutofit/>
          </a:bodyPr>
          <a:lstStyle/>
          <a:p>
            <a:pPr eaLnBrk="1" hangingPunct="1">
              <a:defRPr/>
            </a:pPr>
            <a:r>
              <a:rPr lang="en-US" sz="3200" dirty="0" smtClean="0"/>
              <a:t>Louis XIV makes more financial mistakes</a:t>
            </a:r>
          </a:p>
          <a:p>
            <a:pPr lvl="1">
              <a:defRPr/>
            </a:pPr>
            <a:r>
              <a:rPr lang="en-US" sz="3200" dirty="0" smtClean="0"/>
              <a:t>Attempts to use Mercantilism as a form of profit for nation, but they get into the game too late and British/Dutch have that market cornered </a:t>
            </a:r>
          </a:p>
          <a:p>
            <a:pPr lvl="1">
              <a:defRPr/>
            </a:pPr>
            <a:r>
              <a:rPr lang="en-US" sz="3200" dirty="0" smtClean="0"/>
              <a:t>Real problem is that all of his major economic policies are geared toward the king </a:t>
            </a:r>
          </a:p>
          <a:p>
            <a:pPr lvl="2">
              <a:defRPr/>
            </a:pPr>
            <a:r>
              <a:rPr lang="en-US" sz="3200" dirty="0" smtClean="0"/>
              <a:t>Taxed the peasants heavily</a:t>
            </a:r>
          </a:p>
          <a:p>
            <a:pPr lvl="1">
              <a:defRPr/>
            </a:pPr>
            <a:r>
              <a:rPr lang="en-US" sz="3600" dirty="0" smtClean="0"/>
              <a:t>Reaches goal of being one of the richest nations in the world, but because of his extravagant lifestyle and wars France remains on the brink of financial ruin throughout most of Louis XIV reign</a:t>
            </a:r>
          </a:p>
        </p:txBody>
      </p:sp>
      <p:sp>
        <p:nvSpPr>
          <p:cNvPr id="4" name="Rectangle 2"/>
          <p:cNvSpPr txBox="1">
            <a:spLocks noChangeArrowheads="1"/>
          </p:cNvSpPr>
          <p:nvPr/>
        </p:nvSpPr>
        <p:spPr>
          <a:xfrm>
            <a:off x="0" y="0"/>
            <a:ext cx="9144000" cy="6381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smtClean="0">
                <a:solidFill>
                  <a:srgbClr val="FF0000"/>
                </a:solidFill>
                <a:latin typeface="Arial Black" panose="020B0A04020102020204" pitchFamily="34" charset="0"/>
              </a:rPr>
              <a:t>Louis XIV – Absolute Economics</a:t>
            </a:r>
          </a:p>
        </p:txBody>
      </p:sp>
    </p:spTree>
    <p:extLst>
      <p:ext uri="{BB962C8B-B14F-4D97-AF65-F5344CB8AC3E}">
        <p14:creationId xmlns:p14="http://schemas.microsoft.com/office/powerpoint/2010/main" val="1226370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09600"/>
          </a:xfrm>
        </p:spPr>
        <p:txBody>
          <a:bodyPr>
            <a:normAutofit fontScale="90000"/>
          </a:bodyPr>
          <a:lstStyle/>
          <a:p>
            <a:pPr algn="ctr"/>
            <a:r>
              <a:rPr lang="en-US" b="1" i="1" dirty="0" smtClean="0">
                <a:solidFill>
                  <a:srgbClr val="FF0000"/>
                </a:solidFill>
                <a:latin typeface="Arial Black" panose="020B0A04020102020204" pitchFamily="34" charset="0"/>
              </a:rPr>
              <a:t>Discussion</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92124"/>
            <a:ext cx="9144000" cy="6365875"/>
          </a:xfrm>
        </p:spPr>
        <p:txBody>
          <a:bodyPr>
            <a:normAutofit/>
          </a:bodyPr>
          <a:lstStyle/>
          <a:p>
            <a:r>
              <a:rPr lang="en-US" sz="3600" dirty="0" smtClean="0"/>
              <a:t>Analyze </a:t>
            </a:r>
            <a:r>
              <a:rPr lang="en-US" sz="3600" i="1" dirty="0" smtClean="0"/>
              <a:t>The Wars of Louis XIV (</a:t>
            </a:r>
            <a:r>
              <a:rPr lang="en-US" sz="3600" dirty="0" smtClean="0"/>
              <a:t>Should be in your notes from last night Sp. Pages 444-450) and answer the following prompt – </a:t>
            </a:r>
          </a:p>
          <a:p>
            <a:pPr lvl="1"/>
            <a:r>
              <a:rPr lang="en-US" sz="3200" dirty="0" smtClean="0"/>
              <a:t>Argue the impact Louis XIV decision to go to war(s) on the people of France</a:t>
            </a:r>
            <a:endParaRPr lang="en-US" sz="3200" dirty="0"/>
          </a:p>
        </p:txBody>
      </p:sp>
      <p:pic>
        <p:nvPicPr>
          <p:cNvPr id="4" name="Picture 3"/>
          <p:cNvPicPr>
            <a:picLocks noChangeAspect="1"/>
          </p:cNvPicPr>
          <p:nvPr/>
        </p:nvPicPr>
        <p:blipFill>
          <a:blip r:embed="rId2"/>
          <a:stretch>
            <a:fillRect/>
          </a:stretch>
        </p:blipFill>
        <p:spPr>
          <a:xfrm>
            <a:off x="2640806" y="3019424"/>
            <a:ext cx="3862387" cy="3838575"/>
          </a:xfrm>
          <a:prstGeom prst="rect">
            <a:avLst/>
          </a:prstGeom>
        </p:spPr>
      </p:pic>
    </p:spTree>
    <p:extLst>
      <p:ext uri="{BB962C8B-B14F-4D97-AF65-F5344CB8AC3E}">
        <p14:creationId xmlns:p14="http://schemas.microsoft.com/office/powerpoint/2010/main" val="2165615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85775"/>
          </a:xfrm>
        </p:spPr>
        <p:txBody>
          <a:bodyPr>
            <a:normAutofit fontScale="90000"/>
          </a:bodyPr>
          <a:lstStyle/>
          <a:p>
            <a:pPr algn="ctr"/>
            <a:r>
              <a:rPr lang="en-US" sz="3200" b="1" i="1" dirty="0" smtClean="0">
                <a:solidFill>
                  <a:srgbClr val="FF0000"/>
                </a:solidFill>
                <a:latin typeface="Arial Black" panose="020B0A04020102020204" pitchFamily="34" charset="0"/>
              </a:rPr>
              <a:t>Background to Absolutism in France</a:t>
            </a:r>
            <a:endParaRPr lang="en-US" sz="3200"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77824"/>
            <a:ext cx="9144000" cy="6480175"/>
          </a:xfrm>
        </p:spPr>
        <p:txBody>
          <a:bodyPr>
            <a:normAutofit/>
          </a:bodyPr>
          <a:lstStyle/>
          <a:p>
            <a:r>
              <a:rPr lang="en-US" sz="4000" dirty="0" smtClean="0"/>
              <a:t>France like most of W. Europe was heavily involved in the 30YW</a:t>
            </a:r>
          </a:p>
          <a:p>
            <a:r>
              <a:rPr lang="en-US" sz="4000" dirty="0" smtClean="0"/>
              <a:t>France was heavily influenced by royal minsters prior to Louis XIV</a:t>
            </a:r>
          </a:p>
          <a:p>
            <a:pPr lvl="1"/>
            <a:r>
              <a:rPr lang="en-US" sz="3600" dirty="0" smtClean="0"/>
              <a:t>This is because Louis XIII &amp; XIV were only boys when they took power</a:t>
            </a:r>
          </a:p>
          <a:p>
            <a:r>
              <a:rPr lang="en-US" sz="4000" dirty="0" smtClean="0"/>
              <a:t>Two important ministers helped keep France together during the period before Louis XIV took power</a:t>
            </a:r>
          </a:p>
          <a:p>
            <a:pPr lvl="1"/>
            <a:r>
              <a:rPr lang="en-US" sz="3600" dirty="0" smtClean="0"/>
              <a:t>Cardinal Richelieu &amp; Cardinal Mazarin</a:t>
            </a:r>
            <a:endParaRPr lang="en-US" sz="3600" dirty="0"/>
          </a:p>
        </p:txBody>
      </p:sp>
    </p:spTree>
    <p:extLst>
      <p:ext uri="{BB962C8B-B14F-4D97-AF65-F5344CB8AC3E}">
        <p14:creationId xmlns:p14="http://schemas.microsoft.com/office/powerpoint/2010/main" val="3115740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7225"/>
          </a:xfrm>
        </p:spPr>
        <p:txBody>
          <a:bodyPr>
            <a:noAutofit/>
          </a:bodyPr>
          <a:lstStyle/>
          <a:p>
            <a:r>
              <a:rPr lang="en-US" b="1" dirty="0" smtClean="0">
                <a:solidFill>
                  <a:srgbClr val="FF0000"/>
                </a:solidFill>
                <a:latin typeface="Arial Black" panose="020B0A04020102020204" pitchFamily="34" charset="0"/>
              </a:rPr>
              <a:t>Cardinal Richelieu</a:t>
            </a:r>
            <a:endParaRPr lang="en-US" b="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33400"/>
            <a:ext cx="7210425" cy="6324600"/>
          </a:xfrm>
        </p:spPr>
        <p:txBody>
          <a:bodyPr>
            <a:normAutofit lnSpcReduction="10000"/>
          </a:bodyPr>
          <a:lstStyle/>
          <a:p>
            <a:r>
              <a:rPr lang="en-US" dirty="0" smtClean="0"/>
              <a:t>Louis XIII chief minister from 1624-1642</a:t>
            </a:r>
          </a:p>
          <a:p>
            <a:r>
              <a:rPr lang="en-US" dirty="0" smtClean="0"/>
              <a:t>Eliminated the political and military power of</a:t>
            </a:r>
          </a:p>
          <a:p>
            <a:pPr marL="0" indent="0">
              <a:buNone/>
            </a:pPr>
            <a:r>
              <a:rPr lang="en-US" dirty="0" smtClean="0"/>
              <a:t>The Huguenots </a:t>
            </a:r>
          </a:p>
          <a:p>
            <a:pPr lvl="1"/>
            <a:r>
              <a:rPr lang="en-US" dirty="0" smtClean="0"/>
              <a:t>He essentially killed off (during 30YW) any one</a:t>
            </a:r>
          </a:p>
          <a:p>
            <a:pPr marL="457200" lvl="1" indent="0">
              <a:buNone/>
            </a:pPr>
            <a:r>
              <a:rPr lang="en-US" dirty="0" smtClean="0"/>
              <a:t>Of them that might cause the monarch a problem</a:t>
            </a:r>
          </a:p>
          <a:p>
            <a:pPr lvl="1"/>
            <a:r>
              <a:rPr lang="en-US" dirty="0" smtClean="0"/>
              <a:t>Allows them to keep religious privilege </a:t>
            </a:r>
          </a:p>
          <a:p>
            <a:r>
              <a:rPr lang="en-US" dirty="0" smtClean="0"/>
              <a:t>Used intendants to execute orders of the central government in the provinces </a:t>
            </a:r>
          </a:p>
          <a:p>
            <a:pPr lvl="1"/>
            <a:r>
              <a:rPr lang="en-US" dirty="0" smtClean="0"/>
              <a:t>This was diplomatic, and the intendants were usually successful </a:t>
            </a:r>
            <a:endParaRPr lang="en-US" dirty="0"/>
          </a:p>
          <a:p>
            <a:r>
              <a:rPr lang="en-US" dirty="0" smtClean="0"/>
              <a:t>Struggled in the area of finances</a:t>
            </a:r>
          </a:p>
          <a:p>
            <a:pPr lvl="1"/>
            <a:r>
              <a:rPr lang="en-US" dirty="0" smtClean="0"/>
              <a:t>Imposed heavy taxes on land/property</a:t>
            </a:r>
          </a:p>
          <a:p>
            <a:pPr lvl="1"/>
            <a:r>
              <a:rPr lang="en-US" dirty="0" smtClean="0"/>
              <a:t>During his reign as cardinal it increased over 2.5 times</a:t>
            </a:r>
          </a:p>
          <a:p>
            <a:pPr lvl="1"/>
            <a:r>
              <a:rPr lang="en-US" dirty="0" smtClean="0"/>
              <a:t>System was very corrupt </a:t>
            </a:r>
          </a:p>
          <a:p>
            <a:pPr lvl="1"/>
            <a:r>
              <a:rPr lang="en-US" dirty="0" smtClean="0"/>
              <a:t>Because of 30YW they could not keep up with debt</a:t>
            </a:r>
          </a:p>
        </p:txBody>
      </p:sp>
      <p:pic>
        <p:nvPicPr>
          <p:cNvPr id="4" name="Picture 3"/>
          <p:cNvPicPr>
            <a:picLocks noChangeAspect="1"/>
          </p:cNvPicPr>
          <p:nvPr/>
        </p:nvPicPr>
        <p:blipFill>
          <a:blip r:embed="rId2"/>
          <a:stretch>
            <a:fillRect/>
          </a:stretch>
        </p:blipFill>
        <p:spPr>
          <a:xfrm>
            <a:off x="6764035" y="1457324"/>
            <a:ext cx="2379965" cy="3629025"/>
          </a:xfrm>
          <a:prstGeom prst="rect">
            <a:avLst/>
          </a:prstGeom>
        </p:spPr>
      </p:pic>
    </p:spTree>
    <p:extLst>
      <p:ext uri="{BB962C8B-B14F-4D97-AF65-F5344CB8AC3E}">
        <p14:creationId xmlns:p14="http://schemas.microsoft.com/office/powerpoint/2010/main" val="3378708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800"/>
          </a:xfrm>
        </p:spPr>
        <p:txBody>
          <a:bodyPr>
            <a:normAutofit fontScale="90000"/>
          </a:bodyPr>
          <a:lstStyle/>
          <a:p>
            <a:r>
              <a:rPr lang="en-US" b="1" dirty="0" smtClean="0">
                <a:solidFill>
                  <a:srgbClr val="FF0000"/>
                </a:solidFill>
                <a:latin typeface="Arial Black" panose="020B0A04020102020204" pitchFamily="34" charset="0"/>
              </a:rPr>
              <a:t>Cardinal Mazarin</a:t>
            </a:r>
            <a:endParaRPr lang="en-US" b="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58800"/>
            <a:ext cx="6667500" cy="6299200"/>
          </a:xfrm>
        </p:spPr>
        <p:txBody>
          <a:bodyPr>
            <a:normAutofit fontScale="92500" lnSpcReduction="20000"/>
          </a:bodyPr>
          <a:lstStyle/>
          <a:p>
            <a:r>
              <a:rPr lang="en-US" dirty="0" smtClean="0"/>
              <a:t>Took over after Richelieu died in 1642</a:t>
            </a:r>
          </a:p>
          <a:p>
            <a:pPr lvl="1"/>
            <a:r>
              <a:rPr lang="en-US" dirty="0" smtClean="0"/>
              <a:t>Louis XIII died shortly after as well (within a few months of Richelieu)</a:t>
            </a:r>
          </a:p>
          <a:p>
            <a:r>
              <a:rPr lang="en-US" dirty="0" smtClean="0"/>
              <a:t>Dominated government while Louis XIV was coming of age</a:t>
            </a:r>
          </a:p>
          <a:p>
            <a:r>
              <a:rPr lang="en-US" dirty="0" smtClean="0"/>
              <a:t>Was greatly disliked by the French </a:t>
            </a:r>
          </a:p>
          <a:p>
            <a:pPr lvl="1"/>
            <a:r>
              <a:rPr lang="en-US" dirty="0" smtClean="0"/>
              <a:t>This was because he was Italian </a:t>
            </a:r>
          </a:p>
          <a:p>
            <a:r>
              <a:rPr lang="en-US" dirty="0" smtClean="0"/>
              <a:t>Quelled the </a:t>
            </a:r>
            <a:r>
              <a:rPr lang="en-US" b="1" dirty="0" err="1" smtClean="0">
                <a:solidFill>
                  <a:srgbClr val="FF0000"/>
                </a:solidFill>
              </a:rPr>
              <a:t>Fronde</a:t>
            </a:r>
            <a:r>
              <a:rPr lang="en-US" b="1" dirty="0" err="1">
                <a:solidFill>
                  <a:srgbClr val="FF0000"/>
                </a:solidFill>
              </a:rPr>
              <a:t>s</a:t>
            </a:r>
            <a:endParaRPr lang="en-US" b="1" dirty="0" smtClean="0">
              <a:solidFill>
                <a:srgbClr val="FF0000"/>
              </a:solidFill>
            </a:endParaRPr>
          </a:p>
          <a:p>
            <a:r>
              <a:rPr lang="en-US" dirty="0" smtClean="0"/>
              <a:t>Group of nobles that hated Mazarin, and revolted against him</a:t>
            </a:r>
          </a:p>
          <a:p>
            <a:r>
              <a:rPr lang="en-US" dirty="0" smtClean="0"/>
              <a:t>First (1648-1649) was ended by compromise</a:t>
            </a:r>
          </a:p>
          <a:p>
            <a:pPr lvl="1"/>
            <a:r>
              <a:rPr lang="en-US" dirty="0"/>
              <a:t>Mostly protested </a:t>
            </a:r>
            <a:r>
              <a:rPr lang="en-US" dirty="0" smtClean="0"/>
              <a:t>taxes by a group of nobles called The Robe</a:t>
            </a:r>
          </a:p>
          <a:p>
            <a:r>
              <a:rPr lang="en-US" dirty="0" smtClean="0"/>
              <a:t>Second (1650-1652) </a:t>
            </a:r>
          </a:p>
          <a:p>
            <a:pPr lvl="1"/>
            <a:r>
              <a:rPr lang="en-US" dirty="0" smtClean="0"/>
              <a:t>Group called The Sword wanted to overthrow him for their own political gains </a:t>
            </a:r>
          </a:p>
          <a:p>
            <a:pPr lvl="1"/>
            <a:r>
              <a:rPr lang="en-US" dirty="0" smtClean="0"/>
              <a:t>Failed when they started fighting each other</a:t>
            </a:r>
          </a:p>
          <a:p>
            <a:r>
              <a:rPr lang="en-US" dirty="0" smtClean="0"/>
              <a:t>Died in 1661, at this point Louis XIV was poised to take over</a:t>
            </a:r>
          </a:p>
          <a:p>
            <a:endParaRPr lang="en-US" dirty="0" smtClean="0"/>
          </a:p>
        </p:txBody>
      </p:sp>
      <p:pic>
        <p:nvPicPr>
          <p:cNvPr id="5" name="Picture 4"/>
          <p:cNvPicPr>
            <a:picLocks noChangeAspect="1"/>
          </p:cNvPicPr>
          <p:nvPr/>
        </p:nvPicPr>
        <p:blipFill>
          <a:blip r:embed="rId2"/>
          <a:stretch>
            <a:fillRect/>
          </a:stretch>
        </p:blipFill>
        <p:spPr>
          <a:xfrm>
            <a:off x="6667500" y="1"/>
            <a:ext cx="2476500" cy="3076575"/>
          </a:xfrm>
          <a:prstGeom prst="rect">
            <a:avLst/>
          </a:prstGeom>
        </p:spPr>
      </p:pic>
    </p:spTree>
    <p:extLst>
      <p:ext uri="{BB962C8B-B14F-4D97-AF65-F5344CB8AC3E}">
        <p14:creationId xmlns:p14="http://schemas.microsoft.com/office/powerpoint/2010/main" val="15657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76288"/>
          </a:xfrm>
        </p:spPr>
        <p:txBody>
          <a:bodyPr>
            <a:normAutofit/>
          </a:bodyPr>
          <a:lstStyle/>
          <a:p>
            <a:pPr algn="ctr"/>
            <a:r>
              <a:rPr lang="en-US" sz="4000" b="1" i="1" dirty="0" smtClean="0">
                <a:solidFill>
                  <a:srgbClr val="FF0000"/>
                </a:solidFill>
                <a:latin typeface="Arial Black" panose="020B0A04020102020204" pitchFamily="34" charset="0"/>
              </a:rPr>
              <a:t>French Absolutism - Louis XIV</a:t>
            </a:r>
            <a:endParaRPr lang="en-US" sz="4000" b="1" i="1"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40768" y="676275"/>
            <a:ext cx="4462463" cy="6181725"/>
          </a:xfrm>
          <a:prstGeom prst="rect">
            <a:avLst/>
          </a:prstGeom>
        </p:spPr>
      </p:pic>
    </p:spTree>
    <p:extLst>
      <p:ext uri="{BB962C8B-B14F-4D97-AF65-F5344CB8AC3E}">
        <p14:creationId xmlns:p14="http://schemas.microsoft.com/office/powerpoint/2010/main" val="2443081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9125"/>
          </a:xfrm>
        </p:spPr>
        <p:txBody>
          <a:bodyPr>
            <a:normAutofit fontScale="90000"/>
          </a:bodyPr>
          <a:lstStyle/>
          <a:p>
            <a:pPr algn="ctr"/>
            <a:r>
              <a:rPr lang="en-US" b="1" i="1" dirty="0" smtClean="0">
                <a:solidFill>
                  <a:srgbClr val="FF0000"/>
                </a:solidFill>
                <a:latin typeface="Arial Black" panose="020B0A04020102020204" pitchFamily="34" charset="0"/>
              </a:rPr>
              <a:t>Louis XIV - Background</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11174"/>
            <a:ext cx="6557267" cy="6346825"/>
          </a:xfrm>
        </p:spPr>
        <p:txBody>
          <a:bodyPr>
            <a:normAutofit/>
          </a:bodyPr>
          <a:lstStyle/>
          <a:p>
            <a:r>
              <a:rPr lang="en-US" sz="3600" dirty="0" smtClean="0"/>
              <a:t>Raised primarily by his mother </a:t>
            </a:r>
          </a:p>
          <a:p>
            <a:pPr lvl="1"/>
            <a:r>
              <a:rPr lang="en-US" sz="3200" dirty="0" smtClean="0"/>
              <a:t>He was 4 when his father died in 1642</a:t>
            </a:r>
          </a:p>
          <a:p>
            <a:r>
              <a:rPr lang="en-US" sz="3600" dirty="0" smtClean="0"/>
              <a:t>23 when Mazarin died </a:t>
            </a:r>
          </a:p>
          <a:p>
            <a:r>
              <a:rPr lang="en-US" sz="3600" dirty="0" smtClean="0"/>
              <a:t>Was extremely serious about taking control of the government… </a:t>
            </a:r>
          </a:p>
          <a:p>
            <a:r>
              <a:rPr lang="en-US" sz="3600" dirty="0" smtClean="0"/>
              <a:t>Upon hearing this Louis XIV’s mother thought it was a joke </a:t>
            </a:r>
          </a:p>
          <a:p>
            <a:pPr lvl="1"/>
            <a:r>
              <a:rPr lang="en-US" sz="3200" dirty="0" smtClean="0"/>
              <a:t>This is because he was more known for playing jokes on people and sleeping with the royal maids </a:t>
            </a:r>
            <a:endParaRPr lang="en-US" sz="3600" dirty="0"/>
          </a:p>
        </p:txBody>
      </p:sp>
      <p:pic>
        <p:nvPicPr>
          <p:cNvPr id="4" name="Picture 3"/>
          <p:cNvPicPr>
            <a:picLocks noChangeAspect="1"/>
          </p:cNvPicPr>
          <p:nvPr/>
        </p:nvPicPr>
        <p:blipFill>
          <a:blip r:embed="rId2"/>
          <a:stretch>
            <a:fillRect/>
          </a:stretch>
        </p:blipFill>
        <p:spPr>
          <a:xfrm>
            <a:off x="6219867" y="1311273"/>
            <a:ext cx="2924133" cy="4375151"/>
          </a:xfrm>
          <a:prstGeom prst="rect">
            <a:avLst/>
          </a:prstGeom>
        </p:spPr>
      </p:pic>
    </p:spTree>
    <p:extLst>
      <p:ext uri="{BB962C8B-B14F-4D97-AF65-F5344CB8AC3E}">
        <p14:creationId xmlns:p14="http://schemas.microsoft.com/office/powerpoint/2010/main" val="47818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4000" dirty="0" smtClean="0"/>
              <a:t>“Up to this moment I have been pleased to entrust the government of my affairs to the late Cardinal. It is now time that I govern them myself. You (secretaries and ministers of state) will assist me with your counsels when I ask for them. I request and order you to seal no orders except by my command…I order you to not sign anything, not even a passport… without my command; to render account to me personally each day and to favor no one.”</a:t>
            </a:r>
          </a:p>
          <a:p>
            <a:pPr lvl="1"/>
            <a:r>
              <a:rPr lang="en-US" sz="3600" dirty="0" smtClean="0"/>
              <a:t>Louis XIV via </a:t>
            </a:r>
            <a:r>
              <a:rPr lang="en-US" sz="3600" dirty="0" err="1" smtClean="0"/>
              <a:t>Spielvogel</a:t>
            </a:r>
            <a:r>
              <a:rPr lang="en-US" sz="3600" dirty="0" smtClean="0"/>
              <a:t> 445</a:t>
            </a:r>
            <a:endParaRPr lang="en-US" sz="3600" dirty="0"/>
          </a:p>
        </p:txBody>
      </p:sp>
    </p:spTree>
    <p:extLst>
      <p:ext uri="{BB962C8B-B14F-4D97-AF65-F5344CB8AC3E}">
        <p14:creationId xmlns:p14="http://schemas.microsoft.com/office/powerpoint/2010/main" val="1720214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9125"/>
          </a:xfrm>
        </p:spPr>
        <p:txBody>
          <a:bodyPr>
            <a:normAutofit fontScale="90000"/>
          </a:bodyPr>
          <a:lstStyle/>
          <a:p>
            <a:pPr algn="ctr"/>
            <a:r>
              <a:rPr lang="en-US" b="1" i="1" dirty="0" smtClean="0">
                <a:solidFill>
                  <a:srgbClr val="FF0000"/>
                </a:solidFill>
                <a:latin typeface="Arial Black" panose="020B0A04020102020204" pitchFamily="34" charset="0"/>
              </a:rPr>
              <a:t>Louis XIV – Establishing Power</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11174"/>
            <a:ext cx="9144000" cy="6346825"/>
          </a:xfrm>
        </p:spPr>
        <p:txBody>
          <a:bodyPr>
            <a:normAutofit lnSpcReduction="10000"/>
          </a:bodyPr>
          <a:lstStyle/>
          <a:p>
            <a:pPr>
              <a:defRPr/>
            </a:pPr>
            <a:r>
              <a:rPr lang="en-US" sz="3600" dirty="0"/>
              <a:t>Louis bitter about the nobles who rebelled </a:t>
            </a:r>
            <a:r>
              <a:rPr lang="en-US" sz="3600" dirty="0" smtClean="0"/>
              <a:t>in </a:t>
            </a:r>
            <a:r>
              <a:rPr lang="en-US" sz="3600" dirty="0" err="1" smtClean="0"/>
              <a:t>Frondes</a:t>
            </a:r>
            <a:r>
              <a:rPr lang="en-US" sz="3600" dirty="0" smtClean="0"/>
              <a:t> and </a:t>
            </a:r>
            <a:r>
              <a:rPr lang="en-US" sz="3600" dirty="0"/>
              <a:t>swore he would weaken them</a:t>
            </a:r>
          </a:p>
          <a:p>
            <a:pPr lvl="1">
              <a:defRPr/>
            </a:pPr>
            <a:r>
              <a:rPr lang="en-US" sz="3200" dirty="0" smtClean="0"/>
              <a:t>Government </a:t>
            </a:r>
            <a:r>
              <a:rPr lang="en-US" sz="3200" dirty="0"/>
              <a:t>was violent in its </a:t>
            </a:r>
            <a:r>
              <a:rPr lang="en-US" sz="3200" dirty="0" smtClean="0"/>
              <a:t>response to </a:t>
            </a:r>
            <a:r>
              <a:rPr lang="en-US" sz="3200" dirty="0" err="1" smtClean="0"/>
              <a:t>Frondes</a:t>
            </a:r>
            <a:endParaRPr lang="en-US" sz="3200" dirty="0" smtClean="0"/>
          </a:p>
          <a:p>
            <a:pPr lvl="2">
              <a:defRPr/>
            </a:pPr>
            <a:r>
              <a:rPr lang="en-US" sz="2800" dirty="0" smtClean="0"/>
              <a:t>Willing to murder any noble (or anyone else) that worked against French Monarch</a:t>
            </a:r>
            <a:endParaRPr lang="en-US" sz="2800" dirty="0"/>
          </a:p>
          <a:p>
            <a:pPr lvl="1">
              <a:defRPr/>
            </a:pPr>
            <a:r>
              <a:rPr lang="en-US" sz="3200" dirty="0"/>
              <a:t>Peasants and townspeople tired, were willing to live under an absolute </a:t>
            </a:r>
            <a:r>
              <a:rPr lang="en-US" sz="3200" dirty="0" smtClean="0"/>
              <a:t>monarch</a:t>
            </a:r>
          </a:p>
          <a:p>
            <a:pPr lvl="1">
              <a:defRPr/>
            </a:pPr>
            <a:r>
              <a:rPr lang="en-US" sz="3200" dirty="0" smtClean="0"/>
              <a:t>Louis XIV made nobles dependent on him for any decision </a:t>
            </a:r>
          </a:p>
          <a:p>
            <a:pPr lvl="2">
              <a:defRPr/>
            </a:pPr>
            <a:r>
              <a:rPr lang="en-US" sz="2800" dirty="0"/>
              <a:t>100 nobles awaited him when he awoke every morning – to wait on him</a:t>
            </a:r>
          </a:p>
          <a:p>
            <a:pPr lvl="2">
              <a:defRPr/>
            </a:pPr>
            <a:r>
              <a:rPr lang="en-US" sz="2800" dirty="0" smtClean="0"/>
              <a:t>Kept them away from their homes, which mad the intendants more powerful </a:t>
            </a:r>
            <a:endParaRPr lang="en-US" sz="2800" dirty="0"/>
          </a:p>
        </p:txBody>
      </p:sp>
    </p:spTree>
    <p:extLst>
      <p:ext uri="{BB962C8B-B14F-4D97-AF65-F5344CB8AC3E}">
        <p14:creationId xmlns:p14="http://schemas.microsoft.com/office/powerpoint/2010/main" val="1011530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TotalTime>
  <Words>1151</Words>
  <Application>Microsoft Office PowerPoint</Application>
  <PresentationFormat>On-screen Show (4:3)</PresentationFormat>
  <Paragraphs>117</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Calibri</vt:lpstr>
      <vt:lpstr>Calibri Light</vt:lpstr>
      <vt:lpstr>Office Theme</vt:lpstr>
      <vt:lpstr>French Absolutism</vt:lpstr>
      <vt:lpstr>Absolutism – What is it?</vt:lpstr>
      <vt:lpstr>Background to Absolutism in France</vt:lpstr>
      <vt:lpstr>Cardinal Richelieu</vt:lpstr>
      <vt:lpstr>Cardinal Mazarin</vt:lpstr>
      <vt:lpstr>French Absolutism - Louis XIV</vt:lpstr>
      <vt:lpstr>Louis XIV - Background</vt:lpstr>
      <vt:lpstr>PowerPoint Presentation</vt:lpstr>
      <vt:lpstr>Louis XIV – Establishing Power</vt:lpstr>
      <vt:lpstr>Louis XIV – The Sun King</vt:lpstr>
      <vt:lpstr>Louis XIV - Versailles</vt:lpstr>
      <vt:lpstr>Versailles</vt:lpstr>
      <vt:lpstr>PowerPoint Presentation</vt:lpstr>
      <vt:lpstr>Versailles – King’s bedchamber</vt:lpstr>
      <vt:lpstr>Chapel at Versailles</vt:lpstr>
      <vt:lpstr>Gardens at Versailles</vt:lpstr>
      <vt:lpstr>Versailles – Queen’s bedchamber</vt:lpstr>
      <vt:lpstr>Versailles – Hall of Mirrors</vt:lpstr>
      <vt:lpstr>Louis XIV – Government Structure</vt:lpstr>
      <vt:lpstr>Louis XIV – Religious Control</vt:lpstr>
      <vt:lpstr>Louis XIV – Absolute Economics</vt:lpstr>
      <vt:lpstr>PowerPoint Presentation</vt:lpstr>
      <vt:lpstr>PowerPoint Presentation</vt:lpstr>
      <vt:lpstr>Discussion</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Absolutism</dc:title>
  <dc:creator>Myers, Zachary    SHS - Staff</dc:creator>
  <cp:lastModifiedBy>Myers, Zachary    SHS - Staff</cp:lastModifiedBy>
  <cp:revision>22</cp:revision>
  <dcterms:created xsi:type="dcterms:W3CDTF">2016-11-13T22:14:59Z</dcterms:created>
  <dcterms:modified xsi:type="dcterms:W3CDTF">2018-10-04T17:54:12Z</dcterms:modified>
</cp:coreProperties>
</file>