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4" r:id="rId4"/>
    <p:sldId id="261" r:id="rId5"/>
    <p:sldId id="257"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9D2F07-A3DF-4E8C-A886-8E1F79AFD989}"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1215557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9D2F07-A3DF-4E8C-A886-8E1F79AFD989}"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203028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9D2F07-A3DF-4E8C-A886-8E1F79AFD989}"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3778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9D2F07-A3DF-4E8C-A886-8E1F79AFD989}"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324265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9D2F07-A3DF-4E8C-A886-8E1F79AFD989}" type="datetimeFigureOut">
              <a:rPr lang="en-US" smtClean="0"/>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2787092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9D2F07-A3DF-4E8C-A886-8E1F79AFD989}"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2962449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9D2F07-A3DF-4E8C-A886-8E1F79AFD989}" type="datetimeFigureOut">
              <a:rPr lang="en-US" smtClean="0"/>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318192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9D2F07-A3DF-4E8C-A886-8E1F79AFD989}" type="datetimeFigureOut">
              <a:rPr lang="en-US" smtClean="0"/>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150389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D2F07-A3DF-4E8C-A886-8E1F79AFD989}" type="datetimeFigureOut">
              <a:rPr lang="en-US" smtClean="0"/>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83873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9D2F07-A3DF-4E8C-A886-8E1F79AFD989}"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107061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9D2F07-A3DF-4E8C-A886-8E1F79AFD989}" type="datetimeFigureOut">
              <a:rPr lang="en-US" smtClean="0"/>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B34BC9-2FF0-4E1C-92DF-7E689A0D2A02}" type="slidenum">
              <a:rPr lang="en-US" smtClean="0"/>
              <a:t>‹#›</a:t>
            </a:fld>
            <a:endParaRPr lang="en-US"/>
          </a:p>
        </p:txBody>
      </p:sp>
    </p:spTree>
    <p:extLst>
      <p:ext uri="{BB962C8B-B14F-4D97-AF65-F5344CB8AC3E}">
        <p14:creationId xmlns:p14="http://schemas.microsoft.com/office/powerpoint/2010/main" val="350046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D2F07-A3DF-4E8C-A886-8E1F79AFD989}" type="datetimeFigureOut">
              <a:rPr lang="en-US" smtClean="0"/>
              <a:t>6/13/2018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34BC9-2FF0-4E1C-92DF-7E689A0D2A02}" type="slidenum">
              <a:rPr lang="en-US" smtClean="0"/>
              <a:t>‹#›</a:t>
            </a:fld>
            <a:endParaRPr lang="en-US"/>
          </a:p>
        </p:txBody>
      </p:sp>
    </p:spTree>
    <p:extLst>
      <p:ext uri="{BB962C8B-B14F-4D97-AF65-F5344CB8AC3E}">
        <p14:creationId xmlns:p14="http://schemas.microsoft.com/office/powerpoint/2010/main" val="3600936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90204"/>
          </a:xfrm>
        </p:spPr>
        <p:txBody>
          <a:bodyPr>
            <a:normAutofit fontScale="90000"/>
          </a:bodyPr>
          <a:lstStyle/>
          <a:p>
            <a:pPr algn="ctr"/>
            <a:r>
              <a:rPr lang="en-US" b="1" dirty="0" smtClean="0">
                <a:solidFill>
                  <a:srgbClr val="FF0000"/>
                </a:solidFill>
                <a:latin typeface="Arial Black" panose="020B0A04020102020204" pitchFamily="34" charset="0"/>
              </a:rPr>
              <a:t>Discussion</a:t>
            </a:r>
            <a:endParaRPr lang="en-US" b="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454024"/>
            <a:ext cx="9144000" cy="6403975"/>
          </a:xfrm>
        </p:spPr>
        <p:txBody>
          <a:bodyPr>
            <a:normAutofit/>
          </a:bodyPr>
          <a:lstStyle/>
          <a:p>
            <a:r>
              <a:rPr lang="en-US" sz="4800" dirty="0" smtClean="0"/>
              <a:t>Talk to your table group about what questions you have for the final exam</a:t>
            </a:r>
          </a:p>
          <a:p>
            <a:pPr lvl="1"/>
            <a:r>
              <a:rPr lang="en-US" sz="4400" dirty="0" smtClean="0"/>
              <a:t>Only for the MC &amp; T/F portion, we will talk about the written portion in a minute</a:t>
            </a:r>
          </a:p>
          <a:p>
            <a:r>
              <a:rPr lang="en-US" sz="4800" dirty="0" smtClean="0"/>
              <a:t>What does the term argue mean?</a:t>
            </a:r>
          </a:p>
          <a:p>
            <a:r>
              <a:rPr lang="en-US" sz="4800" dirty="0" smtClean="0"/>
              <a:t>What goes in to a strong argument? </a:t>
            </a:r>
            <a:endParaRPr lang="en-US" sz="4800" dirty="0"/>
          </a:p>
        </p:txBody>
      </p:sp>
    </p:spTree>
    <p:extLst>
      <p:ext uri="{BB962C8B-B14F-4D97-AF65-F5344CB8AC3E}">
        <p14:creationId xmlns:p14="http://schemas.microsoft.com/office/powerpoint/2010/main" val="36441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1644"/>
          </a:xfrm>
        </p:spPr>
        <p:txBody>
          <a:bodyPr>
            <a:normAutofit fontScale="90000"/>
          </a:bodyPr>
          <a:lstStyle/>
          <a:p>
            <a:pPr algn="ctr"/>
            <a:r>
              <a:rPr lang="en-US" b="1" dirty="0" smtClean="0">
                <a:solidFill>
                  <a:srgbClr val="FF0000"/>
                </a:solidFill>
                <a:latin typeface="Arial Black" panose="020B0A04020102020204" pitchFamily="34" charset="0"/>
              </a:rPr>
              <a:t>Written Final</a:t>
            </a:r>
            <a:endParaRPr lang="en-US" b="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28840"/>
            <a:ext cx="9144000" cy="6329160"/>
          </a:xfrm>
        </p:spPr>
        <p:txBody>
          <a:bodyPr>
            <a:normAutofit/>
          </a:bodyPr>
          <a:lstStyle/>
          <a:p>
            <a:r>
              <a:rPr lang="en-US" sz="3600" b="1" dirty="0" smtClean="0"/>
              <a:t>You will write two paragraphs, one will be LA focused, one will be SS focused. </a:t>
            </a:r>
          </a:p>
          <a:p>
            <a:r>
              <a:rPr lang="en-US" sz="3600" b="1" dirty="0" smtClean="0"/>
              <a:t>Each paragraph will need to be based around one of the eight cultural universals (needs to be incorporated into your thesis)</a:t>
            </a:r>
          </a:p>
          <a:p>
            <a:r>
              <a:rPr lang="en-US" sz="3600" b="1" dirty="0" smtClean="0"/>
              <a:t>These two paragraphs are completely separate, they do not need to have connection between the two paragraphs. </a:t>
            </a:r>
            <a:endParaRPr lang="en-US" sz="3600" b="1" dirty="0"/>
          </a:p>
          <a:p>
            <a:r>
              <a:rPr lang="en-US" sz="3600" b="1" dirty="0" smtClean="0"/>
              <a:t>There must be connection between the terms and the thesis in each paragraph </a:t>
            </a:r>
            <a:endParaRPr lang="en-US" sz="3600" b="1" dirty="0"/>
          </a:p>
        </p:txBody>
      </p:sp>
    </p:spTree>
    <p:extLst>
      <p:ext uri="{BB962C8B-B14F-4D97-AF65-F5344CB8AC3E}">
        <p14:creationId xmlns:p14="http://schemas.microsoft.com/office/powerpoint/2010/main" val="212262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81644"/>
          </a:xfrm>
        </p:spPr>
        <p:txBody>
          <a:bodyPr>
            <a:normAutofit fontScale="90000"/>
          </a:bodyPr>
          <a:lstStyle/>
          <a:p>
            <a:pPr algn="ctr"/>
            <a:r>
              <a:rPr lang="en-US" b="1" dirty="0" smtClean="0">
                <a:solidFill>
                  <a:srgbClr val="FF0000"/>
                </a:solidFill>
                <a:latin typeface="Arial Black" panose="020B0A04020102020204" pitchFamily="34" charset="0"/>
              </a:rPr>
              <a:t>Written Final</a:t>
            </a:r>
            <a:endParaRPr lang="en-US" b="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28840"/>
            <a:ext cx="9144000" cy="6329160"/>
          </a:xfrm>
        </p:spPr>
        <p:txBody>
          <a:bodyPr>
            <a:normAutofit fontScale="92500" lnSpcReduction="10000"/>
          </a:bodyPr>
          <a:lstStyle/>
          <a:p>
            <a:r>
              <a:rPr lang="en-US" sz="2400" b="1" dirty="0" smtClean="0"/>
              <a:t>Each paragraph should include – </a:t>
            </a:r>
          </a:p>
          <a:p>
            <a:pPr lvl="1"/>
            <a:r>
              <a:rPr lang="en-US" b="1" dirty="0" smtClean="0"/>
              <a:t>SS – </a:t>
            </a:r>
          </a:p>
          <a:p>
            <a:pPr lvl="2"/>
            <a:r>
              <a:rPr lang="en-US" sz="2400" b="1" dirty="0" smtClean="0"/>
              <a:t>Thesis based around one of the 8 cultural universals</a:t>
            </a:r>
          </a:p>
          <a:p>
            <a:pPr lvl="2"/>
            <a:r>
              <a:rPr lang="en-US" sz="2400" b="1" dirty="0" smtClean="0"/>
              <a:t>Minimum of 5 terms from SS in second semester </a:t>
            </a:r>
          </a:p>
          <a:p>
            <a:pPr lvl="2"/>
            <a:r>
              <a:rPr lang="en-US" sz="2400" b="1" dirty="0" smtClean="0"/>
              <a:t>Evidence (potentially your terms)</a:t>
            </a:r>
          </a:p>
          <a:p>
            <a:pPr lvl="2"/>
            <a:r>
              <a:rPr lang="en-US" sz="2400" b="1" dirty="0" smtClean="0"/>
              <a:t>Analysis (potentially your terms)</a:t>
            </a:r>
          </a:p>
          <a:p>
            <a:pPr lvl="2"/>
            <a:r>
              <a:rPr lang="en-US" sz="2400" b="1" dirty="0" smtClean="0"/>
              <a:t>You do not need an introduction or a conclusion</a:t>
            </a:r>
          </a:p>
          <a:p>
            <a:pPr lvl="2"/>
            <a:r>
              <a:rPr lang="en-US" sz="2400" b="1" dirty="0" smtClean="0"/>
              <a:t>It must be one page or less (one side of a page)</a:t>
            </a:r>
          </a:p>
          <a:p>
            <a:pPr lvl="1"/>
            <a:r>
              <a:rPr lang="en-US" b="1" dirty="0" smtClean="0"/>
              <a:t>LA – </a:t>
            </a:r>
          </a:p>
          <a:p>
            <a:pPr lvl="2"/>
            <a:r>
              <a:rPr lang="en-US" sz="2400" b="1" dirty="0"/>
              <a:t>Thesis based around one of the 8 cultural universals</a:t>
            </a:r>
          </a:p>
          <a:p>
            <a:pPr lvl="2"/>
            <a:r>
              <a:rPr lang="en-US" sz="2400" b="1" dirty="0"/>
              <a:t>Minimum of 5 terms from SS in second semester </a:t>
            </a:r>
          </a:p>
          <a:p>
            <a:pPr lvl="2"/>
            <a:r>
              <a:rPr lang="en-US" sz="2400" b="1" dirty="0"/>
              <a:t>Evidence (potentially your terms)</a:t>
            </a:r>
          </a:p>
          <a:p>
            <a:pPr lvl="2"/>
            <a:r>
              <a:rPr lang="en-US" sz="2400" b="1" dirty="0"/>
              <a:t>Analysis (potentially your terms)</a:t>
            </a:r>
          </a:p>
          <a:p>
            <a:pPr lvl="2"/>
            <a:r>
              <a:rPr lang="en-US" sz="2400" b="1" dirty="0"/>
              <a:t>You do not need an introduction or a conclusion</a:t>
            </a:r>
          </a:p>
          <a:p>
            <a:pPr lvl="2"/>
            <a:r>
              <a:rPr lang="en-US" sz="2400" b="1" dirty="0"/>
              <a:t>It must be one page or less (one side of a page</a:t>
            </a:r>
            <a:r>
              <a:rPr lang="en-US" sz="2400" b="1" dirty="0" smtClean="0"/>
              <a:t>)</a:t>
            </a:r>
          </a:p>
          <a:p>
            <a:r>
              <a:rPr lang="en-US" sz="3200" b="1" dirty="0" smtClean="0">
                <a:solidFill>
                  <a:srgbClr val="FF0000"/>
                </a:solidFill>
              </a:rPr>
              <a:t>I recommend coming up with your cultural universal and terms for each LA/SS side ahead of time</a:t>
            </a:r>
            <a:endParaRPr lang="en-US" sz="3200" dirty="0">
              <a:solidFill>
                <a:srgbClr val="FF0000"/>
              </a:solidFill>
            </a:endParaRPr>
          </a:p>
        </p:txBody>
      </p:sp>
    </p:spTree>
    <p:extLst>
      <p:ext uri="{BB962C8B-B14F-4D97-AF65-F5344CB8AC3E}">
        <p14:creationId xmlns:p14="http://schemas.microsoft.com/office/powerpoint/2010/main" val="412675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lstStyle/>
          <a:p>
            <a:pPr algn="ctr"/>
            <a:r>
              <a:rPr lang="en-US" dirty="0" smtClean="0">
                <a:solidFill>
                  <a:srgbClr val="FF0000"/>
                </a:solidFill>
                <a:latin typeface="Arial Black" panose="020B0A04020102020204" pitchFamily="34" charset="0"/>
              </a:rPr>
              <a:t>Scoring</a:t>
            </a:r>
            <a:endParaRPr lang="en-US" dirty="0">
              <a:solidFill>
                <a:srgbClr val="FF0000"/>
              </a:solidFill>
              <a:latin typeface="Arial Black" panose="020B0A04020102020204" pitchFamily="34" charset="0"/>
            </a:endParaRPr>
          </a:p>
        </p:txBody>
      </p:sp>
      <p:pic>
        <p:nvPicPr>
          <p:cNvPr id="4" name="Content Placeholder 3"/>
          <p:cNvPicPr>
            <a:picLocks noGrp="1" noChangeAspect="1"/>
          </p:cNvPicPr>
          <p:nvPr>
            <p:ph idx="1"/>
          </p:nvPr>
        </p:nvPicPr>
        <p:blipFill>
          <a:blip r:embed="rId2"/>
          <a:stretch>
            <a:fillRect/>
          </a:stretch>
        </p:blipFill>
        <p:spPr>
          <a:xfrm>
            <a:off x="0" y="1413163"/>
            <a:ext cx="9050960" cy="3804387"/>
          </a:xfrm>
          <a:prstGeom prst="rect">
            <a:avLst/>
          </a:prstGeom>
        </p:spPr>
      </p:pic>
    </p:spTree>
    <p:extLst>
      <p:ext uri="{BB962C8B-B14F-4D97-AF65-F5344CB8AC3E}">
        <p14:creationId xmlns:p14="http://schemas.microsoft.com/office/powerpoint/2010/main" val="1382103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56458"/>
          </a:xfrm>
        </p:spPr>
        <p:txBody>
          <a:bodyPr>
            <a:normAutofit/>
          </a:bodyPr>
          <a:lstStyle/>
          <a:p>
            <a:pPr algn="ctr"/>
            <a:r>
              <a:rPr lang="en-US" sz="4800" dirty="0" smtClean="0">
                <a:solidFill>
                  <a:srgbClr val="FF0000"/>
                </a:solidFill>
                <a:latin typeface="Arial Black" panose="020B0A04020102020204" pitchFamily="34" charset="0"/>
              </a:rPr>
              <a:t>Cultural Universals</a:t>
            </a:r>
            <a:endParaRPr lang="en-US" sz="48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53778"/>
            <a:ext cx="9144000" cy="6304222"/>
          </a:xfrm>
        </p:spPr>
        <p:txBody>
          <a:bodyPr>
            <a:normAutofit fontScale="77500" lnSpcReduction="20000"/>
          </a:bodyPr>
          <a:lstStyle/>
          <a:p>
            <a:pPr lvl="0"/>
            <a:r>
              <a:rPr lang="en-US" sz="3000" b="1" dirty="0"/>
              <a:t>Arts &amp; Literature: </a:t>
            </a:r>
            <a:r>
              <a:rPr lang="en-US" sz="3000" dirty="0"/>
              <a:t>The conscious use of skill and creative imagination. </a:t>
            </a:r>
            <a:r>
              <a:rPr lang="en-US" sz="3000" i="1" dirty="0"/>
              <a:t>What forms of art do people value?</a:t>
            </a:r>
            <a:r>
              <a:rPr lang="en-US" sz="3000" dirty="0"/>
              <a:t> </a:t>
            </a:r>
            <a:r>
              <a:rPr lang="en-US" sz="3000" i="1" dirty="0"/>
              <a:t>What role do the arts play in people’s lives?</a:t>
            </a:r>
            <a:r>
              <a:rPr lang="en-US" sz="3000" dirty="0"/>
              <a:t> </a:t>
            </a:r>
            <a:r>
              <a:rPr lang="en-US" sz="3000" b="1" dirty="0"/>
              <a:t>Aesthetics: </a:t>
            </a:r>
            <a:r>
              <a:rPr lang="en-US" sz="3000" dirty="0"/>
              <a:t>An appreciation of the beautiful</a:t>
            </a:r>
            <a:r>
              <a:rPr lang="en-US" sz="3000" dirty="0" smtClean="0"/>
              <a:t>.</a:t>
            </a:r>
            <a:endParaRPr lang="en-US" sz="3000" dirty="0"/>
          </a:p>
          <a:p>
            <a:pPr lvl="0"/>
            <a:r>
              <a:rPr lang="en-US" sz="3000" b="1" dirty="0"/>
              <a:t>Economic Systems &amp; Commerce: </a:t>
            </a:r>
            <a:r>
              <a:rPr lang="en-US" sz="3000" dirty="0"/>
              <a:t>Methods dealing with the production, distribution, and consumption of goods and services. How the culture deals with the problem of scarcity. </a:t>
            </a:r>
            <a:r>
              <a:rPr lang="en-US" sz="3000" i="1" dirty="0"/>
              <a:t>Who gets what and why? What is used as currency? What is owned by individuals? What is owned by the community? How do individuals contribute to society? What types of jobs do people do? Large corporations or small businesses owned by individuals</a:t>
            </a:r>
            <a:r>
              <a:rPr lang="en-US" sz="3000" i="1" dirty="0" smtClean="0"/>
              <a:t>?</a:t>
            </a:r>
            <a:endParaRPr lang="en-US" sz="3000" dirty="0"/>
          </a:p>
          <a:p>
            <a:pPr lvl="0"/>
            <a:r>
              <a:rPr lang="en-US" sz="3000" b="1" dirty="0"/>
              <a:t>Communication &amp; Language:</a:t>
            </a:r>
            <a:r>
              <a:rPr lang="en-US" sz="3000" dirty="0"/>
              <a:t> The process by which information is exchanged between individuals through a common system of spoken expression, symbols, signs, or behavior. </a:t>
            </a:r>
            <a:r>
              <a:rPr lang="en-US" sz="3000" i="1" dirty="0"/>
              <a:t>What language do people speak? How do people communicate?</a:t>
            </a:r>
            <a:r>
              <a:rPr lang="en-US" sz="3000" dirty="0"/>
              <a:t> </a:t>
            </a:r>
            <a:r>
              <a:rPr lang="en-US" sz="3000" i="1" dirty="0"/>
              <a:t>How do you display your status</a:t>
            </a:r>
            <a:r>
              <a:rPr lang="en-US" sz="3000" i="1" dirty="0" smtClean="0"/>
              <a:t>?</a:t>
            </a:r>
            <a:endParaRPr lang="en-US" sz="3000" dirty="0"/>
          </a:p>
          <a:p>
            <a:pPr lvl="0"/>
            <a:r>
              <a:rPr lang="en-US" sz="3000" b="1" dirty="0"/>
              <a:t>Customs &amp; Traditions:</a:t>
            </a:r>
            <a:r>
              <a:rPr lang="en-US" sz="3000" dirty="0"/>
              <a:t> Accepted communal practices of a group. Rituals, games, holidays, greetings, important values, etc. </a:t>
            </a:r>
            <a:r>
              <a:rPr lang="en-US" sz="3000" i="1" dirty="0"/>
              <a:t>What are the important holidays? What values and traditions do these holidays celebrate? What rituals mark changing status (</a:t>
            </a:r>
            <a:r>
              <a:rPr lang="en-US" sz="3000" i="1" dirty="0" err="1"/>
              <a:t>adolescent</a:t>
            </a:r>
            <a:r>
              <a:rPr lang="en-US" sz="3000" i="1" dirty="0" err="1">
                <a:sym typeface="Symbol" panose="05050102010706020507" pitchFamily="18" charset="2"/>
              </a:rPr>
              <a:t></a:t>
            </a:r>
            <a:r>
              <a:rPr lang="en-US" sz="3000" i="1" dirty="0" err="1"/>
              <a:t>adult</a:t>
            </a:r>
            <a:r>
              <a:rPr lang="en-US" sz="3000" i="1" dirty="0"/>
              <a:t>, or </a:t>
            </a:r>
            <a:r>
              <a:rPr lang="en-US" sz="3000" i="1" dirty="0" err="1"/>
              <a:t>student</a:t>
            </a:r>
            <a:r>
              <a:rPr lang="en-US" sz="3000" i="1" dirty="0" err="1">
                <a:sym typeface="Symbol" panose="05050102010706020507" pitchFamily="18" charset="2"/>
              </a:rPr>
              <a:t></a:t>
            </a:r>
            <a:r>
              <a:rPr lang="en-US" sz="3000" i="1" dirty="0" err="1"/>
              <a:t>graduate</a:t>
            </a:r>
            <a:r>
              <a:rPr lang="en-US" sz="3000" i="1" dirty="0" smtClean="0"/>
              <a:t>)</a:t>
            </a:r>
            <a:endParaRPr lang="en-US" sz="3000" dirty="0"/>
          </a:p>
        </p:txBody>
      </p:sp>
    </p:spTree>
    <p:extLst>
      <p:ext uri="{BB962C8B-B14F-4D97-AF65-F5344CB8AC3E}">
        <p14:creationId xmlns:p14="http://schemas.microsoft.com/office/powerpoint/2010/main" val="96188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56458"/>
          </a:xfrm>
        </p:spPr>
        <p:txBody>
          <a:bodyPr>
            <a:normAutofit/>
          </a:bodyPr>
          <a:lstStyle/>
          <a:p>
            <a:pPr algn="ctr"/>
            <a:r>
              <a:rPr lang="en-US" sz="4800" dirty="0" smtClean="0">
                <a:solidFill>
                  <a:srgbClr val="FF0000"/>
                </a:solidFill>
                <a:latin typeface="Arial Black" panose="020B0A04020102020204" pitchFamily="34" charset="0"/>
              </a:rPr>
              <a:t>Cultural Universals</a:t>
            </a:r>
            <a:endParaRPr lang="en-US" sz="4800"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553778"/>
            <a:ext cx="9144000" cy="6304222"/>
          </a:xfrm>
        </p:spPr>
        <p:txBody>
          <a:bodyPr>
            <a:normAutofit fontScale="77500" lnSpcReduction="20000"/>
          </a:bodyPr>
          <a:lstStyle/>
          <a:p>
            <a:pPr lvl="0"/>
            <a:r>
              <a:rPr lang="en-US" sz="3000" b="1" dirty="0" smtClean="0"/>
              <a:t>Forms </a:t>
            </a:r>
            <a:r>
              <a:rPr lang="en-US" sz="3000" b="1" dirty="0"/>
              <a:t>of Government:</a:t>
            </a:r>
            <a:r>
              <a:rPr lang="en-US" sz="3000" dirty="0"/>
              <a:t> The organization through which a group exercises authority. </a:t>
            </a:r>
            <a:r>
              <a:rPr lang="en-US" sz="3000" i="1" dirty="0"/>
              <a:t>Who makes the laws? Who enforces the laws? How is power distributed? How do we decide who gets power? What are the most important rules and laws?</a:t>
            </a:r>
            <a:r>
              <a:rPr lang="en-US" sz="3000" dirty="0"/>
              <a:t> </a:t>
            </a:r>
            <a:r>
              <a:rPr lang="en-US" sz="3000" b="1" dirty="0"/>
              <a:t>Politics: </a:t>
            </a:r>
            <a:r>
              <a:rPr lang="en-US" sz="3000" dirty="0"/>
              <a:t>The art or science concerned with gaining power and influencing or controlling government</a:t>
            </a:r>
            <a:r>
              <a:rPr lang="en-US" sz="3000" dirty="0" smtClean="0"/>
              <a:t>.</a:t>
            </a:r>
            <a:endParaRPr lang="en-US" sz="3000" dirty="0"/>
          </a:p>
          <a:p>
            <a:pPr lvl="0"/>
            <a:r>
              <a:rPr lang="en-US" sz="3000" b="1" dirty="0"/>
              <a:t>Religion: </a:t>
            </a:r>
            <a:r>
              <a:rPr lang="en-US" sz="3000" dirty="0"/>
              <a:t>The service and worship of a god or the supernatural. </a:t>
            </a:r>
            <a:r>
              <a:rPr lang="en-US" sz="3000" i="1" dirty="0"/>
              <a:t>How did the universe begin? Why do humans exist? What is the meaning of life? How should we live? Why do bad things happen? What is right/wrong? What happens to us when we die? </a:t>
            </a:r>
            <a:endParaRPr lang="en-US" sz="3000" dirty="0"/>
          </a:p>
          <a:p>
            <a:pPr lvl="0"/>
            <a:r>
              <a:rPr lang="en-US" sz="3000" b="1" dirty="0"/>
              <a:t>Social Organization: </a:t>
            </a:r>
            <a:r>
              <a:rPr lang="en-US" sz="3000" dirty="0"/>
              <a:t>An established system of hierarchical relationships or status. Informal groups, families, types of relationships, etc. </a:t>
            </a:r>
            <a:r>
              <a:rPr lang="en-US" sz="3000" i="1" dirty="0"/>
              <a:t>How is status assigned? What economic and political groups can people belong to? What is the status of women/men? What kind of relationships exist</a:t>
            </a:r>
            <a:r>
              <a:rPr lang="en-US" sz="3000" i="1" dirty="0" smtClean="0"/>
              <a:t>?</a:t>
            </a:r>
            <a:endParaRPr lang="en-US" sz="3000" dirty="0"/>
          </a:p>
          <a:p>
            <a:pPr lvl="0"/>
            <a:r>
              <a:rPr lang="en-US" sz="3000" b="1" dirty="0"/>
              <a:t>Science and Technology:</a:t>
            </a:r>
            <a:r>
              <a:rPr lang="en-US" sz="3000" dirty="0"/>
              <a:t> Established systems of investigation, knowledge about, and manipulation and control of the natural world. This includes types of tools, weapons, shelter, agriculture, transportation, irrigation, and other methods of controlling and changing our environment. </a:t>
            </a:r>
            <a:r>
              <a:rPr lang="en-US" sz="3000" i="1" dirty="0"/>
              <a:t>How do people change their environment? What type of structures do people live in? What do people use technology for? What types of problems do people use technology to solve? What types of technology are considered important? How do people explain the workings of the natural world?</a:t>
            </a:r>
            <a:endParaRPr lang="en-US" sz="3000" dirty="0"/>
          </a:p>
          <a:p>
            <a:endParaRPr lang="en-US" dirty="0"/>
          </a:p>
        </p:txBody>
      </p:sp>
    </p:spTree>
    <p:extLst>
      <p:ext uri="{BB962C8B-B14F-4D97-AF65-F5344CB8AC3E}">
        <p14:creationId xmlns:p14="http://schemas.microsoft.com/office/powerpoint/2010/main" val="51554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1" cy="714895"/>
          </a:xfrm>
        </p:spPr>
        <p:txBody>
          <a:bodyPr/>
          <a:lstStyle/>
          <a:p>
            <a:pPr algn="ctr"/>
            <a:r>
              <a:rPr lang="en-US" b="1" i="1" dirty="0" smtClean="0">
                <a:solidFill>
                  <a:srgbClr val="FF0000"/>
                </a:solidFill>
                <a:latin typeface="Arial Black" panose="020B0A04020102020204" pitchFamily="34" charset="0"/>
              </a:rPr>
              <a:t>Spring Semester Lit</a:t>
            </a:r>
            <a:endParaRPr lang="en-US" b="1" i="1"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0" y="620278"/>
            <a:ext cx="9144000" cy="6237721"/>
          </a:xfrm>
        </p:spPr>
        <p:txBody>
          <a:bodyPr>
            <a:normAutofit/>
          </a:bodyPr>
          <a:lstStyle/>
          <a:p>
            <a:r>
              <a:rPr lang="en-US" sz="4800" dirty="0" smtClean="0"/>
              <a:t>Bless Me </a:t>
            </a:r>
            <a:r>
              <a:rPr lang="en-US" sz="4800" dirty="0" err="1" smtClean="0"/>
              <a:t>Ultima</a:t>
            </a:r>
            <a:endParaRPr lang="en-US" sz="4800" dirty="0" smtClean="0"/>
          </a:p>
          <a:p>
            <a:r>
              <a:rPr lang="en-US" sz="4800" dirty="0" smtClean="0"/>
              <a:t>Analects of Confucius </a:t>
            </a:r>
          </a:p>
          <a:p>
            <a:r>
              <a:rPr lang="en-US" sz="4800" dirty="0" smtClean="0"/>
              <a:t>Dao </a:t>
            </a:r>
            <a:r>
              <a:rPr lang="en-US" sz="4800" dirty="0"/>
              <a:t>D</a:t>
            </a:r>
            <a:r>
              <a:rPr lang="en-US" sz="4800" dirty="0" smtClean="0"/>
              <a:t>e Jing</a:t>
            </a:r>
          </a:p>
          <a:p>
            <a:r>
              <a:rPr lang="en-US" sz="4800" dirty="0" smtClean="0"/>
              <a:t>Romeo and Juliet </a:t>
            </a:r>
            <a:endParaRPr lang="en-US" sz="4800" dirty="0"/>
          </a:p>
        </p:txBody>
      </p:sp>
    </p:spTree>
    <p:extLst>
      <p:ext uri="{BB962C8B-B14F-4D97-AF65-F5344CB8AC3E}">
        <p14:creationId xmlns:p14="http://schemas.microsoft.com/office/powerpoint/2010/main" val="852524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761</Words>
  <Application>Microsoft Office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Symbol</vt:lpstr>
      <vt:lpstr>Office Theme</vt:lpstr>
      <vt:lpstr>Discussion</vt:lpstr>
      <vt:lpstr>Written Final</vt:lpstr>
      <vt:lpstr>Written Final</vt:lpstr>
      <vt:lpstr>Scoring</vt:lpstr>
      <vt:lpstr>Cultural Universals</vt:lpstr>
      <vt:lpstr>Cultural Universals</vt:lpstr>
      <vt:lpstr>Spring Semester Lit</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dc:title>
  <dc:creator>Myers, Zachary    SHS - Staff</dc:creator>
  <cp:lastModifiedBy>Myers, Zachary    SHS - Staff</cp:lastModifiedBy>
  <cp:revision>3</cp:revision>
  <dcterms:created xsi:type="dcterms:W3CDTF">2018-06-13T18:03:10Z</dcterms:created>
  <dcterms:modified xsi:type="dcterms:W3CDTF">2018-06-13T19:15:27Z</dcterms:modified>
</cp:coreProperties>
</file>