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315" r:id="rId3"/>
    <p:sldId id="316" r:id="rId4"/>
    <p:sldId id="264" r:id="rId5"/>
    <p:sldId id="266" r:id="rId6"/>
    <p:sldId id="306" r:id="rId7"/>
    <p:sldId id="310" r:id="rId8"/>
    <p:sldId id="268" r:id="rId9"/>
    <p:sldId id="269" r:id="rId10"/>
    <p:sldId id="271" r:id="rId11"/>
    <p:sldId id="272" r:id="rId12"/>
    <p:sldId id="317" r:id="rId13"/>
    <p:sldId id="273" r:id="rId14"/>
    <p:sldId id="274" r:id="rId15"/>
    <p:sldId id="275" r:id="rId16"/>
    <p:sldId id="277" r:id="rId17"/>
    <p:sldId id="278" r:id="rId18"/>
    <p:sldId id="279" r:id="rId19"/>
    <p:sldId id="280" r:id="rId20"/>
    <p:sldId id="313" r:id="rId21"/>
    <p:sldId id="314" r:id="rId22"/>
    <p:sldId id="31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42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A6E3C-A069-4452-B1B6-AE5B13D8B16B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1151A-A0CF-4773-881D-C92B3B446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5507-BA3D-4A5C-9F5E-3AE5E6C281C3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A0970-1F58-4EE8-81DE-507B76921F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5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5507-BA3D-4A5C-9F5E-3AE5E6C281C3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A0970-1F58-4EE8-81DE-507B76921F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8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5507-BA3D-4A5C-9F5E-3AE5E6C281C3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A0970-1F58-4EE8-81DE-507B76921F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4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5507-BA3D-4A5C-9F5E-3AE5E6C281C3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A0970-1F58-4EE8-81DE-507B76921F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63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5507-BA3D-4A5C-9F5E-3AE5E6C281C3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A0970-1F58-4EE8-81DE-507B76921F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0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5507-BA3D-4A5C-9F5E-3AE5E6C281C3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A0970-1F58-4EE8-81DE-507B76921F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5507-BA3D-4A5C-9F5E-3AE5E6C281C3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A0970-1F58-4EE8-81DE-507B76921F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5507-BA3D-4A5C-9F5E-3AE5E6C281C3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A0970-1F58-4EE8-81DE-507B76921F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5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5507-BA3D-4A5C-9F5E-3AE5E6C281C3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A0970-1F58-4EE8-81DE-507B76921F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0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5507-BA3D-4A5C-9F5E-3AE5E6C281C3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A0970-1F58-4EE8-81DE-507B76921F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43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5507-BA3D-4A5C-9F5E-3AE5E6C281C3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A0970-1F58-4EE8-81DE-507B76921F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1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75507-BA3D-4A5C-9F5E-3AE5E6C281C3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A0970-1F58-4EE8-81DE-507B76921F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2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667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Journal Entry 9/17/18</a:t>
            </a:r>
            <a:endParaRPr lang="en-US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0701"/>
            <a:ext cx="9144000" cy="6337300"/>
          </a:xfrm>
        </p:spPr>
        <p:txBody>
          <a:bodyPr>
            <a:normAutofit/>
          </a:bodyPr>
          <a:lstStyle/>
          <a:p>
            <a:r>
              <a:rPr lang="en-US" sz="4800" dirty="0"/>
              <a:t>​Read the article Petrine Supremacy </a:t>
            </a:r>
            <a:r>
              <a:rPr lang="en-US" sz="4800" dirty="0" smtClean="0"/>
              <a:t>(on my website) and </a:t>
            </a:r>
            <a:r>
              <a:rPr lang="en-US" sz="4800" dirty="0"/>
              <a:t>answer the following </a:t>
            </a:r>
            <a:r>
              <a:rPr lang="en-US" sz="4800" dirty="0" smtClean="0"/>
              <a:t>questions </a:t>
            </a:r>
            <a:r>
              <a:rPr lang="en-US" sz="4800" dirty="0"/>
              <a:t>- </a:t>
            </a:r>
            <a:endParaRPr lang="en-US" sz="4800" dirty="0" smtClean="0"/>
          </a:p>
          <a:p>
            <a:pPr lvl="1"/>
            <a:r>
              <a:rPr lang="en-US" sz="4400" dirty="0" smtClean="0"/>
              <a:t>What </a:t>
            </a:r>
            <a:r>
              <a:rPr lang="en-US" sz="4400" dirty="0"/>
              <a:t>is this article saying?</a:t>
            </a:r>
          </a:p>
          <a:p>
            <a:pPr lvl="1"/>
            <a:r>
              <a:rPr lang="en-US" sz="4400" dirty="0"/>
              <a:t>How does this article sum up the reasoning for issues between the church and state?</a:t>
            </a:r>
          </a:p>
        </p:txBody>
      </p:sp>
    </p:spTree>
    <p:extLst>
      <p:ext uri="{BB962C8B-B14F-4D97-AF65-F5344CB8AC3E}">
        <p14:creationId xmlns:p14="http://schemas.microsoft.com/office/powerpoint/2010/main" val="335281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774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85" y="0"/>
            <a:ext cx="49672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81000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i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Boniface VIII</a:t>
            </a:r>
            <a:endParaRPr lang="en-US" sz="13800" b="1" i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97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4813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675" y="28574"/>
            <a:ext cx="4354326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2700" y="1259175"/>
            <a:ext cx="913130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i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King Philip IV</a:t>
            </a:r>
            <a:endParaRPr lang="en-US" sz="13800" b="1" i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74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715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Journal Entry 9/18/18</a:t>
            </a:r>
            <a:endParaRPr lang="en-US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3074"/>
            <a:ext cx="9144000" cy="6384925"/>
          </a:xfrm>
        </p:spPr>
        <p:txBody>
          <a:bodyPr/>
          <a:lstStyle/>
          <a:p>
            <a:r>
              <a:rPr lang="en-US" sz="4800" dirty="0" smtClean="0"/>
              <a:t>Considering the Papacy </a:t>
            </a:r>
            <a:r>
              <a:rPr lang="en-US" sz="4800" smtClean="0"/>
              <a:t>in Avignon </a:t>
            </a:r>
            <a:r>
              <a:rPr lang="en-US" sz="4800" dirty="0" smtClean="0"/>
              <a:t>or the Avignon Schism answer the answer the following prompts in your journal</a:t>
            </a:r>
          </a:p>
          <a:p>
            <a:pPr lvl="1"/>
            <a:r>
              <a:rPr lang="en-US" sz="4400" dirty="0" smtClean="0"/>
              <a:t>Explain </a:t>
            </a:r>
            <a:r>
              <a:rPr lang="en-US" sz="4400" dirty="0"/>
              <a:t>why it matters</a:t>
            </a:r>
          </a:p>
          <a:p>
            <a:pPr lvl="1"/>
            <a:r>
              <a:rPr lang="en-US" sz="4400" dirty="0"/>
              <a:t>Explain the impacts</a:t>
            </a:r>
          </a:p>
          <a:p>
            <a:pPr lvl="2"/>
            <a:r>
              <a:rPr lang="en-US" sz="4000" dirty="0"/>
              <a:t>Specific reactions to the schism</a:t>
            </a:r>
          </a:p>
          <a:p>
            <a:pPr lvl="2"/>
            <a:r>
              <a:rPr lang="en-US" sz="4000" dirty="0"/>
              <a:t>Predict long term impacts</a:t>
            </a:r>
          </a:p>
          <a:p>
            <a:pPr lvl="1"/>
            <a:r>
              <a:rPr lang="en-US" sz="4400" dirty="0"/>
              <a:t>Be specific</a:t>
            </a:r>
          </a:p>
        </p:txBody>
      </p:sp>
    </p:spTree>
    <p:extLst>
      <p:ext uri="{BB962C8B-B14F-4D97-AF65-F5344CB8AC3E}">
        <p14:creationId xmlns:p14="http://schemas.microsoft.com/office/powerpoint/2010/main" val="19599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25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"/>
            <a:ext cx="9144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144000" cy="338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23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en-US" sz="4000" b="1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Papacy in Avignon Background</a:t>
            </a:r>
            <a:endParaRPr lang="en-US" sz="4000" b="1" i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700" y="660400"/>
            <a:ext cx="9156700" cy="6197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long was the Papacy in Avignon?</a:t>
            </a:r>
          </a:p>
          <a:p>
            <a:pPr lvl="1"/>
            <a:r>
              <a:rPr lang="en-US" sz="3200" b="1" i="1" dirty="0" smtClean="0">
                <a:solidFill>
                  <a:srgbClr val="FF0000"/>
                </a:solidFill>
              </a:rPr>
              <a:t>72 Years: 1305 – 1377</a:t>
            </a:r>
          </a:p>
          <a:p>
            <a:r>
              <a:rPr lang="en-US" sz="3600" dirty="0" smtClean="0"/>
              <a:t>During Papacy in Avignon </a:t>
            </a:r>
            <a:r>
              <a:rPr lang="en-US" sz="3600" b="1" i="1" dirty="0" smtClean="0">
                <a:solidFill>
                  <a:srgbClr val="002060"/>
                </a:solidFill>
              </a:rPr>
              <a:t>134 Cardinals are created</a:t>
            </a:r>
          </a:p>
          <a:p>
            <a:r>
              <a:rPr lang="en-US" sz="3600" dirty="0" smtClean="0"/>
              <a:t>About 435 miles from Avignon to Paris</a:t>
            </a:r>
          </a:p>
          <a:p>
            <a:r>
              <a:rPr lang="en-US" sz="3600" dirty="0" smtClean="0"/>
              <a:t>About 560 miles from Avignon to Rome</a:t>
            </a:r>
          </a:p>
          <a:p>
            <a:pPr lvl="1"/>
            <a:r>
              <a:rPr lang="en-US" sz="3200" b="1" i="1" dirty="0" smtClean="0">
                <a:solidFill>
                  <a:srgbClr val="00B050"/>
                </a:solidFill>
              </a:rPr>
              <a:t>Don’t need to know the actual distances, need to know that Avignon is closer to Paris than Rome</a:t>
            </a:r>
          </a:p>
          <a:p>
            <a:r>
              <a:rPr lang="en-US" sz="3600" b="1" i="1" dirty="0" smtClean="0">
                <a:solidFill>
                  <a:srgbClr val="7030A0"/>
                </a:solidFill>
              </a:rPr>
              <a:t>Avignon sits just on the edge of French controlled land</a:t>
            </a:r>
            <a:endParaRPr lang="en-US" sz="36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4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507798"/>
            <a:ext cx="9137650" cy="438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67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424"/>
            <a:ext cx="4371326" cy="45434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326" y="733424"/>
            <a:ext cx="4654648" cy="44577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9389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Great Schism Important Facts…</a:t>
            </a:r>
            <a:endParaRPr lang="en-US" b="1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fontScale="32500" lnSpcReduction="20000"/>
          </a:bodyPr>
          <a:lstStyle/>
          <a:p>
            <a:r>
              <a:rPr lang="en-US" sz="9800" dirty="0" smtClean="0"/>
              <a:t>Romans are tired of the papacy’s residence in Avignon</a:t>
            </a:r>
          </a:p>
          <a:p>
            <a:pPr lvl="1"/>
            <a:r>
              <a:rPr lang="en-US" sz="9800" dirty="0"/>
              <a:t> </a:t>
            </a:r>
            <a:r>
              <a:rPr lang="en-US" sz="9800" dirty="0" smtClean="0"/>
              <a:t>Pope Gregory XI returns to Rome and dies there in 1378</a:t>
            </a:r>
          </a:p>
          <a:p>
            <a:pPr lvl="1"/>
            <a:r>
              <a:rPr lang="en-US" sz="9800" dirty="0"/>
              <a:t> </a:t>
            </a:r>
            <a:r>
              <a:rPr lang="en-US" sz="9800" b="1" i="1" dirty="0" smtClean="0">
                <a:solidFill>
                  <a:srgbClr val="00B050"/>
                </a:solidFill>
              </a:rPr>
              <a:t>Citizens of Rome scared that a new French pope would be elected</a:t>
            </a:r>
          </a:p>
          <a:p>
            <a:pPr lvl="1"/>
            <a:r>
              <a:rPr lang="en-US" sz="9800" b="1" i="1" dirty="0" smtClean="0">
                <a:solidFill>
                  <a:srgbClr val="7030A0"/>
                </a:solidFill>
              </a:rPr>
              <a:t>Essentially force an Italian pope to be elected </a:t>
            </a:r>
          </a:p>
          <a:p>
            <a:pPr lvl="2"/>
            <a:r>
              <a:rPr lang="en-US" sz="9800" b="1" i="1" dirty="0" smtClean="0">
                <a:solidFill>
                  <a:srgbClr val="7030A0"/>
                </a:solidFill>
              </a:rPr>
              <a:t>Pope Urban VI: 1378-1389</a:t>
            </a:r>
          </a:p>
          <a:p>
            <a:r>
              <a:rPr lang="en-US" sz="9800" b="1" i="1" dirty="0" smtClean="0">
                <a:solidFill>
                  <a:srgbClr val="FF0000"/>
                </a:solidFill>
              </a:rPr>
              <a:t>French Cardinals finally able to leave Rome </a:t>
            </a:r>
          </a:p>
          <a:p>
            <a:pPr lvl="1"/>
            <a:r>
              <a:rPr lang="en-US" sz="9800" b="1" i="1" dirty="0" smtClean="0">
                <a:solidFill>
                  <a:srgbClr val="FF0000"/>
                </a:solidFill>
              </a:rPr>
              <a:t>State that they were forced in to electing Urban</a:t>
            </a:r>
          </a:p>
          <a:p>
            <a:pPr lvl="1"/>
            <a:r>
              <a:rPr lang="en-US" sz="9800" b="1" i="1" dirty="0" smtClean="0">
                <a:solidFill>
                  <a:srgbClr val="FF0000"/>
                </a:solidFill>
              </a:rPr>
              <a:t>Decide to elect their own pope</a:t>
            </a:r>
          </a:p>
          <a:p>
            <a:pPr lvl="2"/>
            <a:r>
              <a:rPr lang="en-US" sz="9800" b="1" i="1" dirty="0" smtClean="0">
                <a:solidFill>
                  <a:srgbClr val="FF0000"/>
                </a:solidFill>
              </a:rPr>
              <a:t>Pope Clement VII</a:t>
            </a:r>
          </a:p>
          <a:p>
            <a:r>
              <a:rPr lang="en-US" sz="9800" dirty="0" smtClean="0"/>
              <a:t>Lasts for about 40 years </a:t>
            </a:r>
            <a:endParaRPr lang="en-US" sz="9800" b="1" i="1" dirty="0" smtClean="0">
              <a:solidFill>
                <a:srgbClr val="FF0000"/>
              </a:solidFill>
            </a:endParaRPr>
          </a:p>
          <a:p>
            <a:r>
              <a:rPr lang="en-US" sz="9800" dirty="0" smtClean="0"/>
              <a:t>This event called the </a:t>
            </a:r>
            <a:r>
              <a:rPr lang="en-US" sz="98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Great Schism</a:t>
            </a:r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5349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4800" b="1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Great Schism Impacts…</a:t>
            </a:r>
            <a:endParaRPr lang="en-US" sz="4800" b="1" i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rgbClr val="0070C0"/>
                </a:solidFill>
              </a:rPr>
              <a:t>Creates a separation of loyalty in Europe</a:t>
            </a:r>
          </a:p>
          <a:p>
            <a:pPr lvl="1"/>
            <a:r>
              <a:rPr lang="en-US" sz="5000" dirty="0"/>
              <a:t> </a:t>
            </a:r>
            <a:r>
              <a:rPr lang="en-US" sz="5000" dirty="0" smtClean="0"/>
              <a:t>France, Spain, Scotland, and S. Italy support </a:t>
            </a:r>
            <a:r>
              <a:rPr lang="en-US" sz="5000" dirty="0" err="1" smtClean="0"/>
              <a:t>Avignonese</a:t>
            </a:r>
            <a:r>
              <a:rPr lang="en-US" sz="5000" dirty="0" smtClean="0"/>
              <a:t> pope (Clement)</a:t>
            </a:r>
          </a:p>
          <a:p>
            <a:pPr lvl="1"/>
            <a:r>
              <a:rPr lang="en-US" sz="5000" dirty="0" smtClean="0"/>
              <a:t>England, Germany, Scandinavia, most of Italy support Urban in Rome</a:t>
            </a:r>
          </a:p>
          <a:p>
            <a:pPr marL="0" indent="0">
              <a:buNone/>
            </a:pPr>
            <a:endParaRPr lang="en-US" sz="5400" dirty="0" smtClean="0"/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0067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334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Arial Black" panose="020B0A04020102020204" pitchFamily="34" charset="0"/>
              </a:rPr>
              <a:t>Catholic church’s Early </a:t>
            </a:r>
            <a:r>
              <a:rPr lang="en-US" sz="3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Developments</a:t>
            </a:r>
            <a:endParaRPr lang="en-US" sz="32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8626"/>
            <a:ext cx="5924550" cy="6429374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Saint Augustine (354-430) –  </a:t>
            </a: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Bishop in Africa for most his life</a:t>
            </a:r>
          </a:p>
          <a:p>
            <a:pPr lvl="1"/>
            <a:r>
              <a:rPr lang="en-US" dirty="0" smtClean="0"/>
              <a:t>Important because he developed the concept for relationships between the church and society, played a big role in the development of </a:t>
            </a:r>
            <a:r>
              <a:rPr lang="en-US" dirty="0"/>
              <a:t>P</a:t>
            </a:r>
            <a:r>
              <a:rPr lang="en-US" dirty="0" smtClean="0"/>
              <a:t>etrine supremacy </a:t>
            </a:r>
          </a:p>
          <a:p>
            <a:pPr lvl="1"/>
            <a:r>
              <a:rPr lang="en-US" dirty="0" smtClean="0"/>
              <a:t>Advocated that a man/woman should marry because most people would not be able to remain celibate, and that celibacy was best kept for the clergy 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Pope Gregory I (AKA Gregory the Great, 590-604) –</a:t>
            </a:r>
          </a:p>
          <a:p>
            <a:pPr lvl="1"/>
            <a:r>
              <a:rPr lang="en-US" dirty="0" smtClean="0"/>
              <a:t>Developed the Papal States around Rome</a:t>
            </a:r>
          </a:p>
          <a:p>
            <a:pPr lvl="1"/>
            <a:r>
              <a:rPr lang="en-US" dirty="0" smtClean="0"/>
              <a:t>Helped convert the peoples of England to Christianity/Catholic</a:t>
            </a:r>
          </a:p>
          <a:p>
            <a:pPr lvl="1"/>
            <a:r>
              <a:rPr lang="en-US" dirty="0" smtClean="0"/>
              <a:t>Helped convert pagan Germans to Christian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224" y="533401"/>
            <a:ext cx="3533775" cy="632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0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90549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Papacy in Avignon vs Great Schism</a:t>
            </a:r>
            <a:endParaRPr lang="en-US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4826"/>
            <a:ext cx="9144000" cy="6353174"/>
          </a:xfrm>
        </p:spPr>
        <p:txBody>
          <a:bodyPr/>
          <a:lstStyle/>
          <a:p>
            <a:r>
              <a:rPr lang="en-US" sz="4400" dirty="0" smtClean="0"/>
              <a:t>Technically these are two separate events </a:t>
            </a:r>
          </a:p>
          <a:p>
            <a:r>
              <a:rPr lang="en-US" sz="4400" dirty="0" smtClean="0"/>
              <a:t>Papacy in Avignon…</a:t>
            </a:r>
          </a:p>
          <a:p>
            <a:pPr lvl="1"/>
            <a:r>
              <a:rPr lang="en-US" sz="4000" b="1" i="1" dirty="0" smtClean="0">
                <a:solidFill>
                  <a:srgbClr val="FF0000"/>
                </a:solidFill>
              </a:rPr>
              <a:t>Lasts 72 </a:t>
            </a:r>
            <a:r>
              <a:rPr lang="en-US" sz="4000" b="1" i="1" dirty="0">
                <a:solidFill>
                  <a:srgbClr val="FF0000"/>
                </a:solidFill>
              </a:rPr>
              <a:t>Years: 1305 – </a:t>
            </a:r>
            <a:r>
              <a:rPr lang="en-US" sz="4000" b="1" i="1" dirty="0" smtClean="0">
                <a:solidFill>
                  <a:srgbClr val="FF0000"/>
                </a:solidFill>
              </a:rPr>
              <a:t>1377</a:t>
            </a:r>
          </a:p>
          <a:p>
            <a:r>
              <a:rPr lang="en-US" sz="4400" dirty="0" smtClean="0"/>
              <a:t>Great Schism (Also known as the Avignon Schism or Western Schism)</a:t>
            </a:r>
          </a:p>
          <a:p>
            <a:pPr lvl="1"/>
            <a:r>
              <a:rPr lang="en-US" sz="4000" b="1" i="1" dirty="0" smtClean="0">
                <a:solidFill>
                  <a:srgbClr val="FF0000"/>
                </a:solidFill>
              </a:rPr>
              <a:t>Lasts 39 years: 1378 – 1417</a:t>
            </a:r>
          </a:p>
          <a:p>
            <a:pPr lvl="1"/>
            <a:r>
              <a:rPr lang="en-US" sz="4000" b="1" i="1" dirty="0" smtClean="0">
                <a:solidFill>
                  <a:srgbClr val="FF0000"/>
                </a:solidFill>
              </a:rPr>
              <a:t>Even though there is still a pope in Avignon these are two separate events </a:t>
            </a:r>
          </a:p>
          <a:p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3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86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Impacts of the Pope Problems…</a:t>
            </a:r>
            <a:endParaRPr lang="en-US" sz="40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8650"/>
            <a:ext cx="9144000" cy="622934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Comment on the impact of the Papal problems during the 14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and early 15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centuries </a:t>
            </a:r>
          </a:p>
          <a:p>
            <a:pPr lvl="1"/>
            <a:r>
              <a:rPr lang="en-US" sz="2800" dirty="0" smtClean="0"/>
              <a:t>Consider </a:t>
            </a:r>
            <a:r>
              <a:rPr lang="en-US" sz="2800" dirty="0" err="1" smtClean="0"/>
              <a:t>Conciliarism</a:t>
            </a:r>
            <a:r>
              <a:rPr lang="en-US" sz="2800" dirty="0" smtClean="0"/>
              <a:t> (</a:t>
            </a:r>
            <a:r>
              <a:rPr lang="en-US" sz="2800" dirty="0" err="1" smtClean="0"/>
              <a:t>Marsiglio</a:t>
            </a:r>
            <a:r>
              <a:rPr lang="en-US" sz="2800" dirty="0" smtClean="0"/>
              <a:t> Padua)</a:t>
            </a:r>
          </a:p>
          <a:p>
            <a:pPr lvl="1"/>
            <a:r>
              <a:rPr lang="en-US" sz="2800" dirty="0" smtClean="0"/>
              <a:t>Loyalty to the Pope versus the King</a:t>
            </a:r>
          </a:p>
          <a:p>
            <a:pPr lvl="1"/>
            <a:r>
              <a:rPr lang="en-US" sz="2800" dirty="0" smtClean="0"/>
              <a:t>Skepticism toward Catholicism in general </a:t>
            </a:r>
          </a:p>
          <a:p>
            <a:r>
              <a:rPr lang="en-US" sz="3200" dirty="0" smtClean="0"/>
              <a:t>Predict long term (over the course of the next 100ish years) impacts on the following…</a:t>
            </a:r>
          </a:p>
          <a:p>
            <a:pPr lvl="1"/>
            <a:r>
              <a:rPr lang="en-US" sz="2800" dirty="0" smtClean="0"/>
              <a:t>Church</a:t>
            </a:r>
          </a:p>
          <a:p>
            <a:pPr lvl="1"/>
            <a:r>
              <a:rPr lang="en-US" sz="2800" dirty="0" smtClean="0"/>
              <a:t>Peasants/common man (include a discussion of </a:t>
            </a:r>
            <a:r>
              <a:rPr lang="en-US" sz="2800" b="1" dirty="0" smtClean="0">
                <a:solidFill>
                  <a:srgbClr val="FF0000"/>
                </a:solidFill>
              </a:rPr>
              <a:t>pop religion</a:t>
            </a:r>
            <a:r>
              <a:rPr lang="en-US" sz="2800" dirty="0" smtClean="0"/>
              <a:t>)</a:t>
            </a:r>
          </a:p>
          <a:p>
            <a:pPr lvl="1"/>
            <a:r>
              <a:rPr lang="en-US" sz="2800" dirty="0" smtClean="0"/>
              <a:t>Kings</a:t>
            </a:r>
          </a:p>
          <a:p>
            <a:pPr lvl="1"/>
            <a:r>
              <a:rPr lang="en-US" sz="2800" dirty="0" smtClean="0"/>
              <a:t>Society as a whole</a:t>
            </a:r>
          </a:p>
          <a:p>
            <a:pPr lvl="1"/>
            <a:r>
              <a:rPr lang="en-US" sz="2800" dirty="0" smtClean="0"/>
              <a:t>I am not expecting anything concrete, I realize you haven’t researched this stuff yet</a:t>
            </a:r>
          </a:p>
        </p:txBody>
      </p:sp>
    </p:spTree>
    <p:extLst>
      <p:ext uri="{BB962C8B-B14F-4D97-AF65-F5344CB8AC3E}">
        <p14:creationId xmlns:p14="http://schemas.microsoft.com/office/powerpoint/2010/main" val="401095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695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Discuss</a:t>
            </a:r>
            <a:endParaRPr lang="en-US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62338"/>
            <a:ext cx="9144000" cy="63956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Discuss amongst your table mates the following prompt(s):</a:t>
            </a:r>
          </a:p>
          <a:p>
            <a:pPr lvl="1"/>
            <a:r>
              <a:rPr lang="en-US" sz="3600" dirty="0" smtClean="0"/>
              <a:t>What event has had the largest impact on Europe thus far (in our discussion in this class)? </a:t>
            </a:r>
          </a:p>
          <a:p>
            <a:pPr lvl="2"/>
            <a:r>
              <a:rPr lang="en-US" sz="3200" dirty="0" smtClean="0"/>
              <a:t>This is your opinion as long as you back it up with legit evidence and reasoning there isn’t a wrong answer.</a:t>
            </a:r>
          </a:p>
          <a:p>
            <a:pPr lvl="1"/>
            <a:r>
              <a:rPr lang="en-US" sz="3600" dirty="0" smtClean="0"/>
              <a:t>Put yourself in the shoes of a Catholic during the middle ages, how would you have felt about the Great Schism?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607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334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Arial Black" panose="020B0A04020102020204" pitchFamily="34" charset="0"/>
              </a:rPr>
              <a:t>Catholic church’s Early </a:t>
            </a:r>
            <a:r>
              <a:rPr lang="en-US" sz="3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Developments</a:t>
            </a:r>
            <a:endParaRPr lang="en-US" sz="32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8626"/>
            <a:ext cx="9144000" cy="6429374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Early Monks</a:t>
            </a:r>
          </a:p>
          <a:p>
            <a:pPr lvl="1"/>
            <a:r>
              <a:rPr lang="en-US" sz="3200" dirty="0" smtClean="0"/>
              <a:t>Monk was/is someone who cuts themselves off from the rest of the world in order to pursue an ideal of godliness or total dedication to the will of God</a:t>
            </a:r>
          </a:p>
          <a:p>
            <a:pPr lvl="1"/>
            <a:r>
              <a:rPr lang="en-US" sz="3200" dirty="0" smtClean="0"/>
              <a:t>Developed in Egypt around 300</a:t>
            </a:r>
          </a:p>
          <a:p>
            <a:pPr lvl="1"/>
            <a:r>
              <a:rPr lang="en-US" sz="3200" dirty="0" smtClean="0"/>
              <a:t>Most early eastern monks resorted to extremes</a:t>
            </a:r>
          </a:p>
          <a:p>
            <a:pPr lvl="2"/>
            <a:r>
              <a:rPr lang="en-US" sz="2800" dirty="0" smtClean="0"/>
              <a:t>Saint Simeon lived in a basket on top of a tower for 30 years</a:t>
            </a:r>
          </a:p>
          <a:p>
            <a:pPr lvl="1"/>
            <a:r>
              <a:rPr lang="en-US" sz="3200" b="1" dirty="0" smtClean="0">
                <a:solidFill>
                  <a:srgbClr val="7030A0"/>
                </a:solidFill>
              </a:rPr>
              <a:t>Benedictine Monks:</a:t>
            </a:r>
          </a:p>
          <a:p>
            <a:pPr lvl="2"/>
            <a:r>
              <a:rPr lang="en-US" sz="2800" dirty="0" smtClean="0"/>
              <a:t>Founded around 525</a:t>
            </a:r>
          </a:p>
          <a:p>
            <a:pPr lvl="2"/>
            <a:r>
              <a:rPr lang="en-US" sz="2800" dirty="0" smtClean="0"/>
              <a:t>Rejected the extremism of eastern monks</a:t>
            </a:r>
          </a:p>
          <a:p>
            <a:pPr lvl="2"/>
            <a:r>
              <a:rPr lang="en-US" sz="2800" dirty="0" smtClean="0"/>
              <a:t>Developed ideas regarding general moderation of fidelity, obedience, focused on labor and prayer</a:t>
            </a:r>
          </a:p>
          <a:p>
            <a:pPr lvl="2"/>
            <a:r>
              <a:rPr lang="en-US" sz="2800" dirty="0" smtClean="0"/>
              <a:t>This is also where the concept of nuns was developed 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2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7999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Early Church Reform - </a:t>
            </a:r>
            <a:r>
              <a:rPr lang="en-US" sz="3000" b="1" i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Spielvogel</a:t>
            </a:r>
            <a:r>
              <a:rPr lang="en-US" sz="30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279-283</a:t>
            </a:r>
            <a:endParaRPr lang="en-US" sz="3000" dirty="0" smtClean="0"/>
          </a:p>
          <a:p>
            <a:r>
              <a:rPr lang="en-US" sz="3600" dirty="0" smtClean="0"/>
              <a:t>Develop a background of information regarding early church reforms. Include the following information…</a:t>
            </a:r>
          </a:p>
          <a:p>
            <a:pPr lvl="1"/>
            <a:r>
              <a:rPr lang="en-US" sz="3200" dirty="0" smtClean="0"/>
              <a:t>Why certain people in the church felt the need to reform </a:t>
            </a:r>
          </a:p>
          <a:p>
            <a:pPr lvl="1"/>
            <a:r>
              <a:rPr lang="en-US" sz="3200" dirty="0" smtClean="0"/>
              <a:t>Explain what the </a:t>
            </a:r>
            <a:r>
              <a:rPr lang="en-US" sz="3200" dirty="0" err="1" smtClean="0"/>
              <a:t>Clunaic</a:t>
            </a:r>
            <a:r>
              <a:rPr lang="en-US" sz="3200" dirty="0" smtClean="0"/>
              <a:t> Reform movement was, and what they did</a:t>
            </a:r>
          </a:p>
          <a:p>
            <a:pPr lvl="1"/>
            <a:r>
              <a:rPr lang="en-US" sz="3200" dirty="0" smtClean="0"/>
              <a:t>What Pope Gregory the Great (Gregory VII) wanted, and how he aimed to do that.</a:t>
            </a:r>
          </a:p>
          <a:p>
            <a:pPr lvl="2"/>
            <a:r>
              <a:rPr lang="en-US" sz="2800" dirty="0" smtClean="0"/>
              <a:t>Include what Lay Investiture is (not the controversy, we will get to this)</a:t>
            </a:r>
          </a:p>
          <a:p>
            <a:r>
              <a:rPr lang="en-US" sz="3600" dirty="0" smtClean="0"/>
              <a:t>Analyze the investiture controversy, argue its cause, justify your reasoning, and predict its long term impacts. </a:t>
            </a:r>
          </a:p>
          <a:p>
            <a:pPr lvl="1"/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5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3429000" cy="6858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This is what the structure of the church and secular rulers was supposed to look like, what did it actually look like?</a:t>
            </a:r>
          </a:p>
        </p:txBody>
      </p:sp>
      <p:pic>
        <p:nvPicPr>
          <p:cNvPr id="5" name="Picture 6" descr="church_hierarch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796" y="0"/>
            <a:ext cx="57692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66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5537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 smtClean="0">
                <a:solidFill>
                  <a:srgbClr val="FF0000"/>
                </a:solidFill>
                <a:latin typeface="Arial Black" pitchFamily="34" charset="0"/>
              </a:rPr>
              <a:t>Papal Corruption &amp; The Avignon Schism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2225" y="1924565"/>
            <a:ext cx="4019550" cy="4007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841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Avignon Schism</a:t>
            </a:r>
            <a:endParaRPr lang="en-US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8410"/>
            <a:ext cx="9144000" cy="628958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In your groups do the following…</a:t>
            </a:r>
          </a:p>
          <a:p>
            <a:pPr lvl="1"/>
            <a:r>
              <a:rPr lang="en-US" sz="4400" dirty="0" smtClean="0"/>
              <a:t>Create a background of information regarding the Schism</a:t>
            </a:r>
          </a:p>
          <a:p>
            <a:pPr lvl="2"/>
            <a:r>
              <a:rPr lang="en-US" sz="4000" dirty="0" smtClean="0"/>
              <a:t>Who, what, when, where</a:t>
            </a:r>
          </a:p>
          <a:p>
            <a:pPr lvl="1"/>
            <a:r>
              <a:rPr lang="en-US" sz="4400" dirty="0" smtClean="0"/>
              <a:t>Explain why it matters</a:t>
            </a:r>
          </a:p>
          <a:p>
            <a:pPr lvl="1"/>
            <a:r>
              <a:rPr lang="en-US" sz="4400" dirty="0" smtClean="0"/>
              <a:t>Explain the impacts</a:t>
            </a:r>
          </a:p>
          <a:p>
            <a:pPr lvl="2"/>
            <a:r>
              <a:rPr lang="en-US" sz="4000" dirty="0" smtClean="0"/>
              <a:t>Specific reactions to the schism</a:t>
            </a:r>
          </a:p>
          <a:p>
            <a:pPr lvl="2"/>
            <a:r>
              <a:rPr lang="en-US" sz="4000" dirty="0" smtClean="0"/>
              <a:t>Predict long term impacts</a:t>
            </a:r>
          </a:p>
          <a:p>
            <a:pPr lvl="1"/>
            <a:r>
              <a:rPr lang="en-US" sz="4400" dirty="0" smtClean="0"/>
              <a:t>Be specific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2174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" y="-228600"/>
            <a:ext cx="9131300" cy="901700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Background - Pope Boniface VIII</a:t>
            </a:r>
            <a:endParaRPr lang="en-US" sz="3600" b="1" i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400" y="533400"/>
            <a:ext cx="9169400" cy="6096000"/>
          </a:xfrm>
        </p:spPr>
        <p:txBody>
          <a:bodyPr/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Pope from 1294-1303</a:t>
            </a:r>
          </a:p>
          <a:p>
            <a:r>
              <a:rPr lang="en-US" sz="3600" dirty="0" smtClean="0"/>
              <a:t>Had major issues with King Philip IV from France</a:t>
            </a:r>
          </a:p>
          <a:p>
            <a:pPr lvl="1"/>
            <a:r>
              <a:rPr lang="en-US" sz="3200" b="1" i="1" dirty="0" smtClean="0">
                <a:solidFill>
                  <a:srgbClr val="FF0000"/>
                </a:solidFill>
              </a:rPr>
              <a:t>Boniface angry because King Philip was taxing the clergy</a:t>
            </a:r>
          </a:p>
          <a:p>
            <a:pPr lvl="1"/>
            <a:r>
              <a:rPr lang="en-US" sz="3200" b="1" i="1" dirty="0" smtClean="0">
                <a:solidFill>
                  <a:srgbClr val="FF0000"/>
                </a:solidFill>
              </a:rPr>
              <a:t>Boniface stated that church did not have to pay any taxes unless Pope said otherwise</a:t>
            </a:r>
          </a:p>
          <a:p>
            <a:r>
              <a:rPr lang="en-US" sz="3600" dirty="0" smtClean="0"/>
              <a:t>Real problem was </a:t>
            </a:r>
            <a:r>
              <a:rPr lang="en-US" sz="3600" b="1" i="1" u="sng" dirty="0" smtClean="0">
                <a:solidFill>
                  <a:srgbClr val="0070C0"/>
                </a:solidFill>
              </a:rPr>
              <a:t>authority of church was in question</a:t>
            </a:r>
          </a:p>
          <a:p>
            <a:pPr lvl="1"/>
            <a:r>
              <a:rPr lang="en-US" sz="3200" dirty="0" smtClean="0"/>
              <a:t>This leads to </a:t>
            </a:r>
            <a:r>
              <a:rPr lang="en-US" sz="3200" b="1" u="sng" dirty="0" smtClean="0">
                <a:solidFill>
                  <a:srgbClr val="00B050"/>
                </a:solidFill>
              </a:rPr>
              <a:t>“papal bulls” which were letters or statements about the power of the church – </a:t>
            </a:r>
            <a:r>
              <a:rPr lang="en-US" sz="3200" b="1" u="sng" dirty="0" err="1" smtClean="0">
                <a:solidFill>
                  <a:srgbClr val="00B050"/>
                </a:solidFill>
              </a:rPr>
              <a:t>Unam</a:t>
            </a:r>
            <a:r>
              <a:rPr lang="en-US" sz="3200" b="1" u="sng" dirty="0" smtClean="0">
                <a:solidFill>
                  <a:srgbClr val="00B050"/>
                </a:solidFill>
              </a:rPr>
              <a:t> </a:t>
            </a:r>
            <a:r>
              <a:rPr lang="en-US" sz="3200" b="1" u="sng" dirty="0" err="1" smtClean="0">
                <a:solidFill>
                  <a:srgbClr val="00B050"/>
                </a:solidFill>
              </a:rPr>
              <a:t>Sanctam</a:t>
            </a:r>
            <a:endParaRPr lang="en-US" sz="3200" b="1" u="sng" dirty="0" smtClean="0">
              <a:solidFill>
                <a:srgbClr val="00B05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41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4700"/>
          </a:xfrm>
        </p:spPr>
        <p:txBody>
          <a:bodyPr>
            <a:noAutofit/>
          </a:bodyPr>
          <a:lstStyle/>
          <a:p>
            <a:r>
              <a:rPr lang="en-US" sz="5400" b="1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Boniface cont.</a:t>
            </a:r>
            <a:endParaRPr lang="en-US" sz="5400" b="1" i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r>
              <a:rPr lang="en-US" sz="3600" b="1" i="1" dirty="0" smtClean="0">
                <a:solidFill>
                  <a:srgbClr val="00B050"/>
                </a:solidFill>
              </a:rPr>
              <a:t>Boniface attempts to excommunicate Philip</a:t>
            </a:r>
          </a:p>
          <a:p>
            <a:pPr lvl="1"/>
            <a:r>
              <a:rPr lang="en-US" sz="3200" dirty="0" smtClean="0"/>
              <a:t>Philip sends contingent of </a:t>
            </a:r>
            <a:r>
              <a:rPr lang="en-US" sz="3200" b="1" dirty="0" smtClean="0">
                <a:solidFill>
                  <a:srgbClr val="00B050"/>
                </a:solidFill>
              </a:rPr>
              <a:t>French forces to capture and put Boniface to trial</a:t>
            </a:r>
          </a:p>
          <a:p>
            <a:pPr lvl="1"/>
            <a:r>
              <a:rPr lang="en-US" sz="3200" b="1" dirty="0" smtClean="0">
                <a:solidFill>
                  <a:srgbClr val="002060"/>
                </a:solidFill>
              </a:rPr>
              <a:t>Italians rescue him, but it eventually leads to his death</a:t>
            </a:r>
          </a:p>
          <a:p>
            <a:pPr lvl="2"/>
            <a:r>
              <a:rPr lang="en-US" sz="2800" b="1" dirty="0" smtClean="0">
                <a:solidFill>
                  <a:srgbClr val="002060"/>
                </a:solidFill>
              </a:rPr>
              <a:t>Pope Boniface nearly beaten to death</a:t>
            </a:r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3600" b="1" u="sng" dirty="0" smtClean="0"/>
              <a:t>The outcome of all this is three things….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i="1" dirty="0" smtClean="0">
                <a:solidFill>
                  <a:srgbClr val="FF0000"/>
                </a:solidFill>
              </a:rPr>
              <a:t>It shows monarchial power over the pope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i="1" dirty="0" smtClean="0">
                <a:solidFill>
                  <a:srgbClr val="FF0000"/>
                </a:solidFill>
              </a:rPr>
              <a:t>The election of Pope Clement V – a Frenchman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i="1" dirty="0" smtClean="0">
                <a:solidFill>
                  <a:srgbClr val="FF0000"/>
                </a:solidFill>
              </a:rPr>
              <a:t>The settlement of popes for the next 72 years in Avignon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554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875</TotalTime>
  <Words>905</Words>
  <Application>Microsoft Office PowerPoint</Application>
  <PresentationFormat>On-screen Show (4:3)</PresentationFormat>
  <Paragraphs>119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Algerian</vt:lpstr>
      <vt:lpstr>Arial</vt:lpstr>
      <vt:lpstr>Arial Black</vt:lpstr>
      <vt:lpstr>Calibri</vt:lpstr>
      <vt:lpstr>Calibri Light</vt:lpstr>
      <vt:lpstr>Office Theme</vt:lpstr>
      <vt:lpstr>Journal Entry 9/17/18</vt:lpstr>
      <vt:lpstr>Catholic church’s Early Developments</vt:lpstr>
      <vt:lpstr>Catholic church’s Early Developments</vt:lpstr>
      <vt:lpstr>PowerPoint Presentation</vt:lpstr>
      <vt:lpstr>PowerPoint Presentation</vt:lpstr>
      <vt:lpstr>Papal Corruption &amp; The Avignon Schism </vt:lpstr>
      <vt:lpstr>Avignon Schism</vt:lpstr>
      <vt:lpstr>Background - Pope Boniface VIII</vt:lpstr>
      <vt:lpstr>Boniface cont.</vt:lpstr>
      <vt:lpstr>PowerPoint Presentation</vt:lpstr>
      <vt:lpstr>PowerPoint Presentation</vt:lpstr>
      <vt:lpstr>Journal Entry 9/18/18</vt:lpstr>
      <vt:lpstr>PowerPoint Presentation</vt:lpstr>
      <vt:lpstr>PowerPoint Presentation</vt:lpstr>
      <vt:lpstr>Papacy in Avignon Background</vt:lpstr>
      <vt:lpstr>PowerPoint Presentation</vt:lpstr>
      <vt:lpstr>PowerPoint Presentation</vt:lpstr>
      <vt:lpstr>Great Schism Important Facts…</vt:lpstr>
      <vt:lpstr>Great Schism Impacts…</vt:lpstr>
      <vt:lpstr>Papacy in Avignon vs Great Schism</vt:lpstr>
      <vt:lpstr>Impacts of the Pope Problems…</vt:lpstr>
      <vt:lpstr>Discuss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Entry 9/15/16</dc:title>
  <dc:creator>Myers, Zachary    SHS - Staff</dc:creator>
  <cp:lastModifiedBy>Myers, Zachary    SHS - Staff</cp:lastModifiedBy>
  <cp:revision>74</cp:revision>
  <dcterms:created xsi:type="dcterms:W3CDTF">2016-09-13T20:59:33Z</dcterms:created>
  <dcterms:modified xsi:type="dcterms:W3CDTF">2018-09-18T18:19:19Z</dcterms:modified>
</cp:coreProperties>
</file>