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7" r:id="rId4"/>
    <p:sldId id="257" r:id="rId5"/>
    <p:sldId id="264" r:id="rId6"/>
    <p:sldId id="265" r:id="rId7"/>
    <p:sldId id="263" r:id="rId8"/>
    <p:sldId id="259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0176-2704-4EA5-9B79-AD13498833F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5B424-C836-4EA7-86B7-E79636A9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Journal Entry 2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4" y="533400"/>
            <a:ext cx="9127836" cy="6324600"/>
          </a:xfrm>
        </p:spPr>
        <p:txBody>
          <a:bodyPr>
            <a:normAutofit/>
          </a:bodyPr>
          <a:lstStyle/>
          <a:p>
            <a:r>
              <a:rPr lang="en-US" sz="6000" dirty="0"/>
              <a:t>Read your article and answer the following question - </a:t>
            </a:r>
            <a:r>
              <a:rPr lang="en-US" sz="6000" b="1" dirty="0">
                <a:solidFill>
                  <a:srgbClr val="FF0000"/>
                </a:solidFill>
              </a:rPr>
              <a:t>What role did the SS play in the Eastern Holocaust?</a:t>
            </a:r>
          </a:p>
        </p:txBody>
      </p:sp>
    </p:spTree>
    <p:extLst>
      <p:ext uri="{BB962C8B-B14F-4D97-AF65-F5344CB8AC3E}">
        <p14:creationId xmlns:p14="http://schemas.microsoft.com/office/powerpoint/2010/main" val="357430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399"/>
            <a:ext cx="8915400" cy="567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1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" y="1600200"/>
            <a:ext cx="897291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782" y="0"/>
            <a:ext cx="9164782" cy="6858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Article Jigsaw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Take ten minutes and explain each others articles at your table group.</a:t>
            </a:r>
          </a:p>
          <a:p>
            <a:r>
              <a:rPr lang="en-US" sz="5400" dirty="0" smtClean="0"/>
              <a:t>If you are in a table group that doesn’t have five people that’s ok, you will get the idea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25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927"/>
            <a:ext cx="9144000" cy="68649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FF0000"/>
                </a:solidFill>
              </a:rPr>
              <a:t>WARNING THERE WILL BE PICTURES IN THIS POWERPOINT THAT ARE GRAPHIC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Generalplan</a:t>
            </a:r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Ost</a:t>
            </a:r>
            <a:r>
              <a:rPr lang="en-US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– General Plan East</a:t>
            </a:r>
            <a:endParaRPr lang="en-US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Going back to the theory of </a:t>
            </a:r>
            <a:r>
              <a:rPr lang="en-US" b="1" i="1" dirty="0" smtClean="0">
                <a:solidFill>
                  <a:srgbClr val="FF0000"/>
                </a:solidFill>
              </a:rPr>
              <a:t>lebensraum</a:t>
            </a:r>
            <a:r>
              <a:rPr lang="en-US" dirty="0" smtClean="0"/>
              <a:t>, Remember the quote from Monday?</a:t>
            </a:r>
          </a:p>
          <a:p>
            <a:pPr lvl="1"/>
            <a:r>
              <a:rPr lang="en-US" dirty="0"/>
              <a:t>“Danzig is not the real issue; the real point is for us to open up our Lebensraum to the east and ensure our supplies of foodstuffs</a:t>
            </a:r>
            <a:r>
              <a:rPr lang="en-US" dirty="0" smtClean="0"/>
              <a:t>.”</a:t>
            </a:r>
          </a:p>
          <a:p>
            <a:pPr lvl="2"/>
            <a:r>
              <a:rPr lang="en-US" dirty="0" smtClean="0"/>
              <a:t>Nazis planned to use the East to “spread out”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conquest and subjugation of </a:t>
            </a:r>
            <a:r>
              <a:rPr lang="en-US" dirty="0" err="1" smtClean="0">
                <a:sym typeface="Wingdings" pitchFamily="2" charset="2"/>
              </a:rPr>
              <a:t>Baltics</a:t>
            </a:r>
            <a:r>
              <a:rPr lang="en-US" dirty="0" smtClean="0">
                <a:sym typeface="Wingdings" pitchFamily="2" charset="2"/>
              </a:rPr>
              <a:t> was a necessity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Germans had history ruling Baltics, esp. Lithuania  German was language of nobility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Alfred Rosenberg-Estonian racial theorist-put plan into place for what to do with the German East. Nazism at its core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Involved division into four districts (Next Slide)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Elimination of the Jewish question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Elimination of Bolshevism &amp; Pan Slavism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Establishment of master race; settlement of farmland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Hans Frank began implementation in Poland; next step was USSR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Started as Hitler’s personal lawyer, eventually in charge of E. Holocaust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Started reign of terror and was responsible for murdering Poles (Slavs), and Jews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Eventually tried and executed in Nuremburg Trials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76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0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0080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0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69028"/>
              </p:ext>
            </p:extLst>
          </p:nvPr>
        </p:nvGraphicFramePr>
        <p:xfrm>
          <a:off x="0" y="675559"/>
          <a:ext cx="8915399" cy="6182438"/>
        </p:xfrm>
        <a:graphic>
          <a:graphicData uri="http://schemas.openxmlformats.org/drawingml/2006/table">
            <a:tbl>
              <a:tblPr/>
              <a:tblGrid>
                <a:gridCol w="4418251"/>
                <a:gridCol w="4497148"/>
              </a:tblGrid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Ethnic group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rgbClr val="FF0000"/>
                          </a:solidFill>
                        </a:rPr>
                        <a:t>Percentage subject to </a:t>
                      </a:r>
                      <a:r>
                        <a:rPr lang="en-US" sz="1700" b="1" dirty="0" smtClean="0">
                          <a:solidFill>
                            <a:srgbClr val="FF0000"/>
                          </a:solidFill>
                        </a:rPr>
                        <a:t>elimination</a:t>
                      </a:r>
                      <a:endParaRPr lang="en-US" sz="1700" b="1" dirty="0">
                        <a:solidFill>
                          <a:srgbClr val="FF0000"/>
                        </a:solidFill>
                      </a:endParaRP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Poles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80-85%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4011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Russians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50-60% to be physically eliminated and another 15% to be sent to Western Siberia.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Belarusians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75%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Ukrainians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65%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Lithuanians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85%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Latvians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50%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Estonians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50</a:t>
                      </a:r>
                      <a:r>
                        <a:rPr lang="en-US" sz="1700" dirty="0" smtClean="0"/>
                        <a:t>%</a:t>
                      </a:r>
                      <a:endParaRPr lang="en-US" sz="1700" dirty="0"/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tx1"/>
                          </a:solidFill>
                        </a:rPr>
                        <a:t>Czechs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50%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7603">
                <a:tc>
                  <a:txBody>
                    <a:bodyPr/>
                    <a:lstStyle/>
                    <a:p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</a:rPr>
                        <a:t>Latgalians</a:t>
                      </a:r>
                      <a:endParaRPr lang="en-US" sz="1700" b="1" dirty="0">
                        <a:solidFill>
                          <a:schemeClr val="tx1"/>
                        </a:solidFill>
                      </a:endParaRP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100%</a:t>
                      </a:r>
                    </a:p>
                  </a:txBody>
                  <a:tcPr marL="88348" marR="88348" marT="44174" marB="4417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Goals of the Eastern Holocaust</a:t>
            </a:r>
            <a:endParaRPr lang="en-US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Eastern Holocaust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Einsatzgruppen</a:t>
            </a:r>
            <a:r>
              <a:rPr lang="en-US" dirty="0" smtClean="0"/>
              <a:t> comes behind Wehrmacht to deal with undesirables – Remember the read from Tuesday?</a:t>
            </a:r>
          </a:p>
          <a:p>
            <a:r>
              <a:rPr lang="en-US" dirty="0" smtClean="0"/>
              <a:t>Massacre of the Jews in the East begins in Lithuania</a:t>
            </a:r>
          </a:p>
          <a:p>
            <a:pPr lvl="1"/>
            <a:r>
              <a:rPr lang="en-US" dirty="0" smtClean="0"/>
              <a:t>Vilnius, Jerusalem of the North, sees of population of roughly 500,000 taken down to 1,500</a:t>
            </a:r>
          </a:p>
          <a:p>
            <a:pPr lvl="1"/>
            <a:r>
              <a:rPr lang="en-US" dirty="0" smtClean="0"/>
              <a:t>Lithuania goes from between 100,000-1.5 million to 4,000</a:t>
            </a:r>
          </a:p>
          <a:p>
            <a:r>
              <a:rPr lang="en-US" dirty="0" smtClean="0"/>
              <a:t>Most are simply taken out into the woods and shot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Wehrmacht actively cooperates with </a:t>
            </a:r>
            <a:r>
              <a:rPr lang="en-US" b="1" dirty="0" err="1" smtClean="0">
                <a:solidFill>
                  <a:srgbClr val="FF0000"/>
                </a:solidFill>
              </a:rPr>
              <a:t>Einsatzgruppen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One commander issues an order celebrating the “hard but just punishment for the Jewish sub-humans”</a:t>
            </a:r>
          </a:p>
          <a:p>
            <a:pPr lvl="1"/>
            <a:r>
              <a:rPr lang="en-US" dirty="0" smtClean="0"/>
              <a:t>Local population generally complacent, but Latvians actively round up and arrest </a:t>
            </a:r>
            <a:r>
              <a:rPr lang="en-US" dirty="0" err="1" smtClean="0"/>
              <a:t>undesirables</a:t>
            </a:r>
            <a:r>
              <a:rPr lang="en-US" dirty="0" err="1" smtClean="0">
                <a:sym typeface="Wingdings" panose="05000000000000000000" pitchFamily="2" charset="2"/>
              </a:rPr>
              <a:t></a:t>
            </a:r>
            <a:r>
              <a:rPr lang="en-US" dirty="0" err="1" smtClean="0"/>
              <a:t>still</a:t>
            </a:r>
            <a:r>
              <a:rPr lang="en-US" dirty="0" smtClean="0">
                <a:sym typeface="Wingdings" panose="05000000000000000000" pitchFamily="2" charset="2"/>
              </a:rPr>
              <a:t> reconciling this today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Comes to the headway at </a:t>
            </a:r>
            <a:r>
              <a:rPr lang="en-US" b="1" dirty="0" err="1" smtClean="0">
                <a:solidFill>
                  <a:srgbClr val="FF0000"/>
                </a:solidFill>
              </a:rPr>
              <a:t>Babi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Yar</a:t>
            </a:r>
            <a:r>
              <a:rPr lang="en-US" b="1" dirty="0" smtClean="0">
                <a:solidFill>
                  <a:srgbClr val="FF0000"/>
                </a:solidFill>
              </a:rPr>
              <a:t> in </a:t>
            </a:r>
            <a:r>
              <a:rPr lang="en-US" b="1" dirty="0" smtClean="0">
                <a:solidFill>
                  <a:srgbClr val="FF0000"/>
                </a:solidFill>
              </a:rPr>
              <a:t>Ukraine capitol of Kiev,  </a:t>
            </a:r>
            <a:r>
              <a:rPr lang="en-US" b="1" smtClean="0">
                <a:solidFill>
                  <a:srgbClr val="FF0000"/>
                </a:solidFill>
              </a:rPr>
              <a:t>33,771 </a:t>
            </a:r>
            <a:r>
              <a:rPr lang="en-US" b="1" smtClean="0">
                <a:solidFill>
                  <a:srgbClr val="FF0000"/>
                </a:solidFill>
              </a:rPr>
              <a:t>Jews killed </a:t>
            </a:r>
            <a:r>
              <a:rPr lang="en-US" b="1" dirty="0" smtClean="0">
                <a:solidFill>
                  <a:srgbClr val="FF0000"/>
                </a:solidFill>
              </a:rPr>
              <a:t>in two days</a:t>
            </a:r>
          </a:p>
          <a:p>
            <a:pPr lvl="1"/>
            <a:r>
              <a:rPr lang="en-US" dirty="0" smtClean="0"/>
              <a:t>Nazis then use East to experiment with mass extermination via gas</a:t>
            </a:r>
          </a:p>
          <a:p>
            <a:pPr lvl="1"/>
            <a:r>
              <a:rPr lang="en-US" dirty="0" smtClean="0"/>
              <a:t>Even though Hitler is against using it in warfare because it was so bad in WWI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1219200"/>
            <a:ext cx="918322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5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447</Words>
  <Application>Microsoft Office PowerPoint</Application>
  <PresentationFormat>On-screen Show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Journal Entry 2</vt:lpstr>
      <vt:lpstr>Article Jigsaw</vt:lpstr>
      <vt:lpstr>PowerPoint Presentation</vt:lpstr>
      <vt:lpstr>Generalplan Ost – General Plan East</vt:lpstr>
      <vt:lpstr>PowerPoint Presentation</vt:lpstr>
      <vt:lpstr>PowerPoint Presentation</vt:lpstr>
      <vt:lpstr>PowerPoint Presentation</vt:lpstr>
      <vt:lpstr>Eastern Holocaust</vt:lpstr>
      <vt:lpstr>PowerPoint Presentation</vt:lpstr>
      <vt:lpstr>PowerPoint Presentation</vt:lpstr>
      <vt:lpstr>PowerPoint Presentation</vt:lpstr>
    </vt:vector>
  </TitlesOfParts>
  <Company>Issaquah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Giants</dc:title>
  <dc:creator>Windows User</dc:creator>
  <cp:lastModifiedBy>Windows User</cp:lastModifiedBy>
  <cp:revision>28</cp:revision>
  <dcterms:created xsi:type="dcterms:W3CDTF">2014-05-12T20:43:11Z</dcterms:created>
  <dcterms:modified xsi:type="dcterms:W3CDTF">2016-04-26T16:24:29Z</dcterms:modified>
</cp:coreProperties>
</file>