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1" r:id="rId12"/>
    <p:sldId id="272" r:id="rId13"/>
    <p:sldId id="273" r:id="rId14"/>
    <p:sldId id="274" r:id="rId15"/>
    <p:sldId id="269" r:id="rId16"/>
    <p:sldId id="268" r:id="rId17"/>
    <p:sldId id="275" r:id="rId18"/>
    <p:sldId id="270" r:id="rId19"/>
    <p:sldId id="276" r:id="rId20"/>
    <p:sldId id="278" r:id="rId21"/>
    <p:sldId id="279" r:id="rId22"/>
    <p:sldId id="277" r:id="rId23"/>
    <p:sldId id="289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80" r:id="rId33"/>
    <p:sldId id="282" r:id="rId34"/>
    <p:sldId id="283" r:id="rId35"/>
    <p:sldId id="284" r:id="rId36"/>
    <p:sldId id="285" r:id="rId37"/>
    <p:sldId id="281" r:id="rId38"/>
    <p:sldId id="286" r:id="rId39"/>
    <p:sldId id="287" r:id="rId40"/>
    <p:sldId id="288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76138" autoAdjust="0"/>
  </p:normalViewPr>
  <p:slideViewPr>
    <p:cSldViewPr snapToGrid="0">
      <p:cViewPr varScale="1">
        <p:scale>
          <a:sx n="87" d="100"/>
          <a:sy n="87" d="100"/>
        </p:scale>
        <p:origin x="5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D9930-B135-4B9C-8BBE-D1F70DAF238F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779A9-9BF7-4628-AA28-2152DBB7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0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OPVL along with this lesson.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779A9-9BF7-4628-AA28-2152DBB709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7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23D-22F9-4F25-9557-76BABC41DE4D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38F1-38C3-43C8-BD0D-CF2D0B9B0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3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23D-22F9-4F25-9557-76BABC41DE4D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38F1-38C3-43C8-BD0D-CF2D0B9B0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2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23D-22F9-4F25-9557-76BABC41DE4D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38F1-38C3-43C8-BD0D-CF2D0B9B0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6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23D-22F9-4F25-9557-76BABC41DE4D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38F1-38C3-43C8-BD0D-CF2D0B9B0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3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23D-22F9-4F25-9557-76BABC41DE4D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38F1-38C3-43C8-BD0D-CF2D0B9B0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5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23D-22F9-4F25-9557-76BABC41DE4D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38F1-38C3-43C8-BD0D-CF2D0B9B0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1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23D-22F9-4F25-9557-76BABC41DE4D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38F1-38C3-43C8-BD0D-CF2D0B9B0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43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23D-22F9-4F25-9557-76BABC41DE4D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38F1-38C3-43C8-BD0D-CF2D0B9B0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0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23D-22F9-4F25-9557-76BABC41DE4D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38F1-38C3-43C8-BD0D-CF2D0B9B0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08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23D-22F9-4F25-9557-76BABC41DE4D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38F1-38C3-43C8-BD0D-CF2D0B9B0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7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23D-22F9-4F25-9557-76BABC41DE4D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38F1-38C3-43C8-BD0D-CF2D0B9B0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23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7B23D-22F9-4F25-9557-76BABC41DE4D}" type="datetimeFigureOut">
              <a:rPr lang="en-US" smtClean="0"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538F1-38C3-43C8-BD0D-CF2D0B9B0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1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1"/>
            <a:ext cx="9144000" cy="65246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European Expansion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0700"/>
            <a:ext cx="9144000" cy="6337300"/>
          </a:xfrm>
        </p:spPr>
        <p:txBody>
          <a:bodyPr>
            <a:normAutofit/>
          </a:bodyPr>
          <a:lstStyle/>
          <a:p>
            <a:r>
              <a:rPr lang="en-US" sz="5400" dirty="0"/>
              <a:t>Write down what motives do you remember about European expansion? </a:t>
            </a:r>
          </a:p>
          <a:p>
            <a:r>
              <a:rPr lang="en-US" sz="54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3 motives (important)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4800" dirty="0" smtClean="0">
                <a:solidFill>
                  <a:srgbClr val="FF0000"/>
                </a:solidFill>
              </a:rPr>
              <a:t>Glory</a:t>
            </a:r>
            <a:endParaRPr lang="en-US" sz="4800" dirty="0"/>
          </a:p>
          <a:p>
            <a:pPr marL="971550" lvl="1" indent="-514350">
              <a:buFont typeface="+mj-lt"/>
              <a:buAutoNum type="arabicPeriod"/>
            </a:pPr>
            <a:r>
              <a:rPr lang="en-US" sz="4800" dirty="0" smtClean="0">
                <a:solidFill>
                  <a:srgbClr val="FF0000"/>
                </a:solidFill>
              </a:rPr>
              <a:t>Gold</a:t>
            </a:r>
            <a:endParaRPr lang="en-US" sz="4800" dirty="0"/>
          </a:p>
          <a:p>
            <a:pPr marL="971550" lvl="1" indent="-514350">
              <a:buFont typeface="+mj-lt"/>
              <a:buAutoNum type="arabicPeriod"/>
            </a:pPr>
            <a:r>
              <a:rPr lang="en-US" sz="5400" dirty="0" smtClean="0">
                <a:solidFill>
                  <a:srgbClr val="FF0000"/>
                </a:solidFill>
              </a:rPr>
              <a:t>God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6367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11/17/16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3550"/>
            <a:ext cx="9144000" cy="639445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Explain who the Conquistadors were, and how their guns horses and diseases impacted natives. 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4714"/>
            <a:ext cx="3343275" cy="4473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5" y="2384715"/>
            <a:ext cx="2809875" cy="2777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275" y="4848225"/>
            <a:ext cx="5800725" cy="2009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50" y="2384714"/>
            <a:ext cx="3333750" cy="246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611" y="0"/>
            <a:ext cx="5395784" cy="68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8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2" y="215212"/>
            <a:ext cx="6793514" cy="600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6"/>
            <a:ext cx="9144000" cy="58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8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" y="711198"/>
            <a:ext cx="4505325" cy="5248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75" y="3200400"/>
            <a:ext cx="4657725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208" y="0"/>
            <a:ext cx="463079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5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1975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Born in Blood and Fire – John </a:t>
            </a:r>
            <a:r>
              <a:rPr lang="en-US" sz="3200" b="1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Chasteen</a:t>
            </a:r>
            <a:endParaRPr lang="en-US" sz="32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2600"/>
            <a:ext cx="2762250" cy="6375400"/>
          </a:xfrm>
        </p:spPr>
        <p:txBody>
          <a:bodyPr/>
          <a:lstStyle/>
          <a:p>
            <a:r>
              <a:rPr lang="en-US" sz="4000" dirty="0" smtClean="0"/>
              <a:t>A history of Latin America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87" y="561975"/>
            <a:ext cx="4176713" cy="629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8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BIBF – Fall of the Aztec &amp; Inca </a:t>
            </a:r>
            <a:endParaRPr 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7350"/>
            <a:ext cx="9144000" cy="64706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Read section 1:</a:t>
            </a:r>
          </a:p>
          <a:p>
            <a:pPr lvl="1"/>
            <a:r>
              <a:rPr lang="en-US" dirty="0" smtClean="0"/>
              <a:t>Title the section, summarize what it was about in your notes. </a:t>
            </a:r>
          </a:p>
          <a:p>
            <a:r>
              <a:rPr lang="en-US" dirty="0" smtClean="0"/>
              <a:t>Read section 2:</a:t>
            </a:r>
          </a:p>
          <a:p>
            <a:pPr lvl="1"/>
            <a:r>
              <a:rPr lang="en-US" dirty="0"/>
              <a:t>Title the section, summarize what it was about in your notes. </a:t>
            </a:r>
          </a:p>
          <a:p>
            <a:pPr lvl="1"/>
            <a:r>
              <a:rPr lang="en-US" dirty="0" smtClean="0"/>
              <a:t>Does this section compare to anything you read last night for HW? If so what?</a:t>
            </a:r>
          </a:p>
          <a:p>
            <a:pPr lvl="1"/>
            <a:r>
              <a:rPr lang="en-US" dirty="0" smtClean="0"/>
              <a:t>How does the description in BIBF of the fall of the Aztecs compare to the textbook?</a:t>
            </a:r>
          </a:p>
          <a:p>
            <a:pPr lvl="2"/>
            <a:r>
              <a:rPr lang="en-US" dirty="0" smtClean="0"/>
              <a:t>What is similar, what is different?</a:t>
            </a:r>
          </a:p>
          <a:p>
            <a:pPr lvl="2"/>
            <a:r>
              <a:rPr lang="en-US" dirty="0" smtClean="0"/>
              <a:t>How can you tell which argument is better?</a:t>
            </a:r>
          </a:p>
          <a:p>
            <a:r>
              <a:rPr lang="en-US" dirty="0" smtClean="0"/>
              <a:t>Read section 3:</a:t>
            </a:r>
          </a:p>
          <a:p>
            <a:pPr lvl="1"/>
            <a:r>
              <a:rPr lang="en-US" dirty="0"/>
              <a:t>Title the section, summarize what it was about in your notes. </a:t>
            </a:r>
          </a:p>
          <a:p>
            <a:pPr lvl="1"/>
            <a:r>
              <a:rPr lang="en-US" dirty="0"/>
              <a:t>How does the description in BIBF of the fall of the </a:t>
            </a:r>
            <a:r>
              <a:rPr lang="en-US" dirty="0" smtClean="0"/>
              <a:t>Inca compare </a:t>
            </a:r>
            <a:r>
              <a:rPr lang="en-US" dirty="0"/>
              <a:t>to the textbook?</a:t>
            </a:r>
          </a:p>
          <a:p>
            <a:pPr lvl="2"/>
            <a:r>
              <a:rPr lang="en-US" dirty="0"/>
              <a:t>What is similar, what is different?</a:t>
            </a:r>
          </a:p>
          <a:p>
            <a:pPr lvl="2"/>
            <a:r>
              <a:rPr lang="en-US" dirty="0" smtClean="0"/>
              <a:t>How would you describe Pizarro?</a:t>
            </a:r>
          </a:p>
          <a:p>
            <a:r>
              <a:rPr lang="en-US" dirty="0" smtClean="0"/>
              <a:t>Read section 4:</a:t>
            </a:r>
          </a:p>
          <a:p>
            <a:pPr lvl="1"/>
            <a:r>
              <a:rPr lang="en-US" dirty="0"/>
              <a:t>Title the section, summarize what it was about in your notes. </a:t>
            </a:r>
          </a:p>
          <a:p>
            <a:pPr lvl="1"/>
            <a:r>
              <a:rPr lang="en-US" dirty="0" smtClean="0"/>
              <a:t>How Cortez and Pizarro have success in the Americas?</a:t>
            </a:r>
          </a:p>
          <a:p>
            <a:pPr lvl="1"/>
            <a:r>
              <a:rPr lang="en-US" dirty="0" smtClean="0"/>
              <a:t>How does this argument compare to Jared Diamond’s argument?</a:t>
            </a:r>
          </a:p>
          <a:p>
            <a:pPr lvl="2"/>
            <a:r>
              <a:rPr lang="en-US" dirty="0" smtClean="0"/>
              <a:t>Guns Germs and Steel or as your book puts it Guns Horses and Disease?</a:t>
            </a:r>
          </a:p>
        </p:txBody>
      </p:sp>
    </p:spTree>
    <p:extLst>
      <p:ext uri="{BB962C8B-B14F-4D97-AF65-F5344CB8AC3E}">
        <p14:creationId xmlns:p14="http://schemas.microsoft.com/office/powerpoint/2010/main" val="24578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60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11/18/16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9332"/>
            <a:ext cx="9144000" cy="635866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What is the perspective of the textbook regarding Spanish rule in Latin America?</a:t>
            </a:r>
          </a:p>
          <a:p>
            <a:pPr lvl="1"/>
            <a:r>
              <a:rPr lang="en-US" sz="4400" dirty="0" smtClean="0"/>
              <a:t>In other words how does the author explain the situation?</a:t>
            </a:r>
          </a:p>
          <a:p>
            <a:pPr lvl="2"/>
            <a:r>
              <a:rPr lang="en-US" sz="4000" dirty="0" smtClean="0"/>
              <a:t>Positive, negative? </a:t>
            </a:r>
          </a:p>
          <a:p>
            <a:pPr lvl="2"/>
            <a:r>
              <a:rPr lang="en-US" sz="4000" dirty="0" smtClean="0"/>
              <a:t>Major points?</a:t>
            </a:r>
          </a:p>
        </p:txBody>
      </p:sp>
    </p:spTree>
    <p:extLst>
      <p:ext uri="{BB962C8B-B14F-4D97-AF65-F5344CB8AC3E}">
        <p14:creationId xmlns:p14="http://schemas.microsoft.com/office/powerpoint/2010/main" val="82145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435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Spanish and Portuguese Colonies in the Americas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3430"/>
            <a:ext cx="9144000" cy="6424569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Explain what a Viceroy is?</a:t>
            </a:r>
          </a:p>
          <a:p>
            <a:r>
              <a:rPr lang="en-US" sz="4400" dirty="0" smtClean="0"/>
              <a:t>Define </a:t>
            </a:r>
            <a:r>
              <a:rPr lang="en-US" sz="4400" dirty="0" err="1" smtClean="0"/>
              <a:t>Peninsulares</a:t>
            </a:r>
            <a:r>
              <a:rPr lang="en-US" sz="4400" dirty="0" smtClean="0"/>
              <a:t>, Creoles, Mestizos/Mulattoes</a:t>
            </a:r>
          </a:p>
          <a:p>
            <a:r>
              <a:rPr lang="en-US" sz="4400" dirty="0" smtClean="0"/>
              <a:t>How does the Encomienda system work?</a:t>
            </a:r>
          </a:p>
          <a:p>
            <a:r>
              <a:rPr lang="en-US" sz="4400" dirty="0" smtClean="0"/>
              <a:t>Predict how much time it will take for the Portuguese to become competitive with the Spanish Colonies?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4208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519" y="1027907"/>
            <a:ext cx="5236572" cy="4177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866" y="782594"/>
            <a:ext cx="3644484" cy="586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1"/>
            <a:ext cx="9144000" cy="65246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European Expansion - Glory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0700"/>
            <a:ext cx="9144000" cy="63373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Europeans expanded for Glory</a:t>
            </a:r>
          </a:p>
          <a:p>
            <a:pPr lvl="1"/>
            <a:r>
              <a:rPr lang="en-US" sz="3200" dirty="0" smtClean="0"/>
              <a:t>They were excited by fantastic new lands</a:t>
            </a:r>
          </a:p>
          <a:p>
            <a:pPr lvl="2"/>
            <a:r>
              <a:rPr lang="en-US" sz="2800" dirty="0" smtClean="0"/>
              <a:t>Could they be filled with riches?</a:t>
            </a:r>
          </a:p>
          <a:p>
            <a:pPr lvl="2"/>
            <a:r>
              <a:rPr lang="en-US" sz="2800" dirty="0" smtClean="0"/>
              <a:t>Could they be terrifying?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7525"/>
            <a:ext cx="5200650" cy="3800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50" y="4016071"/>
            <a:ext cx="4057650" cy="192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12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2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37"/>
            <a:ext cx="9071793" cy="6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5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34314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BIBF – The Birth of Spanish America</a:t>
            </a:r>
            <a:endParaRPr lang="en-US" sz="32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2856"/>
            <a:ext cx="9144000" cy="637514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Read the whole article</a:t>
            </a:r>
          </a:p>
          <a:p>
            <a:pPr lvl="1"/>
            <a:r>
              <a:rPr lang="en-US" sz="4000" dirty="0" smtClean="0"/>
              <a:t>Break it into sections and title each section</a:t>
            </a:r>
          </a:p>
          <a:p>
            <a:pPr lvl="1"/>
            <a:r>
              <a:rPr lang="en-US" sz="4000" dirty="0" smtClean="0"/>
              <a:t>Justify why you create the sections you created</a:t>
            </a:r>
          </a:p>
          <a:p>
            <a:r>
              <a:rPr lang="en-US" sz="4400" dirty="0" smtClean="0"/>
              <a:t>Compare this reading to your text from last night</a:t>
            </a:r>
          </a:p>
          <a:p>
            <a:pPr lvl="1"/>
            <a:r>
              <a:rPr lang="en-US" sz="4000" dirty="0" smtClean="0"/>
              <a:t>What is the same, what is different</a:t>
            </a:r>
          </a:p>
          <a:p>
            <a:r>
              <a:rPr lang="en-US" sz="4400" dirty="0" smtClean="0"/>
              <a:t>How could you use this text if you were preparing for an essay?</a:t>
            </a:r>
          </a:p>
        </p:txBody>
      </p:sp>
    </p:spTree>
    <p:extLst>
      <p:ext uri="{BB962C8B-B14F-4D97-AF65-F5344CB8AC3E}">
        <p14:creationId xmlns:p14="http://schemas.microsoft.com/office/powerpoint/2010/main" val="29808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11/22/16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1224"/>
            <a:ext cx="9144000" cy="594677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How does Jared Diamond of Guns Germs and Steel compare to Born in Blood and Fire?</a:t>
            </a:r>
          </a:p>
          <a:p>
            <a:pPr lvl="1"/>
            <a:r>
              <a:rPr lang="en-US" sz="4800" dirty="0" smtClean="0"/>
              <a:t>What’s similar?</a:t>
            </a:r>
          </a:p>
          <a:p>
            <a:pPr lvl="1"/>
            <a:r>
              <a:rPr lang="en-US" sz="4800" dirty="0" smtClean="0"/>
              <a:t>What’s different?</a:t>
            </a:r>
          </a:p>
          <a:p>
            <a:pPr lvl="1"/>
            <a:r>
              <a:rPr lang="en-US" sz="4800" dirty="0" smtClean="0"/>
              <a:t>Which do you agree with?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781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0" y="1"/>
            <a:ext cx="12192000" cy="596900"/>
          </a:xfrm>
        </p:spPr>
        <p:txBody>
          <a:bodyPr>
            <a:noAutofit/>
          </a:bodyPr>
          <a:lstStyle/>
          <a:p>
            <a:pPr algn="ctr"/>
            <a:r>
              <a:rPr lang="en-US" sz="4800" b="1" i="1" dirty="0">
                <a:solidFill>
                  <a:srgbClr val="00B050"/>
                </a:solidFill>
                <a:latin typeface="Arial Black" panose="020B0A04020102020204" pitchFamily="34" charset="0"/>
              </a:rPr>
              <a:t>Journal Entry </a:t>
            </a:r>
            <a:r>
              <a:rPr lang="en-US" sz="48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11/23/16</a:t>
            </a:r>
            <a:endParaRPr lang="en-US" sz="4800" b="1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5950"/>
            <a:ext cx="4772025" cy="6251575"/>
          </a:xfrm>
        </p:spPr>
        <p:txBody>
          <a:bodyPr>
            <a:noAutofit/>
          </a:bodyPr>
          <a:lstStyle/>
          <a:p>
            <a:r>
              <a:rPr lang="en-US" sz="6000" dirty="0"/>
              <a:t>Argue the best part about Thanksgiving</a:t>
            </a:r>
            <a:r>
              <a:rPr lang="en-US" sz="6000" dirty="0" smtClean="0"/>
              <a:t>!</a:t>
            </a:r>
            <a:endParaRPr lang="en-US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615950"/>
            <a:ext cx="39243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73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538" y="122238"/>
            <a:ext cx="10574338" cy="666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19" y="0"/>
            <a:ext cx="46937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5976" y="127000"/>
            <a:ext cx="10467975" cy="64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73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50814"/>
            <a:ext cx="8845550" cy="650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79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174625"/>
            <a:ext cx="6911975" cy="660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69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1"/>
            <a:ext cx="9144000" cy="65246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European Expansion - Gold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0700"/>
            <a:ext cx="9144000" cy="63373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Europeans expanded for Gold</a:t>
            </a:r>
          </a:p>
          <a:p>
            <a:pPr lvl="1"/>
            <a:r>
              <a:rPr lang="en-US" sz="3200" dirty="0" smtClean="0"/>
              <a:t>Merchants were looking for new areas of trade</a:t>
            </a:r>
          </a:p>
          <a:p>
            <a:pPr lvl="1"/>
            <a:r>
              <a:rPr lang="en-US" sz="3200" dirty="0" smtClean="0"/>
              <a:t>Spice routes were challenging, and merchants needed a new way to obtain valuable spices from the east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3105150"/>
            <a:ext cx="682942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3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326" y="133350"/>
            <a:ext cx="10448925" cy="663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81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"/>
            <a:ext cx="7594600" cy="672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31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7873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Impacts of Europeans in LA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2962"/>
            <a:ext cx="9144000" cy="637503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What do you know about Mercantilism, Triangular Trade, and the Columbian Exchange?</a:t>
            </a:r>
          </a:p>
          <a:p>
            <a:pPr lvl="1"/>
            <a:r>
              <a:rPr lang="en-US" sz="4000" dirty="0" smtClean="0"/>
              <a:t>Read pages 487-488 and define in your own words what </a:t>
            </a:r>
            <a:r>
              <a:rPr lang="en-US" sz="4000" i="1" dirty="0" smtClean="0">
                <a:solidFill>
                  <a:srgbClr val="FF0000"/>
                </a:solidFill>
              </a:rPr>
              <a:t>Triangular Trade</a:t>
            </a:r>
            <a:r>
              <a:rPr lang="en-US" sz="4000" i="1" dirty="0" smtClean="0"/>
              <a:t> </a:t>
            </a:r>
            <a:r>
              <a:rPr lang="en-US" sz="4000" dirty="0" smtClean="0"/>
              <a:t>is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03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4" y="390525"/>
            <a:ext cx="9134475" cy="64674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African Slave Trade – What do you remember?</a:t>
            </a:r>
          </a:p>
          <a:p>
            <a:pPr lvl="1"/>
            <a:r>
              <a:rPr lang="en-US" sz="4000" dirty="0" smtClean="0"/>
              <a:t>Originated by Portuguese during their travels south around Africa (still existed in Europe but dwindled significantly)</a:t>
            </a:r>
          </a:p>
          <a:p>
            <a:pPr lvl="2"/>
            <a:r>
              <a:rPr lang="en-US" sz="3600" dirty="0" smtClean="0"/>
              <a:t>Realized that they could make money by selling slaves in Europe and the New World</a:t>
            </a:r>
          </a:p>
          <a:p>
            <a:pPr lvl="2"/>
            <a:r>
              <a:rPr lang="en-US" sz="3600" dirty="0" smtClean="0"/>
              <a:t>African slaves replaced European slaves </a:t>
            </a:r>
          </a:p>
          <a:p>
            <a:pPr lvl="2"/>
            <a:r>
              <a:rPr lang="en-US" sz="3600" dirty="0" smtClean="0"/>
              <a:t>Mostly were domestic (in house) slaves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Slave Trade &amp; Triangular Trade</a:t>
            </a:r>
            <a:endParaRPr lang="en-US" sz="3600" b="1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526" y="390525"/>
            <a:ext cx="9153525" cy="646747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Slave trade picks up </a:t>
            </a:r>
          </a:p>
          <a:p>
            <a:pPr lvl="1"/>
            <a:r>
              <a:rPr lang="en-US" sz="4400" dirty="0" smtClean="0"/>
              <a:t>Portuguese have sugar plantations on east coast of Brazil (along with other needs for slaves in NW)</a:t>
            </a:r>
          </a:p>
          <a:p>
            <a:pPr lvl="1"/>
            <a:r>
              <a:rPr lang="en-US" sz="4400" dirty="0" smtClean="0"/>
              <a:t>Need for slaves in new world increases dramatically in both North &amp; South America</a:t>
            </a:r>
          </a:p>
          <a:p>
            <a:pPr lvl="1"/>
            <a:r>
              <a:rPr lang="en-US" sz="4400" dirty="0" smtClean="0"/>
              <a:t>The trade becomes what is known as </a:t>
            </a:r>
            <a:r>
              <a:rPr lang="en-US" sz="44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Triangular Trade</a:t>
            </a:r>
            <a:endParaRPr lang="en-US" sz="4400" b="1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>
                <a:solidFill>
                  <a:srgbClr val="00B050"/>
                </a:solidFill>
                <a:latin typeface="Arial Black" panose="020B0A04020102020204" pitchFamily="34" charset="0"/>
              </a:rPr>
              <a:t>Slave Trade &amp; Triangular </a:t>
            </a:r>
            <a:r>
              <a:rPr lang="en-US" sz="36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Trade</a:t>
            </a:r>
            <a:endParaRPr lang="en-US" sz="3600" b="1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5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2" y="304801"/>
            <a:ext cx="8954026" cy="62747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9163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477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Between the 16</a:t>
            </a:r>
            <a:r>
              <a:rPr lang="en-US" sz="4000" b="1" baseline="30000" dirty="0" smtClean="0">
                <a:solidFill>
                  <a:srgbClr val="00B050"/>
                </a:solidFill>
              </a:rPr>
              <a:t>th</a:t>
            </a:r>
            <a:r>
              <a:rPr lang="en-US" sz="4000" b="1" dirty="0" smtClean="0">
                <a:solidFill>
                  <a:srgbClr val="00B050"/>
                </a:solidFill>
              </a:rPr>
              <a:t> and 17</a:t>
            </a:r>
            <a:r>
              <a:rPr lang="en-US" sz="4000" b="1" baseline="30000" dirty="0" smtClean="0">
                <a:solidFill>
                  <a:srgbClr val="00B050"/>
                </a:solidFill>
              </a:rPr>
              <a:t>th</a:t>
            </a:r>
            <a:r>
              <a:rPr lang="en-US" sz="4000" b="1" dirty="0" smtClean="0">
                <a:solidFill>
                  <a:srgbClr val="00B050"/>
                </a:solidFill>
              </a:rPr>
              <a:t> centuries an estimated 10 million slaves were taken out of Africa and sent throughout the world</a:t>
            </a:r>
            <a:r>
              <a:rPr lang="en-US" sz="4000" dirty="0" smtClean="0"/>
              <a:t>.</a:t>
            </a:r>
          </a:p>
          <a:p>
            <a:pPr lvl="1"/>
            <a:r>
              <a:rPr lang="en-US" sz="3600" dirty="0" smtClean="0"/>
              <a:t>Many to the Americas (you will discuss this more next year)</a:t>
            </a:r>
          </a:p>
          <a:p>
            <a:r>
              <a:rPr lang="en-US" sz="4000" b="1" dirty="0" smtClean="0">
                <a:solidFill>
                  <a:srgbClr val="00B050"/>
                </a:solidFill>
              </a:rPr>
              <a:t>Many of the slaves take from Africa were captured prisoners of war</a:t>
            </a:r>
          </a:p>
          <a:p>
            <a:pPr lvl="1"/>
            <a:r>
              <a:rPr lang="en-US" sz="3600" dirty="0" smtClean="0"/>
              <a:t>African slaves were sold to Europeans by other Africans 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>
                <a:solidFill>
                  <a:srgbClr val="00B050"/>
                </a:solidFill>
                <a:latin typeface="Arial Black" panose="020B0A04020102020204" pitchFamily="34" charset="0"/>
              </a:rPr>
              <a:t>Slave Trade &amp; Triangular </a:t>
            </a:r>
            <a:r>
              <a:rPr lang="en-US" sz="36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Trade</a:t>
            </a:r>
            <a:endParaRPr lang="en-US" sz="3600" b="1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3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Mercantilism</a:t>
            </a:r>
            <a:endParaRPr lang="en-US" sz="3600" b="1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050" y="381000"/>
            <a:ext cx="9163050" cy="6477000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solidFill>
                  <a:srgbClr val="00B050"/>
                </a:solidFill>
              </a:rPr>
              <a:t>Mercantilism is a system by which a government controls the economic system in another location</a:t>
            </a:r>
          </a:p>
          <a:p>
            <a:pPr lvl="1"/>
            <a:r>
              <a:rPr lang="en-US" sz="3200" dirty="0" smtClean="0"/>
              <a:t>This is an extension of Imperialism </a:t>
            </a:r>
          </a:p>
          <a:p>
            <a:pPr lvl="1"/>
            <a:r>
              <a:rPr lang="en-US" sz="3200" dirty="0" smtClean="0"/>
              <a:t>This is a system that is used throughout the New World – particularly buy the British in the US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144000" cy="2895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8932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4391025" cy="6477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Goods were shipped from the New World to Eurasia and visa versa </a:t>
            </a:r>
          </a:p>
          <a:p>
            <a:r>
              <a:rPr lang="en-US" sz="3200" dirty="0" smtClean="0"/>
              <a:t>Nations competed for goods from the new world – led to various conflicts amongst European nations</a:t>
            </a:r>
          </a:p>
          <a:p>
            <a:r>
              <a:rPr lang="en-US" sz="3200" dirty="0" smtClean="0"/>
              <a:t>Goods were pirated in order to keep proceeds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533400"/>
            <a:ext cx="475297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Columbian Exchange</a:t>
            </a:r>
            <a:endParaRPr lang="en-US" sz="3600" b="1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1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2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1"/>
            <a:ext cx="9144000" cy="65246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European Expansion - God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0700"/>
            <a:ext cx="9144000" cy="63373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Europeans expanded for God</a:t>
            </a:r>
          </a:p>
          <a:p>
            <a:pPr lvl="1"/>
            <a:r>
              <a:rPr lang="en-US" sz="3200" dirty="0" smtClean="0"/>
              <a:t>Catholics wanted to expand Christianity, </a:t>
            </a:r>
          </a:p>
          <a:p>
            <a:pPr lvl="2"/>
            <a:r>
              <a:rPr lang="en-US" sz="2800" dirty="0" smtClean="0"/>
              <a:t>Both Spain and Portugal had a great impact on LA because of this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4714"/>
            <a:ext cx="3343275" cy="4473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696" y="2971800"/>
            <a:ext cx="582130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0228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11/23/16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8708"/>
            <a:ext cx="9144000" cy="6259291"/>
          </a:xfrm>
        </p:spPr>
        <p:txBody>
          <a:bodyPr/>
          <a:lstStyle/>
          <a:p>
            <a:r>
              <a:rPr lang="en-US" dirty="0" smtClean="0"/>
              <a:t>Argue whether Triangular Trade, the Columbian Exchange, or Mercantilism has a bigger impact on LA.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1534"/>
            <a:ext cx="6210300" cy="3343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575" y="4280369"/>
            <a:ext cx="4560425" cy="2577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4792"/>
            <a:ext cx="4583575" cy="23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78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051" y="380999"/>
            <a:ext cx="9163051" cy="6448425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Portolani</a:t>
            </a:r>
            <a:r>
              <a:rPr lang="en-US" sz="3600" dirty="0" smtClean="0"/>
              <a:t> (maps or charts) were made in order to navigate </a:t>
            </a:r>
          </a:p>
          <a:p>
            <a:pPr lvl="1"/>
            <a:r>
              <a:rPr lang="en-US" sz="3200" dirty="0" smtClean="0"/>
              <a:t>They were made in the medieval ages, and were designed flat, other than helping around known ports they were nearly useless for long voyages</a:t>
            </a:r>
          </a:p>
          <a:p>
            <a:r>
              <a:rPr lang="en-US" dirty="0" smtClean="0"/>
              <a:t>On of the most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Important people who </a:t>
            </a:r>
          </a:p>
          <a:p>
            <a:pPr marL="0" indent="0">
              <a:buNone/>
            </a:pPr>
            <a:r>
              <a:rPr lang="en-US" dirty="0" smtClean="0"/>
              <a:t>Made </a:t>
            </a:r>
            <a:r>
              <a:rPr lang="en-US" dirty="0" err="1" smtClean="0"/>
              <a:t>Portolani</a:t>
            </a:r>
            <a:r>
              <a:rPr lang="en-US" dirty="0" smtClean="0"/>
              <a:t> was </a:t>
            </a:r>
          </a:p>
          <a:p>
            <a:pPr marL="0" indent="0">
              <a:buNone/>
            </a:pPr>
            <a:r>
              <a:rPr lang="en-US" dirty="0" smtClean="0"/>
              <a:t>Ptolemy – 2</a:t>
            </a:r>
            <a:r>
              <a:rPr lang="en-US" baseline="30000" dirty="0" smtClean="0"/>
              <a:t>nd</a:t>
            </a:r>
            <a:r>
              <a:rPr lang="en-US" dirty="0" smtClean="0"/>
              <a:t> century</a:t>
            </a:r>
          </a:p>
          <a:p>
            <a:pPr marL="0" indent="0">
              <a:buNone/>
            </a:pPr>
            <a:r>
              <a:rPr lang="en-US" dirty="0" smtClean="0"/>
              <a:t>C.E Astronomer…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9526" y="0"/>
            <a:ext cx="915352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New World Settlement – A Means</a:t>
            </a:r>
            <a:endParaRPr lang="en-US" sz="3600" b="1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4" y="3200400"/>
            <a:ext cx="48482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7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1600200"/>
          </a:xfrm>
        </p:spPr>
        <p:txBody>
          <a:bodyPr>
            <a:normAutofit fontScale="85000" lnSpcReduction="20000"/>
          </a:bodyPr>
          <a:lstStyle/>
          <a:p>
            <a:pPr marL="285750" indent="-285750"/>
            <a:r>
              <a:rPr lang="en-US" dirty="0" smtClean="0"/>
              <a:t>Ptolemy’s world map </a:t>
            </a:r>
          </a:p>
          <a:p>
            <a:pPr marL="285750" indent="-285750"/>
            <a:r>
              <a:rPr lang="en-US" dirty="0" smtClean="0"/>
              <a:t>Not available to Europeans until the late 15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marL="285750" indent="-285750"/>
            <a:r>
              <a:rPr lang="en-US" dirty="0" smtClean="0"/>
              <a:t>Considered the most accurate map in the world at its time</a:t>
            </a:r>
          </a:p>
          <a:p>
            <a:pPr marL="285750" indent="-285750"/>
            <a:r>
              <a:rPr lang="en-US" dirty="0" smtClean="0"/>
              <a:t>Had the 12 wind faces to show currents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1148"/>
            <a:ext cx="9124949" cy="529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79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101" y="457200"/>
            <a:ext cx="9182100" cy="6400800"/>
          </a:xfrm>
        </p:spPr>
        <p:txBody>
          <a:bodyPr/>
          <a:lstStyle/>
          <a:p>
            <a:r>
              <a:rPr lang="en-US" dirty="0" smtClean="0"/>
              <a:t>Not only did explorers have better charts they also developed better technology</a:t>
            </a:r>
          </a:p>
          <a:p>
            <a:r>
              <a:rPr lang="en-US" dirty="0" smtClean="0"/>
              <a:t>Ships were considered far more seaworthy than in the past</a:t>
            </a:r>
          </a:p>
          <a:p>
            <a:pPr lvl="1"/>
            <a:r>
              <a:rPr lang="en-US" dirty="0" smtClean="0"/>
              <a:t>Developed the axial rudder (technology from China)</a:t>
            </a:r>
          </a:p>
          <a:p>
            <a:pPr lvl="1"/>
            <a:r>
              <a:rPr lang="en-US" dirty="0" smtClean="0"/>
              <a:t>Learned how to tack into the wind</a:t>
            </a:r>
          </a:p>
          <a:p>
            <a:pPr lvl="1"/>
            <a:r>
              <a:rPr lang="en-US" dirty="0" smtClean="0"/>
              <a:t>Had new navigation technology</a:t>
            </a:r>
          </a:p>
          <a:p>
            <a:pPr lvl="2"/>
            <a:r>
              <a:rPr lang="en-US" dirty="0" smtClean="0"/>
              <a:t>Compass &amp; astrolabe</a:t>
            </a:r>
          </a:p>
          <a:p>
            <a:pPr lvl="2"/>
            <a:r>
              <a:rPr lang="en-US" dirty="0" smtClean="0"/>
              <a:t>Understood how to navigate using the </a:t>
            </a:r>
          </a:p>
          <a:p>
            <a:pPr marL="914400" lvl="2" indent="0">
              <a:buNone/>
            </a:pPr>
            <a:r>
              <a:rPr lang="en-US" dirty="0" smtClean="0"/>
              <a:t>Stars instead of </a:t>
            </a:r>
          </a:p>
          <a:p>
            <a:pPr marL="914400" lvl="2" indent="0">
              <a:buNone/>
            </a:pPr>
            <a:r>
              <a:rPr lang="en-US" dirty="0" smtClean="0"/>
              <a:t>Knowledge of the area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9526" y="0"/>
            <a:ext cx="915352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New World Settlement – A Means</a:t>
            </a:r>
            <a:endParaRPr lang="en-US" sz="3600" b="1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807" y="5181601"/>
            <a:ext cx="514894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49" y="3048000"/>
            <a:ext cx="2447926" cy="21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37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52009" y="3051734"/>
            <a:ext cx="4343400" cy="325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0875"/>
            <a:ext cx="5798668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8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1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Conquest in the Americas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1650"/>
            <a:ext cx="9144000" cy="635635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Start your homework </a:t>
            </a:r>
          </a:p>
          <a:p>
            <a:pPr lvl="1"/>
            <a:r>
              <a:rPr lang="en-US" sz="4400" dirty="0" smtClean="0"/>
              <a:t>Read Conquest in the Americas </a:t>
            </a:r>
          </a:p>
          <a:p>
            <a:pPr lvl="1"/>
            <a:r>
              <a:rPr lang="en-US" sz="4400" dirty="0" smtClean="0"/>
              <a:t>Pages 472-476</a:t>
            </a:r>
          </a:p>
          <a:p>
            <a:pPr lvl="1"/>
            <a:r>
              <a:rPr lang="en-US" sz="4400" dirty="0" smtClean="0"/>
              <a:t>Also on the website for today’s homework</a:t>
            </a:r>
          </a:p>
          <a:p>
            <a:pPr lvl="1"/>
            <a:r>
              <a:rPr lang="en-US" sz="4400" dirty="0" smtClean="0"/>
              <a:t>Answer the attached questions</a:t>
            </a:r>
          </a:p>
          <a:p>
            <a:pPr lvl="2"/>
            <a:r>
              <a:rPr lang="en-US" sz="4000" dirty="0" smtClean="0"/>
              <a:t>You do not need annotations.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798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1012</TotalTime>
  <Words>1014</Words>
  <Application>Microsoft Office PowerPoint</Application>
  <PresentationFormat>On-screen Show (4:3)</PresentationFormat>
  <Paragraphs>127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Office Theme</vt:lpstr>
      <vt:lpstr>European Expansion</vt:lpstr>
      <vt:lpstr>European Expansion - Glory</vt:lpstr>
      <vt:lpstr>European Expansion - Gold</vt:lpstr>
      <vt:lpstr>European Expansion - God</vt:lpstr>
      <vt:lpstr>PowerPoint Presentation</vt:lpstr>
      <vt:lpstr>PowerPoint Presentation</vt:lpstr>
      <vt:lpstr>PowerPoint Presentation</vt:lpstr>
      <vt:lpstr>PowerPoint Presentation</vt:lpstr>
      <vt:lpstr>Conquest in the Americas</vt:lpstr>
      <vt:lpstr>Journal Entry 11/17/16</vt:lpstr>
      <vt:lpstr>PowerPoint Presentation</vt:lpstr>
      <vt:lpstr>PowerPoint Presentation</vt:lpstr>
      <vt:lpstr>PowerPoint Presentation</vt:lpstr>
      <vt:lpstr>PowerPoint Presentation</vt:lpstr>
      <vt:lpstr>Born in Blood and Fire – John Chasteen</vt:lpstr>
      <vt:lpstr>BIBF – Fall of the Aztec &amp; Inca </vt:lpstr>
      <vt:lpstr>Journal Entry 11/18/16</vt:lpstr>
      <vt:lpstr>Spanish and Portuguese Colonies in the Americas</vt:lpstr>
      <vt:lpstr>PowerPoint Presentation</vt:lpstr>
      <vt:lpstr>PowerPoint Presentation</vt:lpstr>
      <vt:lpstr>PowerPoint Presentation</vt:lpstr>
      <vt:lpstr>BIBF – The Birth of Spanish America</vt:lpstr>
      <vt:lpstr>Journal Entry 11/22/16</vt:lpstr>
      <vt:lpstr>Journal Entry 11/23/16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Impacts of Europeans in LA</vt:lpstr>
      <vt:lpstr>PowerPoint Presentation</vt:lpstr>
      <vt:lpstr>PowerPoint Presentation</vt:lpstr>
      <vt:lpstr>ers </vt:lpstr>
      <vt:lpstr>PowerPoint Presentation</vt:lpstr>
      <vt:lpstr>Mercantilism</vt:lpstr>
      <vt:lpstr>PowerPoint Presentation</vt:lpstr>
      <vt:lpstr>PowerPoint Presentation</vt:lpstr>
      <vt:lpstr>Journal Entry 11/23/16</vt:lpstr>
    </vt:vector>
  </TitlesOfParts>
  <Company>Issaquah School District 411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Expansion</dc:title>
  <dc:creator>Myers, Zachary    SHS - Staff</dc:creator>
  <cp:lastModifiedBy>Myers, Zachary    SHS - Staff</cp:lastModifiedBy>
  <cp:revision>26</cp:revision>
  <dcterms:created xsi:type="dcterms:W3CDTF">2016-11-16T15:04:33Z</dcterms:created>
  <dcterms:modified xsi:type="dcterms:W3CDTF">2016-11-25T19:16:23Z</dcterms:modified>
</cp:coreProperties>
</file>