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7" r:id="rId2"/>
    <p:sldId id="262" r:id="rId3"/>
    <p:sldId id="395" r:id="rId4"/>
    <p:sldId id="264" r:id="rId5"/>
    <p:sldId id="265" r:id="rId6"/>
    <p:sldId id="266" r:id="rId7"/>
    <p:sldId id="267" r:id="rId8"/>
    <p:sldId id="268" r:id="rId9"/>
    <p:sldId id="269" r:id="rId10"/>
    <p:sldId id="270" r:id="rId11"/>
    <p:sldId id="271" r:id="rId12"/>
    <p:sldId id="272" r:id="rId13"/>
    <p:sldId id="273" r:id="rId14"/>
    <p:sldId id="285" r:id="rId15"/>
    <p:sldId id="396" r:id="rId16"/>
    <p:sldId id="398" r:id="rId17"/>
    <p:sldId id="274" r:id="rId18"/>
    <p:sldId id="276" r:id="rId19"/>
    <p:sldId id="397" r:id="rId20"/>
    <p:sldId id="275" r:id="rId21"/>
    <p:sldId id="399" r:id="rId22"/>
    <p:sldId id="283" r:id="rId23"/>
    <p:sldId id="277" r:id="rId24"/>
    <p:sldId id="366" r:id="rId25"/>
    <p:sldId id="351" r:id="rId26"/>
    <p:sldId id="352" r:id="rId27"/>
    <p:sldId id="353" r:id="rId28"/>
    <p:sldId id="379" r:id="rId29"/>
    <p:sldId id="400" r:id="rId30"/>
    <p:sldId id="354" r:id="rId31"/>
    <p:sldId id="355" r:id="rId32"/>
    <p:sldId id="356" r:id="rId33"/>
    <p:sldId id="360" r:id="rId34"/>
    <p:sldId id="361" r:id="rId35"/>
    <p:sldId id="362" r:id="rId36"/>
    <p:sldId id="363" r:id="rId37"/>
    <p:sldId id="364" r:id="rId38"/>
    <p:sldId id="367" r:id="rId39"/>
    <p:sldId id="368" r:id="rId40"/>
    <p:sldId id="369" r:id="rId41"/>
    <p:sldId id="370" r:id="rId42"/>
    <p:sldId id="371" r:id="rId43"/>
    <p:sldId id="372" r:id="rId44"/>
    <p:sldId id="373" r:id="rId45"/>
    <p:sldId id="374" r:id="rId46"/>
    <p:sldId id="380" r:id="rId47"/>
    <p:sldId id="401" r:id="rId48"/>
    <p:sldId id="403" r:id="rId49"/>
    <p:sldId id="376" r:id="rId50"/>
    <p:sldId id="377" r:id="rId51"/>
    <p:sldId id="378" r:id="rId52"/>
    <p:sldId id="387" r:id="rId53"/>
    <p:sldId id="388" r:id="rId54"/>
    <p:sldId id="389" r:id="rId55"/>
    <p:sldId id="390" r:id="rId56"/>
    <p:sldId id="391" r:id="rId57"/>
    <p:sldId id="392" r:id="rId58"/>
    <p:sldId id="393" r:id="rId59"/>
    <p:sldId id="394"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079" autoAdjust="0"/>
    <p:restoredTop sz="68512" autoAdjust="0"/>
  </p:normalViewPr>
  <p:slideViewPr>
    <p:cSldViewPr snapToGrid="0">
      <p:cViewPr varScale="1">
        <p:scale>
          <a:sx n="79" d="100"/>
          <a:sy n="79" d="100"/>
        </p:scale>
        <p:origin x="21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DB1FD-1B74-4A87-83B1-3E14D39791F9}" type="datetimeFigureOut">
              <a:rPr lang="en-US" smtClean="0"/>
              <a:t>5/16/2018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A8FF5-B09F-4B7A-9A77-BACE66D1BCAE}" type="slidenum">
              <a:rPr lang="en-US" smtClean="0"/>
              <a:t>‹#›</a:t>
            </a:fld>
            <a:endParaRPr lang="en-US"/>
          </a:p>
        </p:txBody>
      </p:sp>
    </p:spTree>
    <p:extLst>
      <p:ext uri="{BB962C8B-B14F-4D97-AF65-F5344CB8AC3E}">
        <p14:creationId xmlns:p14="http://schemas.microsoft.com/office/powerpoint/2010/main" val="107707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DIDN’T USE IN 17</a:t>
            </a:r>
            <a:endParaRPr lang="en-US" dirty="0"/>
          </a:p>
        </p:txBody>
      </p:sp>
      <p:sp>
        <p:nvSpPr>
          <p:cNvPr id="4" name="Slide Number Placeholder 3"/>
          <p:cNvSpPr>
            <a:spLocks noGrp="1"/>
          </p:cNvSpPr>
          <p:nvPr>
            <p:ph type="sldNum" sz="quarter" idx="10"/>
          </p:nvPr>
        </p:nvSpPr>
        <p:spPr/>
        <p:txBody>
          <a:bodyPr/>
          <a:lstStyle/>
          <a:p>
            <a:fld id="{F61A8FF5-B09F-4B7A-9A77-BACE66D1BCAE}" type="slidenum">
              <a:rPr lang="en-US" smtClean="0"/>
              <a:t>43</a:t>
            </a:fld>
            <a:endParaRPr lang="en-US"/>
          </a:p>
        </p:txBody>
      </p:sp>
    </p:spTree>
    <p:extLst>
      <p:ext uri="{BB962C8B-B14F-4D97-AF65-F5344CB8AC3E}">
        <p14:creationId xmlns:p14="http://schemas.microsoft.com/office/powerpoint/2010/main" val="1713909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01A7772-B240-415D-865F-3DE3A4BA7B11}"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35579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A7772-B240-415D-865F-3DE3A4BA7B11}"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2842800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A7772-B240-415D-865F-3DE3A4BA7B11}"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383623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A7772-B240-415D-865F-3DE3A4BA7B11}"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2101385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1A7772-B240-415D-865F-3DE3A4BA7B11}"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231848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1A7772-B240-415D-865F-3DE3A4BA7B11}" type="datetimeFigureOut">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3404636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1A7772-B240-415D-865F-3DE3A4BA7B11}" type="datetimeFigureOut">
              <a:rPr lang="en-US" smtClean="0"/>
              <a:t>5/16/2018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1415842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1A7772-B240-415D-865F-3DE3A4BA7B11}" type="datetimeFigureOut">
              <a:rPr lang="en-US" smtClean="0"/>
              <a:t>5/16/2018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2147147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A7772-B240-415D-865F-3DE3A4BA7B11}" type="datetimeFigureOut">
              <a:rPr lang="en-US" smtClean="0"/>
              <a:t>5/16/2018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701992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A7772-B240-415D-865F-3DE3A4BA7B11}" type="datetimeFigureOut">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244836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A7772-B240-415D-865F-3DE3A4BA7B11}" type="datetimeFigureOut">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304160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A7772-B240-415D-865F-3DE3A4BA7B11}" type="datetimeFigureOut">
              <a:rPr lang="en-US" smtClean="0"/>
              <a:t>5/16/2018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078C0-9925-4BC2-982F-83B3BEA3FADC}" type="slidenum">
              <a:rPr lang="en-US" smtClean="0"/>
              <a:t>‹#›</a:t>
            </a:fld>
            <a:endParaRPr lang="en-US"/>
          </a:p>
        </p:txBody>
      </p:sp>
    </p:spTree>
    <p:extLst>
      <p:ext uri="{BB962C8B-B14F-4D97-AF65-F5344CB8AC3E}">
        <p14:creationId xmlns:p14="http://schemas.microsoft.com/office/powerpoint/2010/main" val="4026138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history.com/shows/mankind-the-story-of-all-of-us/videos/opium-in-china"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upload.wikimedia.org/wikipedia/commons/1/10/Boxer_Rebellion.jp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6649"/>
          </a:xfrm>
        </p:spPr>
        <p:txBody>
          <a:bodyPr>
            <a:normAutofit fontScale="90000"/>
          </a:bodyPr>
          <a:lstStyle/>
          <a:p>
            <a:pPr algn="ctr"/>
            <a:r>
              <a:rPr lang="en-US" b="1" i="1" dirty="0" smtClean="0">
                <a:solidFill>
                  <a:srgbClr val="FF0000"/>
                </a:solidFill>
                <a:latin typeface="Arial Black" panose="020B0A04020102020204" pitchFamily="34" charset="0"/>
              </a:rPr>
              <a:t>East Asia</a:t>
            </a:r>
            <a:endParaRPr lang="en-US" b="1" i="1" dirty="0">
              <a:solidFill>
                <a:srgbClr val="FF0000"/>
              </a:solidFill>
              <a:latin typeface="Arial Black" panose="020B0A04020102020204" pitchFamily="34" charset="0"/>
            </a:endParaRPr>
          </a:p>
        </p:txBody>
      </p:sp>
      <p:pic>
        <p:nvPicPr>
          <p:cNvPr id="4" name="Content Placeholder 3"/>
          <p:cNvPicPr>
            <a:picLocks noGrp="1" noChangeAspect="1"/>
          </p:cNvPicPr>
          <p:nvPr>
            <p:ph idx="1"/>
          </p:nvPr>
        </p:nvPicPr>
        <p:blipFill>
          <a:blip r:embed="rId2"/>
          <a:stretch>
            <a:fillRect/>
          </a:stretch>
        </p:blipFill>
        <p:spPr>
          <a:xfrm>
            <a:off x="0" y="2041628"/>
            <a:ext cx="3352800" cy="3255774"/>
          </a:xfrm>
          <a:prstGeom prst="rect">
            <a:avLst/>
          </a:prstGeom>
        </p:spPr>
      </p:pic>
      <p:pic>
        <p:nvPicPr>
          <p:cNvPr id="5" name="Picture 4"/>
          <p:cNvPicPr>
            <a:picLocks noChangeAspect="1"/>
          </p:cNvPicPr>
          <p:nvPr/>
        </p:nvPicPr>
        <p:blipFill>
          <a:blip r:embed="rId3"/>
          <a:stretch>
            <a:fillRect/>
          </a:stretch>
        </p:blipFill>
        <p:spPr>
          <a:xfrm>
            <a:off x="3352800" y="868191"/>
            <a:ext cx="5791200" cy="5602649"/>
          </a:xfrm>
          <a:prstGeom prst="rect">
            <a:avLst/>
          </a:prstGeom>
        </p:spPr>
      </p:pic>
    </p:spTree>
    <p:extLst>
      <p:ext uri="{BB962C8B-B14F-4D97-AF65-F5344CB8AC3E}">
        <p14:creationId xmlns:p14="http://schemas.microsoft.com/office/powerpoint/2010/main" val="3865036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Autofit/>
          </a:bodyPr>
          <a:lstStyle/>
          <a:p>
            <a:pPr algn="ctr"/>
            <a:r>
              <a:rPr lang="en-US" sz="3200" dirty="0" smtClean="0">
                <a:solidFill>
                  <a:srgbClr val="FF0000"/>
                </a:solidFill>
                <a:latin typeface="Arial Black" panose="020B0A04020102020204" pitchFamily="34" charset="0"/>
              </a:rPr>
              <a:t>China’s Environmental Challenges</a:t>
            </a:r>
            <a:endParaRPr lang="en-US" sz="3200"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3915023" cy="6423026"/>
          </a:xfrm>
        </p:spPr>
        <p:txBody>
          <a:bodyPr>
            <a:normAutofit/>
          </a:bodyPr>
          <a:lstStyle/>
          <a:p>
            <a:r>
              <a:rPr lang="en-US" sz="4400" dirty="0" smtClean="0"/>
              <a:t>What environmental challenges has China faced?</a:t>
            </a:r>
          </a:p>
        </p:txBody>
      </p:sp>
      <p:pic>
        <p:nvPicPr>
          <p:cNvPr id="4" name="Picture 3"/>
          <p:cNvPicPr>
            <a:picLocks noChangeAspect="1"/>
          </p:cNvPicPr>
          <p:nvPr/>
        </p:nvPicPr>
        <p:blipFill>
          <a:blip r:embed="rId2"/>
          <a:stretch>
            <a:fillRect/>
          </a:stretch>
        </p:blipFill>
        <p:spPr>
          <a:xfrm>
            <a:off x="4210050" y="533401"/>
            <a:ext cx="4933950" cy="4533900"/>
          </a:xfrm>
          <a:prstGeom prst="rect">
            <a:avLst/>
          </a:prstGeom>
        </p:spPr>
      </p:pic>
      <p:pic>
        <p:nvPicPr>
          <p:cNvPr id="7" name="Picture 6"/>
          <p:cNvPicPr>
            <a:picLocks noChangeAspect="1"/>
          </p:cNvPicPr>
          <p:nvPr/>
        </p:nvPicPr>
        <p:blipFill>
          <a:blip r:embed="rId3"/>
          <a:stretch>
            <a:fillRect/>
          </a:stretch>
        </p:blipFill>
        <p:spPr>
          <a:xfrm>
            <a:off x="1" y="3248276"/>
            <a:ext cx="5143500" cy="3609724"/>
          </a:xfrm>
          <a:prstGeom prst="rect">
            <a:avLst/>
          </a:prstGeom>
        </p:spPr>
      </p:pic>
    </p:spTree>
    <p:extLst>
      <p:ext uri="{BB962C8B-B14F-4D97-AF65-F5344CB8AC3E}">
        <p14:creationId xmlns:p14="http://schemas.microsoft.com/office/powerpoint/2010/main" val="3578565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First Dynasties</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9144000" cy="6423026"/>
          </a:xfrm>
        </p:spPr>
        <p:txBody>
          <a:bodyPr>
            <a:normAutofit/>
          </a:bodyPr>
          <a:lstStyle/>
          <a:p>
            <a:r>
              <a:rPr lang="en-US" sz="4400" dirty="0" smtClean="0"/>
              <a:t>How long have people been living in China?</a:t>
            </a:r>
          </a:p>
          <a:p>
            <a:pPr lvl="1"/>
            <a:r>
              <a:rPr lang="en-US" sz="4000" dirty="0" smtClean="0"/>
              <a:t>What is some background on the earliest people in China?</a:t>
            </a:r>
          </a:p>
          <a:p>
            <a:endParaRPr lang="en-US" sz="4400" dirty="0" smtClean="0"/>
          </a:p>
        </p:txBody>
      </p:sp>
      <p:pic>
        <p:nvPicPr>
          <p:cNvPr id="5" name="Picture 4"/>
          <p:cNvPicPr>
            <a:picLocks noChangeAspect="1"/>
          </p:cNvPicPr>
          <p:nvPr/>
        </p:nvPicPr>
        <p:blipFill>
          <a:blip r:embed="rId2"/>
          <a:stretch>
            <a:fillRect/>
          </a:stretch>
        </p:blipFill>
        <p:spPr>
          <a:xfrm>
            <a:off x="5253566" y="2876550"/>
            <a:ext cx="3890434" cy="3981450"/>
          </a:xfrm>
          <a:prstGeom prst="rect">
            <a:avLst/>
          </a:prstGeom>
        </p:spPr>
      </p:pic>
    </p:spTree>
    <p:extLst>
      <p:ext uri="{BB962C8B-B14F-4D97-AF65-F5344CB8AC3E}">
        <p14:creationId xmlns:p14="http://schemas.microsoft.com/office/powerpoint/2010/main" val="3716322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First Dynasties</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9144000" cy="6423026"/>
          </a:xfrm>
        </p:spPr>
        <p:txBody>
          <a:bodyPr>
            <a:normAutofit/>
          </a:bodyPr>
          <a:lstStyle/>
          <a:p>
            <a:r>
              <a:rPr lang="en-US" sz="6000" dirty="0" smtClean="0"/>
              <a:t>Who was Yu? What did he do?</a:t>
            </a:r>
          </a:p>
          <a:p>
            <a:pPr lvl="1"/>
            <a:r>
              <a:rPr lang="en-US" sz="4800" dirty="0" smtClean="0"/>
              <a:t>Leader of the first Chinese settlements about 2000bc</a:t>
            </a:r>
          </a:p>
          <a:p>
            <a:pPr lvl="1"/>
            <a:r>
              <a:rPr lang="en-US" sz="4800" dirty="0" smtClean="0"/>
              <a:t>Leader of the Xia (</a:t>
            </a:r>
            <a:r>
              <a:rPr lang="en-US" sz="4800" dirty="0" err="1" smtClean="0"/>
              <a:t>Shyah</a:t>
            </a:r>
            <a:r>
              <a:rPr lang="en-US" sz="4800" dirty="0" smtClean="0"/>
              <a:t>) Dynasty</a:t>
            </a:r>
          </a:p>
          <a:p>
            <a:pPr lvl="1"/>
            <a:r>
              <a:rPr lang="en-US" sz="4800" dirty="0" smtClean="0"/>
              <a:t>Led China from a nomadic society to a civilization</a:t>
            </a:r>
          </a:p>
        </p:txBody>
      </p:sp>
    </p:spTree>
    <p:extLst>
      <p:ext uri="{BB962C8B-B14F-4D97-AF65-F5344CB8AC3E}">
        <p14:creationId xmlns:p14="http://schemas.microsoft.com/office/powerpoint/2010/main" val="335792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First Dynasties</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9144000" cy="6423026"/>
          </a:xfrm>
        </p:spPr>
        <p:txBody>
          <a:bodyPr>
            <a:normAutofit/>
          </a:bodyPr>
          <a:lstStyle/>
          <a:p>
            <a:r>
              <a:rPr lang="en-US" sz="4800" dirty="0" smtClean="0"/>
              <a:t>What is the first major city of China?</a:t>
            </a:r>
          </a:p>
          <a:p>
            <a:r>
              <a:rPr lang="en-US" sz="4800" dirty="0" smtClean="0"/>
              <a:t>How did the Shang protect their cities from enemies?</a:t>
            </a:r>
          </a:p>
        </p:txBody>
      </p:sp>
      <p:pic>
        <p:nvPicPr>
          <p:cNvPr id="4" name="Picture 3"/>
          <p:cNvPicPr>
            <a:picLocks noChangeAspect="1"/>
          </p:cNvPicPr>
          <p:nvPr/>
        </p:nvPicPr>
        <p:blipFill>
          <a:blip r:embed="rId2"/>
          <a:stretch>
            <a:fillRect/>
          </a:stretch>
        </p:blipFill>
        <p:spPr>
          <a:xfrm>
            <a:off x="3771900" y="3279060"/>
            <a:ext cx="5372100" cy="3578940"/>
          </a:xfrm>
          <a:prstGeom prst="rect">
            <a:avLst/>
          </a:prstGeom>
        </p:spPr>
      </p:pic>
    </p:spTree>
    <p:extLst>
      <p:ext uri="{BB962C8B-B14F-4D97-AF65-F5344CB8AC3E}">
        <p14:creationId xmlns:p14="http://schemas.microsoft.com/office/powerpoint/2010/main" val="38245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1405"/>
          </a:xfrm>
        </p:spPr>
        <p:txBody>
          <a:bodyPr/>
          <a:lstStyle/>
          <a:p>
            <a:pPr algn="ctr"/>
            <a:r>
              <a:rPr lang="en-US" b="1" i="1" dirty="0" smtClean="0">
                <a:solidFill>
                  <a:srgbClr val="FF0000"/>
                </a:solidFill>
                <a:latin typeface="Arial Black" panose="020B0A04020102020204" pitchFamily="34" charset="0"/>
              </a:rPr>
              <a:t>Journal Entry 4/6/18</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81712"/>
            <a:ext cx="9144000" cy="6276288"/>
          </a:xfrm>
        </p:spPr>
        <p:txBody>
          <a:bodyPr>
            <a:normAutofit fontScale="92500" lnSpcReduction="10000"/>
          </a:bodyPr>
          <a:lstStyle/>
          <a:p>
            <a:r>
              <a:rPr lang="en-US" sz="6000" dirty="0" smtClean="0"/>
              <a:t>Thesis practice – </a:t>
            </a:r>
          </a:p>
          <a:p>
            <a:pPr lvl="1"/>
            <a:r>
              <a:rPr lang="en-US" sz="5400" dirty="0" smtClean="0"/>
              <a:t>Argue the impact of Yu on the development of China</a:t>
            </a:r>
          </a:p>
          <a:p>
            <a:r>
              <a:rPr lang="en-US" sz="3600" dirty="0" smtClean="0"/>
              <a:t>Through feats of engineering Yu was able to move the peoples of China from nomadic to a civilization.</a:t>
            </a:r>
          </a:p>
          <a:p>
            <a:r>
              <a:rPr lang="en-US" sz="3600" dirty="0" smtClean="0"/>
              <a:t>Through feats of engineering Yu was the only person who was able to solidify China’s as a </a:t>
            </a:r>
            <a:r>
              <a:rPr lang="en-US" sz="3600" i="1" dirty="0" smtClean="0"/>
              <a:t>civilized </a:t>
            </a:r>
            <a:r>
              <a:rPr lang="en-US" sz="3600" dirty="0" smtClean="0"/>
              <a:t>group. </a:t>
            </a:r>
            <a:endParaRPr lang="en-US" sz="3600" dirty="0"/>
          </a:p>
          <a:p>
            <a:r>
              <a:rPr lang="en-US" sz="3600" dirty="0" smtClean="0"/>
              <a:t>Yu was the most impactful early Chinese leader because he was able to develop strong infrastructure which allowed a civilized, stable China. </a:t>
            </a:r>
          </a:p>
        </p:txBody>
      </p:sp>
    </p:spTree>
    <p:extLst>
      <p:ext uri="{BB962C8B-B14F-4D97-AF65-F5344CB8AC3E}">
        <p14:creationId xmlns:p14="http://schemas.microsoft.com/office/powerpoint/2010/main" val="23827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59854"/>
          </a:xfrm>
        </p:spPr>
        <p:txBody>
          <a:bodyPr/>
          <a:lstStyle/>
          <a:p>
            <a:pPr algn="ctr"/>
            <a:r>
              <a:rPr lang="en-US" b="1" i="1" dirty="0" smtClean="0">
                <a:solidFill>
                  <a:srgbClr val="FF0000"/>
                </a:solidFill>
                <a:latin typeface="Arial Black" panose="020B0A04020102020204" pitchFamily="34" charset="0"/>
              </a:rPr>
              <a:t>Chinese Culture Graphic</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50616"/>
            <a:ext cx="9144000" cy="6307384"/>
          </a:xfrm>
        </p:spPr>
        <p:txBody>
          <a:bodyPr>
            <a:normAutofit fontScale="92500" lnSpcReduction="20000"/>
          </a:bodyPr>
          <a:lstStyle/>
          <a:p>
            <a:r>
              <a:rPr lang="en-US" sz="4000" dirty="0" smtClean="0"/>
              <a:t>You are going to create a graphic (picture) representing the development of Chinese Culture, it must include – </a:t>
            </a:r>
          </a:p>
          <a:p>
            <a:pPr lvl="1"/>
            <a:r>
              <a:rPr lang="en-US" sz="3600" dirty="0" smtClean="0"/>
              <a:t>Color (colored pencils and markers up front)</a:t>
            </a:r>
          </a:p>
          <a:p>
            <a:pPr lvl="1"/>
            <a:r>
              <a:rPr lang="en-US" sz="3600" dirty="0" smtClean="0"/>
              <a:t>Some kind of piece representing family, social class, religious beliefs, and writing</a:t>
            </a:r>
          </a:p>
          <a:p>
            <a:pPr lvl="1"/>
            <a:r>
              <a:rPr lang="en-US" sz="3600" dirty="0" smtClean="0"/>
              <a:t>This must be school appropriate, if it is not you get an automatic zero</a:t>
            </a:r>
          </a:p>
          <a:p>
            <a:r>
              <a:rPr lang="en-US" sz="4000" dirty="0" smtClean="0"/>
              <a:t>This image must represent all of the aforementioned pieces</a:t>
            </a:r>
          </a:p>
          <a:p>
            <a:r>
              <a:rPr lang="en-US" sz="4000" dirty="0" smtClean="0"/>
              <a:t>It must also include a one paragraph explanation of how the graphic represents all the pieces of early Chinese Culture</a:t>
            </a:r>
          </a:p>
          <a:p>
            <a:r>
              <a:rPr lang="en-US" sz="4000" dirty="0" smtClean="0"/>
              <a:t>Due at the end of </a:t>
            </a:r>
            <a:r>
              <a:rPr lang="en-US" sz="4000" smtClean="0"/>
              <a:t>the period</a:t>
            </a:r>
            <a:endParaRPr lang="en-US" sz="4000" dirty="0"/>
          </a:p>
        </p:txBody>
      </p:sp>
    </p:spTree>
    <p:extLst>
      <p:ext uri="{BB962C8B-B14F-4D97-AF65-F5344CB8AC3E}">
        <p14:creationId xmlns:p14="http://schemas.microsoft.com/office/powerpoint/2010/main" val="1716767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13775"/>
          </a:xfrm>
        </p:spPr>
        <p:txBody>
          <a:bodyPr>
            <a:normAutofit fontScale="90000"/>
          </a:bodyPr>
          <a:lstStyle/>
          <a:p>
            <a:pPr algn="ctr"/>
            <a:r>
              <a:rPr lang="en-US" b="1" i="1" dirty="0" smtClean="0">
                <a:solidFill>
                  <a:srgbClr val="FF0000"/>
                </a:solidFill>
                <a:latin typeface="Arial Black" panose="020B0A04020102020204" pitchFamily="34" charset="0"/>
              </a:rPr>
              <a:t>5 Minutes Review</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613774"/>
            <a:ext cx="9144000" cy="6244225"/>
          </a:xfrm>
        </p:spPr>
        <p:txBody>
          <a:bodyPr>
            <a:noAutofit/>
          </a:bodyPr>
          <a:lstStyle/>
          <a:p>
            <a:r>
              <a:rPr lang="en-US" sz="4800" dirty="0" smtClean="0"/>
              <a:t>You have five minutes to review your reading from River Dynasties in China</a:t>
            </a:r>
          </a:p>
          <a:p>
            <a:pPr lvl="1"/>
            <a:r>
              <a:rPr lang="en-US" sz="4400" dirty="0" smtClean="0"/>
              <a:t>From 4/5/18</a:t>
            </a:r>
          </a:p>
          <a:p>
            <a:r>
              <a:rPr lang="en-US" sz="4800" dirty="0" smtClean="0"/>
              <a:t>Make sure you look at your notes, and be prepared to discuss</a:t>
            </a:r>
          </a:p>
          <a:p>
            <a:r>
              <a:rPr lang="en-US" sz="4800" dirty="0" smtClean="0"/>
              <a:t>I will be calling on people that usually don’t talk, I might even use the iPad</a:t>
            </a:r>
            <a:endParaRPr lang="en-US" sz="4800" dirty="0"/>
          </a:p>
        </p:txBody>
      </p:sp>
    </p:spTree>
    <p:extLst>
      <p:ext uri="{BB962C8B-B14F-4D97-AF65-F5344CB8AC3E}">
        <p14:creationId xmlns:p14="http://schemas.microsoft.com/office/powerpoint/2010/main" val="1619370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Early Culture</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9144000" cy="6423026"/>
          </a:xfrm>
        </p:spPr>
        <p:txBody>
          <a:bodyPr>
            <a:normAutofit/>
          </a:bodyPr>
          <a:lstStyle/>
          <a:p>
            <a:r>
              <a:rPr lang="en-US" sz="4800" dirty="0" smtClean="0"/>
              <a:t>Why did Chinese people believe that other peoples/cultures were barbarians?</a:t>
            </a:r>
          </a:p>
          <a:p>
            <a:r>
              <a:rPr lang="en-US" sz="4800" dirty="0" smtClean="0"/>
              <a:t>Explain early Chinese beliefs on the following…</a:t>
            </a:r>
          </a:p>
          <a:p>
            <a:pPr lvl="1"/>
            <a:r>
              <a:rPr lang="en-US" sz="4400" dirty="0" smtClean="0"/>
              <a:t>Family</a:t>
            </a:r>
          </a:p>
          <a:p>
            <a:pPr lvl="1"/>
            <a:r>
              <a:rPr lang="en-US" sz="4400" dirty="0" smtClean="0"/>
              <a:t>Social Classes</a:t>
            </a:r>
          </a:p>
          <a:p>
            <a:pPr lvl="1"/>
            <a:r>
              <a:rPr lang="en-US" sz="4400" dirty="0" smtClean="0"/>
              <a:t>Religious beliefs </a:t>
            </a:r>
          </a:p>
        </p:txBody>
      </p:sp>
    </p:spTree>
    <p:extLst>
      <p:ext uri="{BB962C8B-B14F-4D97-AF65-F5344CB8AC3E}">
        <p14:creationId xmlns:p14="http://schemas.microsoft.com/office/powerpoint/2010/main" val="119663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5325"/>
          </a:xfrm>
        </p:spPr>
        <p:txBody>
          <a:bodyPr/>
          <a:lstStyle/>
          <a:p>
            <a:pPr algn="ctr"/>
            <a:r>
              <a:rPr lang="en-US" b="1" i="1" dirty="0" smtClean="0">
                <a:solidFill>
                  <a:srgbClr val="FF0000"/>
                </a:solidFill>
                <a:latin typeface="Arial Black" panose="020B0A04020102020204" pitchFamily="34" charset="0"/>
              </a:rPr>
              <a:t>China – Zhou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58800"/>
            <a:ext cx="9144000" cy="6299200"/>
          </a:xfrm>
        </p:spPr>
        <p:txBody>
          <a:bodyPr>
            <a:normAutofit/>
          </a:bodyPr>
          <a:lstStyle/>
          <a:p>
            <a:r>
              <a:rPr lang="en-US" sz="4400" dirty="0" smtClean="0"/>
              <a:t>Compare the Zhou Dynasty to the Shang, include the following…</a:t>
            </a:r>
          </a:p>
          <a:p>
            <a:pPr lvl="1"/>
            <a:r>
              <a:rPr lang="en-US" sz="4000" dirty="0" smtClean="0"/>
              <a:t>How the Zhou dynasty takes over the Shang</a:t>
            </a:r>
          </a:p>
          <a:p>
            <a:pPr lvl="1"/>
            <a:r>
              <a:rPr lang="en-US" sz="4000" dirty="0" smtClean="0"/>
              <a:t>Style of rule/societal structure</a:t>
            </a:r>
          </a:p>
          <a:p>
            <a:pPr lvl="1"/>
            <a:r>
              <a:rPr lang="en-US" sz="4000" dirty="0" smtClean="0"/>
              <a:t>Benefits</a:t>
            </a:r>
          </a:p>
          <a:p>
            <a:pPr lvl="1"/>
            <a:r>
              <a:rPr lang="en-US" sz="4000" dirty="0" smtClean="0"/>
              <a:t>Detriments</a:t>
            </a:r>
          </a:p>
          <a:p>
            <a:pPr lvl="1"/>
            <a:r>
              <a:rPr lang="en-US" sz="4000" dirty="0" smtClean="0"/>
              <a:t>The downfall</a:t>
            </a:r>
          </a:p>
          <a:p>
            <a:r>
              <a:rPr lang="en-US" sz="4400" dirty="0" smtClean="0"/>
              <a:t>How well does the Zhou Dynasty fit in the dynastic cycle?</a:t>
            </a:r>
          </a:p>
        </p:txBody>
      </p:sp>
    </p:spTree>
    <p:extLst>
      <p:ext uri="{BB962C8B-B14F-4D97-AF65-F5344CB8AC3E}">
        <p14:creationId xmlns:p14="http://schemas.microsoft.com/office/powerpoint/2010/main" val="40230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51353"/>
          </a:xfrm>
        </p:spPr>
        <p:txBody>
          <a:bodyPr>
            <a:normAutofit fontScale="90000"/>
          </a:bodyPr>
          <a:lstStyle/>
          <a:p>
            <a:pPr algn="ctr"/>
            <a:r>
              <a:rPr lang="en-US" b="1" i="1" dirty="0" smtClean="0">
                <a:solidFill>
                  <a:srgbClr val="FF0000"/>
                </a:solidFill>
                <a:latin typeface="Arial Black" panose="020B0A04020102020204" pitchFamily="34" charset="0"/>
              </a:rPr>
              <a:t>Journal Entry 4/18/18 </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651352"/>
            <a:ext cx="9144000" cy="6206647"/>
          </a:xfrm>
        </p:spPr>
        <p:txBody>
          <a:bodyPr>
            <a:normAutofit/>
          </a:bodyPr>
          <a:lstStyle/>
          <a:p>
            <a:r>
              <a:rPr lang="en-US" sz="4400" dirty="0" smtClean="0"/>
              <a:t>How was your spring break?</a:t>
            </a:r>
          </a:p>
          <a:p>
            <a:pPr lvl="1"/>
            <a:r>
              <a:rPr lang="en-US" sz="4000" dirty="0" smtClean="0"/>
              <a:t>What did you do – minimum of two sentences </a:t>
            </a:r>
            <a:endParaRPr lang="en-US" sz="4000" dirty="0"/>
          </a:p>
        </p:txBody>
      </p:sp>
      <p:pic>
        <p:nvPicPr>
          <p:cNvPr id="6" name="Picture 5"/>
          <p:cNvPicPr>
            <a:picLocks noChangeAspect="1"/>
          </p:cNvPicPr>
          <p:nvPr/>
        </p:nvPicPr>
        <p:blipFill>
          <a:blip r:embed="rId2"/>
          <a:stretch>
            <a:fillRect/>
          </a:stretch>
        </p:blipFill>
        <p:spPr>
          <a:xfrm>
            <a:off x="4584210" y="1954061"/>
            <a:ext cx="4059065" cy="4903939"/>
          </a:xfrm>
          <a:prstGeom prst="rect">
            <a:avLst/>
          </a:prstGeom>
        </p:spPr>
      </p:pic>
      <p:pic>
        <p:nvPicPr>
          <p:cNvPr id="7" name="Picture 6"/>
          <p:cNvPicPr>
            <a:picLocks noChangeAspect="1"/>
          </p:cNvPicPr>
          <p:nvPr/>
        </p:nvPicPr>
        <p:blipFill>
          <a:blip r:embed="rId3"/>
          <a:stretch>
            <a:fillRect/>
          </a:stretch>
        </p:blipFill>
        <p:spPr>
          <a:xfrm>
            <a:off x="726510" y="2601113"/>
            <a:ext cx="3356975" cy="4256887"/>
          </a:xfrm>
          <a:prstGeom prst="rect">
            <a:avLst/>
          </a:prstGeom>
        </p:spPr>
      </p:pic>
    </p:spTree>
    <p:extLst>
      <p:ext uri="{BB962C8B-B14F-4D97-AF65-F5344CB8AC3E}">
        <p14:creationId xmlns:p14="http://schemas.microsoft.com/office/powerpoint/2010/main" val="2356132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9144000" cy="6873133"/>
          </a:xfrm>
          <a:prstGeom prst="rect">
            <a:avLst/>
          </a:prstGeom>
        </p:spPr>
      </p:pic>
    </p:spTree>
    <p:extLst>
      <p:ext uri="{BB962C8B-B14F-4D97-AF65-F5344CB8AC3E}">
        <p14:creationId xmlns:p14="http://schemas.microsoft.com/office/powerpoint/2010/main" val="1922099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Early Culture</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9144000" cy="6423026"/>
          </a:xfrm>
        </p:spPr>
        <p:txBody>
          <a:bodyPr>
            <a:normAutofit/>
          </a:bodyPr>
          <a:lstStyle/>
          <a:p>
            <a:r>
              <a:rPr lang="en-US" sz="5200" dirty="0"/>
              <a:t>What is the Mandate of Heaven</a:t>
            </a:r>
            <a:r>
              <a:rPr lang="en-US" sz="5200" dirty="0" smtClean="0"/>
              <a:t>?</a:t>
            </a:r>
          </a:p>
          <a:p>
            <a:r>
              <a:rPr lang="en-US" sz="5200" dirty="0" smtClean="0"/>
              <a:t>What is the Dynastic Cycle?</a:t>
            </a:r>
          </a:p>
          <a:p>
            <a:r>
              <a:rPr lang="en-US" sz="5200" dirty="0" smtClean="0"/>
              <a:t>How does the Mandate of Heaven apply to the Dynastic Cycle?</a:t>
            </a:r>
          </a:p>
        </p:txBody>
      </p:sp>
    </p:spTree>
    <p:extLst>
      <p:ext uri="{BB962C8B-B14F-4D97-AF65-F5344CB8AC3E}">
        <p14:creationId xmlns:p14="http://schemas.microsoft.com/office/powerpoint/2010/main" val="68891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1249"/>
          </a:xfrm>
        </p:spPr>
        <p:txBody>
          <a:bodyPr>
            <a:normAutofit fontScale="90000"/>
          </a:bodyPr>
          <a:lstStyle/>
          <a:p>
            <a:pPr algn="ctr"/>
            <a:r>
              <a:rPr lang="en-US" b="1" i="1" dirty="0" smtClean="0">
                <a:solidFill>
                  <a:srgbClr val="FF0000"/>
                </a:solidFill>
                <a:latin typeface="Arial Black" panose="020B0A04020102020204" pitchFamily="34" charset="0"/>
              </a:rPr>
              <a:t>Dynastic Cycle</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2974932" y="599033"/>
            <a:ext cx="2580362" cy="842419"/>
          </a:xfrm>
        </p:spPr>
        <p:txBody>
          <a:bodyPr>
            <a:normAutofit lnSpcReduction="10000"/>
          </a:bodyPr>
          <a:lstStyle/>
          <a:p>
            <a:r>
              <a:rPr lang="en-US" dirty="0" smtClean="0"/>
              <a:t>New dynasty is born</a:t>
            </a:r>
            <a:endParaRPr lang="en-US" dirty="0"/>
          </a:p>
        </p:txBody>
      </p:sp>
      <p:sp>
        <p:nvSpPr>
          <p:cNvPr id="4" name="Content Placeholder 2"/>
          <p:cNvSpPr txBox="1">
            <a:spLocks/>
          </p:cNvSpPr>
          <p:nvPr/>
        </p:nvSpPr>
        <p:spPr>
          <a:xfrm>
            <a:off x="5899760" y="1106169"/>
            <a:ext cx="3382026" cy="15564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New philosophies are implemented, infrastructure is developed </a:t>
            </a:r>
            <a:endParaRPr lang="en-US" dirty="0"/>
          </a:p>
        </p:txBody>
      </p:sp>
      <p:sp>
        <p:nvSpPr>
          <p:cNvPr id="5" name="Content Placeholder 2"/>
          <p:cNvSpPr txBox="1">
            <a:spLocks/>
          </p:cNvSpPr>
          <p:nvPr/>
        </p:nvSpPr>
        <p:spPr>
          <a:xfrm>
            <a:off x="5761974" y="2837061"/>
            <a:ext cx="3382026" cy="155640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Some sort of disaster occurs – typically natural, poverty, invasion, famine</a:t>
            </a:r>
            <a:endParaRPr lang="en-US" dirty="0"/>
          </a:p>
        </p:txBody>
      </p:sp>
      <p:sp>
        <p:nvSpPr>
          <p:cNvPr id="6" name="Content Placeholder 2"/>
          <p:cNvSpPr txBox="1">
            <a:spLocks/>
          </p:cNvSpPr>
          <p:nvPr/>
        </p:nvSpPr>
        <p:spPr>
          <a:xfrm>
            <a:off x="4851748" y="5065108"/>
            <a:ext cx="2682659" cy="15427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Higher taxes are imposed, corruption occurs</a:t>
            </a:r>
            <a:endParaRPr lang="en-US" dirty="0"/>
          </a:p>
        </p:txBody>
      </p:sp>
      <p:sp>
        <p:nvSpPr>
          <p:cNvPr id="7" name="Content Placeholder 2"/>
          <p:cNvSpPr txBox="1">
            <a:spLocks/>
          </p:cNvSpPr>
          <p:nvPr/>
        </p:nvSpPr>
        <p:spPr>
          <a:xfrm>
            <a:off x="883087" y="5051495"/>
            <a:ext cx="3382026" cy="15564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People believe that the Mandate of Heaven has been lost</a:t>
            </a:r>
            <a:endParaRPr lang="en-US" dirty="0"/>
          </a:p>
        </p:txBody>
      </p:sp>
      <p:sp>
        <p:nvSpPr>
          <p:cNvPr id="8" name="Content Placeholder 2"/>
          <p:cNvSpPr txBox="1">
            <a:spLocks/>
          </p:cNvSpPr>
          <p:nvPr/>
        </p:nvSpPr>
        <p:spPr>
          <a:xfrm>
            <a:off x="-29359" y="3274841"/>
            <a:ext cx="2768252" cy="1697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Infrastructure declines, peasant rebellion </a:t>
            </a:r>
            <a:endParaRPr lang="en-US" dirty="0"/>
          </a:p>
        </p:txBody>
      </p:sp>
      <p:sp>
        <p:nvSpPr>
          <p:cNvPr id="9" name="Content Placeholder 2"/>
          <p:cNvSpPr txBox="1">
            <a:spLocks/>
          </p:cNvSpPr>
          <p:nvPr/>
        </p:nvSpPr>
        <p:spPr>
          <a:xfrm>
            <a:off x="331092" y="2054081"/>
            <a:ext cx="2129425" cy="1041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Dynasty overthrown</a:t>
            </a:r>
            <a:endParaRPr lang="en-US" dirty="0"/>
          </a:p>
        </p:txBody>
      </p:sp>
      <p:sp>
        <p:nvSpPr>
          <p:cNvPr id="10" name="Content Placeholder 2"/>
          <p:cNvSpPr txBox="1">
            <a:spLocks/>
          </p:cNvSpPr>
          <p:nvPr/>
        </p:nvSpPr>
        <p:spPr>
          <a:xfrm>
            <a:off x="363254" y="539461"/>
            <a:ext cx="2404997" cy="12713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People believe new dynasty has God’s approval</a:t>
            </a:r>
            <a:endParaRPr lang="en-US" sz="2400" dirty="0"/>
          </a:p>
        </p:txBody>
      </p:sp>
      <p:sp>
        <p:nvSpPr>
          <p:cNvPr id="11" name="Right Arrow 10"/>
          <p:cNvSpPr/>
          <p:nvPr/>
        </p:nvSpPr>
        <p:spPr>
          <a:xfrm rot="1180618">
            <a:off x="5001401" y="1224488"/>
            <a:ext cx="839243" cy="4966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ight Arrow 11"/>
          <p:cNvSpPr/>
          <p:nvPr/>
        </p:nvSpPr>
        <p:spPr>
          <a:xfrm rot="6053785">
            <a:off x="7885017" y="2354909"/>
            <a:ext cx="709188" cy="4966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ight Arrow 12"/>
          <p:cNvSpPr/>
          <p:nvPr/>
        </p:nvSpPr>
        <p:spPr>
          <a:xfrm rot="7806705">
            <a:off x="7261659" y="4480946"/>
            <a:ext cx="839243" cy="4966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ight Arrow 13"/>
          <p:cNvSpPr/>
          <p:nvPr/>
        </p:nvSpPr>
        <p:spPr>
          <a:xfrm rot="10800000">
            <a:off x="4205438" y="5417057"/>
            <a:ext cx="839243" cy="4966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ight Arrow 14"/>
          <p:cNvSpPr/>
          <p:nvPr/>
        </p:nvSpPr>
        <p:spPr>
          <a:xfrm rot="14734273">
            <a:off x="279606" y="5164102"/>
            <a:ext cx="946719" cy="4966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ight Arrow 15"/>
          <p:cNvSpPr/>
          <p:nvPr/>
        </p:nvSpPr>
        <p:spPr>
          <a:xfrm rot="16200000">
            <a:off x="952074" y="2879785"/>
            <a:ext cx="445528" cy="4966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ight Arrow 16"/>
          <p:cNvSpPr/>
          <p:nvPr/>
        </p:nvSpPr>
        <p:spPr>
          <a:xfrm rot="17763916">
            <a:off x="-88529" y="1604072"/>
            <a:ext cx="839243" cy="35241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ight Arrow 17"/>
          <p:cNvSpPr/>
          <p:nvPr/>
        </p:nvSpPr>
        <p:spPr>
          <a:xfrm rot="20909491">
            <a:off x="2348630" y="1016324"/>
            <a:ext cx="839243" cy="4966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p:cNvSpPr txBox="1"/>
          <p:nvPr/>
        </p:nvSpPr>
        <p:spPr>
          <a:xfrm>
            <a:off x="2764872" y="2552091"/>
            <a:ext cx="2787041" cy="1754326"/>
          </a:xfrm>
          <a:prstGeom prst="rect">
            <a:avLst/>
          </a:prstGeom>
          <a:noFill/>
        </p:spPr>
        <p:txBody>
          <a:bodyPr wrap="square" rtlCol="0">
            <a:spAutoFit/>
          </a:bodyPr>
          <a:lstStyle/>
          <a:p>
            <a:pPr algn="ctr"/>
            <a:r>
              <a:rPr lang="en-US" sz="3600" b="1" dirty="0" smtClean="0">
                <a:solidFill>
                  <a:srgbClr val="FF0000"/>
                </a:solidFill>
                <a:latin typeface="Arial Black" panose="020B0A04020102020204" pitchFamily="34" charset="0"/>
              </a:rPr>
              <a:t>MANDATE OF HEAVEN</a:t>
            </a:r>
            <a:endParaRPr lang="en-US" sz="36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8227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2899802" cy="6858000"/>
          </a:xfrm>
        </p:spPr>
        <p:txBody>
          <a:bodyPr/>
          <a:lstStyle/>
          <a:p>
            <a:r>
              <a:rPr lang="en-US" sz="4000" dirty="0" smtClean="0"/>
              <a:t>What are the strengths of this system?</a:t>
            </a:r>
          </a:p>
          <a:p>
            <a:r>
              <a:rPr lang="en-US" sz="4000" dirty="0" smtClean="0"/>
              <a:t>What are some problems that might arise?</a:t>
            </a:r>
          </a:p>
          <a:p>
            <a:endParaRPr lang="en-US" dirty="0"/>
          </a:p>
        </p:txBody>
      </p:sp>
      <p:pic>
        <p:nvPicPr>
          <p:cNvPr id="4" name="Picture 3"/>
          <p:cNvPicPr>
            <a:picLocks noChangeAspect="1"/>
          </p:cNvPicPr>
          <p:nvPr/>
        </p:nvPicPr>
        <p:blipFill>
          <a:blip r:embed="rId2"/>
          <a:stretch>
            <a:fillRect/>
          </a:stretch>
        </p:blipFill>
        <p:spPr>
          <a:xfrm>
            <a:off x="2899802" y="79396"/>
            <a:ext cx="6244198" cy="6841357"/>
          </a:xfrm>
          <a:prstGeom prst="rect">
            <a:avLst/>
          </a:prstGeom>
        </p:spPr>
      </p:pic>
    </p:spTree>
    <p:extLst>
      <p:ext uri="{BB962C8B-B14F-4D97-AF65-F5344CB8AC3E}">
        <p14:creationId xmlns:p14="http://schemas.microsoft.com/office/powerpoint/2010/main" val="227483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0075"/>
          </a:xfrm>
        </p:spPr>
        <p:txBody>
          <a:bodyPr>
            <a:normAutofit fontScale="90000"/>
          </a:bodyPr>
          <a:lstStyle/>
          <a:p>
            <a:pPr algn="ctr"/>
            <a:r>
              <a:rPr lang="en-US" b="1" i="1" dirty="0" smtClean="0">
                <a:solidFill>
                  <a:srgbClr val="FF0000"/>
                </a:solidFill>
                <a:latin typeface="Arial Black" panose="020B0A04020102020204" pitchFamily="34" charset="0"/>
              </a:rPr>
              <a:t>Feudalism </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92124"/>
            <a:ext cx="9144000" cy="6365875"/>
          </a:xfrm>
        </p:spPr>
        <p:txBody>
          <a:bodyPr/>
          <a:lstStyle/>
          <a:p>
            <a:r>
              <a:rPr lang="en-US" sz="4800" dirty="0" smtClean="0"/>
              <a:t>Explain it.</a:t>
            </a:r>
          </a:p>
          <a:p>
            <a:endParaRPr lang="en-US" dirty="0"/>
          </a:p>
        </p:txBody>
      </p:sp>
      <p:pic>
        <p:nvPicPr>
          <p:cNvPr id="4" name="Picture 3"/>
          <p:cNvPicPr>
            <a:picLocks noChangeAspect="1"/>
          </p:cNvPicPr>
          <p:nvPr/>
        </p:nvPicPr>
        <p:blipFill>
          <a:blip r:embed="rId2"/>
          <a:stretch>
            <a:fillRect/>
          </a:stretch>
        </p:blipFill>
        <p:spPr>
          <a:xfrm>
            <a:off x="0" y="1390918"/>
            <a:ext cx="9144000" cy="5467082"/>
          </a:xfrm>
          <a:prstGeom prst="rect">
            <a:avLst/>
          </a:prstGeom>
        </p:spPr>
      </p:pic>
    </p:spTree>
    <p:extLst>
      <p:ext uri="{BB962C8B-B14F-4D97-AF65-F5344CB8AC3E}">
        <p14:creationId xmlns:p14="http://schemas.microsoft.com/office/powerpoint/2010/main" val="251464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03682"/>
          </a:xfrm>
        </p:spPr>
        <p:txBody>
          <a:bodyPr>
            <a:normAutofit fontScale="90000"/>
          </a:bodyPr>
          <a:lstStyle/>
          <a:p>
            <a:pPr algn="ctr"/>
            <a:r>
              <a:rPr lang="en-US" b="1" i="1" dirty="0" smtClean="0">
                <a:solidFill>
                  <a:srgbClr val="FF0000"/>
                </a:solidFill>
                <a:latin typeface="Arial Black" panose="020B0A04020102020204" pitchFamily="34" charset="0"/>
              </a:rPr>
              <a:t>Journal Entry 4/26/18</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85096"/>
            <a:ext cx="9144000" cy="6372903"/>
          </a:xfrm>
        </p:spPr>
        <p:txBody>
          <a:bodyPr>
            <a:normAutofit/>
          </a:bodyPr>
          <a:lstStyle/>
          <a:p>
            <a:r>
              <a:rPr lang="en-US" sz="6600" dirty="0" smtClean="0"/>
              <a:t>What is the most interesting thing you learned during your gallery walk over the last couple of days?</a:t>
            </a:r>
            <a:endParaRPr lang="en-US" sz="6600" dirty="0"/>
          </a:p>
        </p:txBody>
      </p:sp>
    </p:spTree>
    <p:extLst>
      <p:ext uri="{BB962C8B-B14F-4D97-AF65-F5344CB8AC3E}">
        <p14:creationId xmlns:p14="http://schemas.microsoft.com/office/powerpoint/2010/main" val="4207845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lstStyle/>
          <a:p>
            <a:pPr algn="l"/>
            <a:r>
              <a:rPr lang="en-US" dirty="0" smtClean="0">
                <a:solidFill>
                  <a:srgbClr val="7030A0"/>
                </a:solidFill>
              </a:rPr>
              <a:t>The Qing</a:t>
            </a:r>
            <a:endParaRPr lang="en-US" dirty="0">
              <a:solidFill>
                <a:srgbClr val="7030A0"/>
              </a:solidFill>
            </a:endParaRPr>
          </a:p>
        </p:txBody>
      </p:sp>
      <p:sp>
        <p:nvSpPr>
          <p:cNvPr id="3" name="Content Placeholder 2"/>
          <p:cNvSpPr>
            <a:spLocks noGrp="1"/>
          </p:cNvSpPr>
          <p:nvPr>
            <p:ph idx="1"/>
          </p:nvPr>
        </p:nvSpPr>
        <p:spPr>
          <a:xfrm>
            <a:off x="152400" y="762000"/>
            <a:ext cx="4419600" cy="5791200"/>
          </a:xfrm>
        </p:spPr>
        <p:txBody>
          <a:bodyPr>
            <a:normAutofit/>
          </a:bodyPr>
          <a:lstStyle/>
          <a:p>
            <a:pPr marL="0" indent="0">
              <a:buNone/>
            </a:pPr>
            <a:r>
              <a:rPr lang="en-US" b="1" dirty="0" smtClean="0">
                <a:solidFill>
                  <a:srgbClr val="002060"/>
                </a:solidFill>
              </a:rPr>
              <a:t>1793</a:t>
            </a:r>
            <a:r>
              <a:rPr lang="en-US" dirty="0" smtClean="0">
                <a:solidFill>
                  <a:srgbClr val="002060"/>
                </a:solidFill>
              </a:rPr>
              <a:t>: The Qing accepts ambassadors from England, despite Chinese distaste of foreigners</a:t>
            </a:r>
          </a:p>
          <a:p>
            <a:pPr marL="0" indent="0">
              <a:buNone/>
            </a:pPr>
            <a:endParaRPr lang="en-US" dirty="0" smtClean="0">
              <a:solidFill>
                <a:srgbClr val="002060"/>
              </a:solidFill>
            </a:endParaRPr>
          </a:p>
          <a:p>
            <a:pPr marL="0" indent="0">
              <a:buNone/>
            </a:pPr>
            <a:r>
              <a:rPr lang="en-US" dirty="0" smtClean="0">
                <a:solidFill>
                  <a:srgbClr val="002060"/>
                </a:solidFill>
              </a:rPr>
              <a:t>English ambassador brings clocks, globes, air-balloons, etc.</a:t>
            </a:r>
          </a:p>
          <a:p>
            <a:pPr marL="0" indent="0">
              <a:buNone/>
            </a:pPr>
            <a:endParaRPr lang="en-US" dirty="0" smtClean="0">
              <a:solidFill>
                <a:srgbClr val="002060"/>
              </a:solidFill>
            </a:endParaRPr>
          </a:p>
          <a:p>
            <a:pPr marL="0" indent="0">
              <a:buNone/>
            </a:pPr>
            <a:r>
              <a:rPr lang="en-US" dirty="0" smtClean="0">
                <a:solidFill>
                  <a:srgbClr val="002060"/>
                </a:solidFill>
              </a:rPr>
              <a:t>China rejected these offers due to their </a:t>
            </a:r>
            <a:r>
              <a:rPr lang="en-US" b="1" dirty="0" smtClean="0">
                <a:solidFill>
                  <a:srgbClr val="002060"/>
                </a:solidFill>
              </a:rPr>
              <a:t>self-sufficiency</a:t>
            </a:r>
            <a:r>
              <a:rPr lang="en-US" dirty="0" smtClean="0">
                <a:solidFill>
                  <a:srgbClr val="002060"/>
                </a:solidFill>
              </a:rPr>
              <a:t>  </a:t>
            </a:r>
            <a:endParaRPr lang="en-US" dirty="0">
              <a:solidFill>
                <a:srgbClr val="002060"/>
              </a:solidFill>
            </a:endParaRPr>
          </a:p>
        </p:txBody>
      </p:sp>
      <p:sp>
        <p:nvSpPr>
          <p:cNvPr id="1026" name="AutoShape 2"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2" descr="https://encrypted-tbn1.gstatic.com/images?q=tbn:ANd9GcTu412GtiYuyMknPFnA6_IKjYdPStEAL0kh8C3QvnsTVZ6DTnVsvQ"/>
          <p:cNvPicPr>
            <a:picLocks noChangeAspect="1" noChangeArrowheads="1"/>
          </p:cNvPicPr>
          <p:nvPr/>
        </p:nvPicPr>
        <p:blipFill>
          <a:blip r:embed="rId2" cstate="print"/>
          <a:srcRect/>
          <a:stretch>
            <a:fillRect/>
          </a:stretch>
        </p:blipFill>
        <p:spPr bwMode="auto">
          <a:xfrm>
            <a:off x="4724400" y="152400"/>
            <a:ext cx="4317066" cy="6553200"/>
          </a:xfrm>
          <a:prstGeom prst="rect">
            <a:avLst/>
          </a:prstGeom>
          <a:noFill/>
        </p:spPr>
      </p:pic>
    </p:spTree>
    <p:extLst>
      <p:ext uri="{BB962C8B-B14F-4D97-AF65-F5344CB8AC3E}">
        <p14:creationId xmlns:p14="http://schemas.microsoft.com/office/powerpoint/2010/main" val="3769787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lstStyle/>
          <a:p>
            <a:pPr algn="l"/>
            <a:r>
              <a:rPr lang="en-US" dirty="0" smtClean="0">
                <a:solidFill>
                  <a:srgbClr val="7030A0"/>
                </a:solidFill>
              </a:rPr>
              <a:t>The Qing</a:t>
            </a:r>
            <a:endParaRPr lang="en-US" dirty="0">
              <a:solidFill>
                <a:srgbClr val="7030A0"/>
              </a:solidFill>
            </a:endParaRPr>
          </a:p>
        </p:txBody>
      </p:sp>
      <p:sp>
        <p:nvSpPr>
          <p:cNvPr id="3" name="Content Placeholder 2"/>
          <p:cNvSpPr>
            <a:spLocks noGrp="1"/>
          </p:cNvSpPr>
          <p:nvPr>
            <p:ph idx="1"/>
          </p:nvPr>
        </p:nvSpPr>
        <p:spPr>
          <a:xfrm>
            <a:off x="152400" y="762000"/>
            <a:ext cx="4419600" cy="5791200"/>
          </a:xfrm>
        </p:spPr>
        <p:txBody>
          <a:bodyPr>
            <a:normAutofit fontScale="92500" lnSpcReduction="10000"/>
          </a:bodyPr>
          <a:lstStyle/>
          <a:p>
            <a:pPr marL="0" indent="0">
              <a:buNone/>
            </a:pPr>
            <a:r>
              <a:rPr lang="en-US" b="1" dirty="0" smtClean="0">
                <a:solidFill>
                  <a:srgbClr val="002060"/>
                </a:solidFill>
              </a:rPr>
              <a:t>Self-Sufficiency:</a:t>
            </a:r>
          </a:p>
          <a:p>
            <a:pPr marL="0" indent="0">
              <a:buNone/>
            </a:pPr>
            <a:r>
              <a:rPr lang="en-US" dirty="0" smtClean="0">
                <a:solidFill>
                  <a:srgbClr val="002060"/>
                </a:solidFill>
              </a:rPr>
              <a:t>China’s agriculture flourished due to rice, maize, sweet potatoes, and peanuts</a:t>
            </a:r>
          </a:p>
          <a:p>
            <a:pPr marL="0" indent="0">
              <a:buNone/>
            </a:pPr>
            <a:endParaRPr lang="en-US" dirty="0" smtClean="0">
              <a:solidFill>
                <a:srgbClr val="002060"/>
              </a:solidFill>
            </a:endParaRPr>
          </a:p>
          <a:p>
            <a:pPr marL="0" indent="0">
              <a:buNone/>
            </a:pPr>
            <a:r>
              <a:rPr lang="en-US" dirty="0" smtClean="0">
                <a:solidFill>
                  <a:srgbClr val="002060"/>
                </a:solidFill>
              </a:rPr>
              <a:t>Mining and manufacturing provided work for Chinese laborers</a:t>
            </a:r>
          </a:p>
          <a:p>
            <a:pPr marL="0" indent="0">
              <a:buNone/>
            </a:pPr>
            <a:endParaRPr lang="en-US" dirty="0" smtClean="0">
              <a:solidFill>
                <a:srgbClr val="002060"/>
              </a:solidFill>
            </a:endParaRPr>
          </a:p>
          <a:p>
            <a:pPr marL="0" indent="0">
              <a:buNone/>
            </a:pPr>
            <a:r>
              <a:rPr lang="en-US" dirty="0" smtClean="0">
                <a:solidFill>
                  <a:srgbClr val="002060"/>
                </a:solidFill>
              </a:rPr>
              <a:t>This self-sufficiency meant China had no need to trade with Britain, </a:t>
            </a:r>
            <a:r>
              <a:rPr lang="en-US" sz="1900" dirty="0" smtClean="0">
                <a:solidFill>
                  <a:srgbClr val="002060"/>
                </a:solidFill>
              </a:rPr>
              <a:t>which made Britain sad. </a:t>
            </a:r>
            <a:endParaRPr lang="en-US" dirty="0" smtClean="0">
              <a:solidFill>
                <a:srgbClr val="002060"/>
              </a:solidFill>
            </a:endParaRPr>
          </a:p>
          <a:p>
            <a:pPr marL="0" indent="0">
              <a:buNone/>
            </a:pPr>
            <a:endParaRPr lang="en-US" b="1" dirty="0" smtClean="0">
              <a:solidFill>
                <a:srgbClr val="002060"/>
              </a:solidFill>
            </a:endParaRPr>
          </a:p>
          <a:p>
            <a:pPr marL="0" indent="0">
              <a:buNone/>
            </a:pPr>
            <a:r>
              <a:rPr lang="en-US" b="1" dirty="0" smtClean="0">
                <a:solidFill>
                  <a:srgbClr val="002060"/>
                </a:solidFill>
              </a:rPr>
              <a:t>What should the British do? </a:t>
            </a:r>
            <a:endParaRPr lang="en-US" b="1" dirty="0">
              <a:solidFill>
                <a:srgbClr val="002060"/>
              </a:solidFill>
            </a:endParaRPr>
          </a:p>
        </p:txBody>
      </p:sp>
      <p:sp>
        <p:nvSpPr>
          <p:cNvPr id="1026" name="AutoShape 2"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9810" name="Picture 2" descr="https://year9historynicholasjoeng.files.wordpress.com/2014/04/superstock_4069-528.jpg"/>
          <p:cNvPicPr>
            <a:picLocks noChangeAspect="1" noChangeArrowheads="1"/>
          </p:cNvPicPr>
          <p:nvPr/>
        </p:nvPicPr>
        <p:blipFill>
          <a:blip r:embed="rId2" cstate="print"/>
          <a:srcRect/>
          <a:stretch>
            <a:fillRect/>
          </a:stretch>
        </p:blipFill>
        <p:spPr bwMode="auto">
          <a:xfrm>
            <a:off x="4953000" y="152400"/>
            <a:ext cx="4048125" cy="6553200"/>
          </a:xfrm>
          <a:prstGeom prst="rect">
            <a:avLst/>
          </a:prstGeom>
          <a:noFill/>
        </p:spPr>
      </p:pic>
    </p:spTree>
    <p:extLst>
      <p:ext uri="{BB962C8B-B14F-4D97-AF65-F5344CB8AC3E}">
        <p14:creationId xmlns:p14="http://schemas.microsoft.com/office/powerpoint/2010/main" val="17084190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lstStyle/>
          <a:p>
            <a:pPr algn="l"/>
            <a:r>
              <a:rPr lang="en-US" b="1" dirty="0" smtClean="0">
                <a:solidFill>
                  <a:srgbClr val="7030A0"/>
                </a:solidFill>
              </a:rPr>
              <a:t>Opium</a:t>
            </a:r>
            <a:endParaRPr lang="en-US" b="1" dirty="0">
              <a:solidFill>
                <a:srgbClr val="7030A0"/>
              </a:solidFill>
            </a:endParaRPr>
          </a:p>
        </p:txBody>
      </p:sp>
      <p:sp>
        <p:nvSpPr>
          <p:cNvPr id="3" name="Content Placeholder 2"/>
          <p:cNvSpPr>
            <a:spLocks noGrp="1"/>
          </p:cNvSpPr>
          <p:nvPr>
            <p:ph idx="1"/>
          </p:nvPr>
        </p:nvSpPr>
        <p:spPr>
          <a:xfrm>
            <a:off x="152400" y="762000"/>
            <a:ext cx="4419600" cy="5791200"/>
          </a:xfrm>
        </p:spPr>
        <p:txBody>
          <a:bodyPr>
            <a:normAutofit fontScale="92500" lnSpcReduction="10000"/>
          </a:bodyPr>
          <a:lstStyle/>
          <a:p>
            <a:pPr marL="0" indent="0">
              <a:buNone/>
            </a:pPr>
            <a:r>
              <a:rPr lang="en-US" dirty="0" smtClean="0">
                <a:solidFill>
                  <a:srgbClr val="002060"/>
                </a:solidFill>
              </a:rPr>
              <a:t>Habit forming narcotic from the poppy plant</a:t>
            </a:r>
          </a:p>
          <a:p>
            <a:pPr marL="0" indent="0">
              <a:buNone/>
            </a:pPr>
            <a:endParaRPr lang="en-US" dirty="0">
              <a:solidFill>
                <a:srgbClr val="002060"/>
              </a:solidFill>
            </a:endParaRPr>
          </a:p>
          <a:p>
            <a:pPr marL="0" indent="0">
              <a:buNone/>
            </a:pPr>
            <a:r>
              <a:rPr lang="en-US" dirty="0" smtClean="0">
                <a:solidFill>
                  <a:srgbClr val="002060"/>
                </a:solidFill>
              </a:rPr>
              <a:t>Central narcotic of heroine, hydrocodone, morphine, oxycodone</a:t>
            </a:r>
          </a:p>
          <a:p>
            <a:pPr marL="0" indent="0">
              <a:buNone/>
            </a:pPr>
            <a:endParaRPr lang="en-US" dirty="0">
              <a:solidFill>
                <a:srgbClr val="002060"/>
              </a:solidFill>
            </a:endParaRPr>
          </a:p>
          <a:p>
            <a:pPr marL="0" indent="0">
              <a:buNone/>
            </a:pPr>
            <a:r>
              <a:rPr lang="en-US" dirty="0" smtClean="0">
                <a:solidFill>
                  <a:srgbClr val="002060"/>
                </a:solidFill>
              </a:rPr>
              <a:t>18</a:t>
            </a:r>
            <a:r>
              <a:rPr lang="en-US" baseline="30000" dirty="0" smtClean="0">
                <a:solidFill>
                  <a:srgbClr val="002060"/>
                </a:solidFill>
              </a:rPr>
              <a:t>th</a:t>
            </a:r>
            <a:r>
              <a:rPr lang="en-US" dirty="0" smtClean="0">
                <a:solidFill>
                  <a:srgbClr val="002060"/>
                </a:solidFill>
              </a:rPr>
              <a:t> Century: British merchants smuggled opium into China for non-medical use</a:t>
            </a:r>
          </a:p>
          <a:p>
            <a:pPr marL="0" indent="0">
              <a:buNone/>
            </a:pPr>
            <a:endParaRPr lang="en-US" dirty="0">
              <a:solidFill>
                <a:srgbClr val="002060"/>
              </a:solidFill>
            </a:endParaRPr>
          </a:p>
          <a:p>
            <a:pPr marL="0" indent="0">
              <a:buNone/>
            </a:pPr>
            <a:r>
              <a:rPr lang="en-US" dirty="0" smtClean="0">
                <a:solidFill>
                  <a:srgbClr val="002060"/>
                </a:solidFill>
              </a:rPr>
              <a:t>By 1835: Up to 12 million Chinese became addicted to opium</a:t>
            </a:r>
            <a:endParaRPr lang="en-US" dirty="0">
              <a:solidFill>
                <a:srgbClr val="002060"/>
              </a:solidFill>
            </a:endParaRPr>
          </a:p>
        </p:txBody>
      </p:sp>
      <p:sp>
        <p:nvSpPr>
          <p:cNvPr id="1026" name="AutoShape 2"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cstate="print"/>
          <a:stretch>
            <a:fillRect/>
          </a:stretch>
        </p:blipFill>
        <p:spPr>
          <a:xfrm>
            <a:off x="4703908" y="171450"/>
            <a:ext cx="4240067" cy="6534150"/>
          </a:xfrm>
          <a:prstGeom prst="rect">
            <a:avLst/>
          </a:prstGeom>
        </p:spPr>
      </p:pic>
    </p:spTree>
    <p:extLst>
      <p:ext uri="{BB962C8B-B14F-4D97-AF65-F5344CB8AC3E}">
        <p14:creationId xmlns:p14="http://schemas.microsoft.com/office/powerpoint/2010/main" val="36394905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5853"/>
          </a:xfrm>
        </p:spPr>
        <p:txBody>
          <a:bodyPr/>
          <a:lstStyle/>
          <a:p>
            <a:pPr algn="ctr"/>
            <a:r>
              <a:rPr lang="en-US" b="1" i="1" dirty="0" smtClean="0">
                <a:solidFill>
                  <a:srgbClr val="FF0000"/>
                </a:solidFill>
                <a:latin typeface="Arial Black" panose="020B0A04020102020204" pitchFamily="34" charset="0"/>
              </a:rPr>
              <a:t>Journal Entry 3/20/17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42256"/>
            <a:ext cx="9144000" cy="6315744"/>
          </a:xfrm>
        </p:spPr>
        <p:txBody>
          <a:bodyPr>
            <a:normAutofit/>
          </a:bodyPr>
          <a:lstStyle/>
          <a:p>
            <a:r>
              <a:rPr lang="en-US" sz="4800" dirty="0" smtClean="0"/>
              <a:t>Write a thesis statement arguing the following prompt</a:t>
            </a:r>
          </a:p>
          <a:p>
            <a:pPr lvl="1"/>
            <a:r>
              <a:rPr lang="en-US" sz="4400" dirty="0" smtClean="0"/>
              <a:t>What impact did opium have on China?</a:t>
            </a:r>
          </a:p>
          <a:p>
            <a:r>
              <a:rPr lang="en-US" sz="4800" dirty="0" smtClean="0"/>
              <a:t>Defend it with 2-3 pieces of evidence from the China resists outside influence reading</a:t>
            </a:r>
            <a:endParaRPr lang="en-US" sz="4800" dirty="0"/>
          </a:p>
        </p:txBody>
      </p:sp>
    </p:spTree>
    <p:extLst>
      <p:ext uri="{BB962C8B-B14F-4D97-AF65-F5344CB8AC3E}">
        <p14:creationId xmlns:p14="http://schemas.microsoft.com/office/powerpoint/2010/main" val="4040753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1249"/>
          </a:xfrm>
        </p:spPr>
        <p:txBody>
          <a:bodyPr>
            <a:normAutofit fontScale="90000"/>
          </a:bodyPr>
          <a:lstStyle/>
          <a:p>
            <a:pPr algn="ctr"/>
            <a:r>
              <a:rPr lang="en-US" b="1" i="1" dirty="0" smtClean="0">
                <a:solidFill>
                  <a:srgbClr val="FF0000"/>
                </a:solidFill>
                <a:latin typeface="Arial Black" panose="020B0A04020102020204" pitchFamily="34" charset="0"/>
              </a:rPr>
              <a:t>China Resists Outside Influence</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601248"/>
            <a:ext cx="9144000" cy="6256751"/>
          </a:xfrm>
        </p:spPr>
        <p:txBody>
          <a:bodyPr/>
          <a:lstStyle/>
          <a:p>
            <a:r>
              <a:rPr lang="en-US" sz="4000" dirty="0" smtClean="0"/>
              <a:t>Read the article on my website titled China Resists Outside Influence.</a:t>
            </a:r>
          </a:p>
          <a:p>
            <a:pPr lvl="1"/>
            <a:r>
              <a:rPr lang="en-US" sz="3600" dirty="0" smtClean="0"/>
              <a:t>You don’t need to take notes or anything, we will be doing something with this when you're done. </a:t>
            </a:r>
          </a:p>
          <a:p>
            <a:r>
              <a:rPr lang="en-US" sz="4000" dirty="0" smtClean="0"/>
              <a:t>As a table group work through the article and answer the following questions, we will debrief as a class…</a:t>
            </a:r>
          </a:p>
          <a:p>
            <a:endParaRPr lang="en-US" dirty="0"/>
          </a:p>
        </p:txBody>
      </p:sp>
    </p:spTree>
    <p:extLst>
      <p:ext uri="{BB962C8B-B14F-4D97-AF65-F5344CB8AC3E}">
        <p14:creationId xmlns:p14="http://schemas.microsoft.com/office/powerpoint/2010/main" val="420749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8338"/>
          </a:xfrm>
        </p:spPr>
        <p:txBody>
          <a:bodyPr/>
          <a:lstStyle/>
          <a:p>
            <a:pPr algn="ctr"/>
            <a:r>
              <a:rPr lang="en-US" b="1" i="1" dirty="0" smtClean="0">
                <a:solidFill>
                  <a:srgbClr val="FF0000"/>
                </a:solidFill>
                <a:latin typeface="Arial Black" panose="020B0A04020102020204" pitchFamily="34" charset="0"/>
              </a:rPr>
              <a:t>Starting Out…</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50616"/>
            <a:ext cx="9144000" cy="6307383"/>
          </a:xfrm>
        </p:spPr>
        <p:txBody>
          <a:bodyPr>
            <a:normAutofit/>
          </a:bodyPr>
          <a:lstStyle/>
          <a:p>
            <a:r>
              <a:rPr lang="en-US" sz="4800" dirty="0" smtClean="0"/>
              <a:t>Read the first section of </a:t>
            </a:r>
            <a:r>
              <a:rPr lang="en-US" sz="4800" b="1" i="1" dirty="0" smtClean="0">
                <a:solidFill>
                  <a:srgbClr val="7030A0"/>
                </a:solidFill>
              </a:rPr>
              <a:t>River Dynasties in China</a:t>
            </a:r>
            <a:endParaRPr lang="en-US" sz="4800" b="1" dirty="0" smtClean="0">
              <a:solidFill>
                <a:srgbClr val="7030A0"/>
              </a:solidFill>
            </a:endParaRPr>
          </a:p>
          <a:p>
            <a:pPr lvl="1"/>
            <a:r>
              <a:rPr lang="en-US" sz="4400" b="1" dirty="0" smtClean="0">
                <a:solidFill>
                  <a:srgbClr val="00B050"/>
                </a:solidFill>
              </a:rPr>
              <a:t>Setting the stage and The Geography of China</a:t>
            </a:r>
          </a:p>
          <a:p>
            <a:pPr lvl="1"/>
            <a:r>
              <a:rPr lang="en-US" sz="4400" dirty="0" smtClean="0"/>
              <a:t>Answer the questions, then we are going to talk about it</a:t>
            </a:r>
          </a:p>
          <a:p>
            <a:pPr lvl="2"/>
            <a:r>
              <a:rPr lang="en-US" sz="4000" dirty="0" smtClean="0"/>
              <a:t>Should be questions 1-7</a:t>
            </a:r>
            <a:endParaRPr lang="en-US" sz="4000" dirty="0"/>
          </a:p>
        </p:txBody>
      </p:sp>
    </p:spTree>
    <p:extLst>
      <p:ext uri="{BB962C8B-B14F-4D97-AF65-F5344CB8AC3E}">
        <p14:creationId xmlns:p14="http://schemas.microsoft.com/office/powerpoint/2010/main" val="4023456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6530" y="-34834"/>
            <a:ext cx="9137469" cy="6853103"/>
          </a:xfrm>
          <a:prstGeom prst="rect">
            <a:avLst/>
          </a:prstGeom>
        </p:spPr>
      </p:pic>
    </p:spTree>
    <p:extLst>
      <p:ext uri="{BB962C8B-B14F-4D97-AF65-F5344CB8AC3E}">
        <p14:creationId xmlns:p14="http://schemas.microsoft.com/office/powerpoint/2010/main" val="30028109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lstStyle/>
          <a:p>
            <a:pPr algn="l"/>
            <a:r>
              <a:rPr lang="en-US" b="1" dirty="0" smtClean="0">
                <a:solidFill>
                  <a:srgbClr val="7030A0"/>
                </a:solidFill>
              </a:rPr>
              <a:t>Opium</a:t>
            </a:r>
            <a:endParaRPr lang="en-US" b="1" dirty="0">
              <a:solidFill>
                <a:srgbClr val="7030A0"/>
              </a:solidFill>
            </a:endParaRPr>
          </a:p>
        </p:txBody>
      </p:sp>
      <p:sp>
        <p:nvSpPr>
          <p:cNvPr id="3" name="Content Placeholder 2"/>
          <p:cNvSpPr>
            <a:spLocks noGrp="1"/>
          </p:cNvSpPr>
          <p:nvPr>
            <p:ph idx="1"/>
          </p:nvPr>
        </p:nvSpPr>
        <p:spPr>
          <a:xfrm>
            <a:off x="152400" y="762000"/>
            <a:ext cx="4884530" cy="5791200"/>
          </a:xfrm>
        </p:spPr>
        <p:txBody>
          <a:bodyPr>
            <a:normAutofit fontScale="92500" lnSpcReduction="20000"/>
          </a:bodyPr>
          <a:lstStyle/>
          <a:p>
            <a:pPr marL="0" indent="0">
              <a:buNone/>
            </a:pPr>
            <a:r>
              <a:rPr lang="en-US" dirty="0" smtClean="0">
                <a:solidFill>
                  <a:srgbClr val="002060"/>
                </a:solidFill>
              </a:rPr>
              <a:t>Opium abuse began to worry Qing Emperors</a:t>
            </a:r>
          </a:p>
          <a:p>
            <a:pPr marL="0" indent="0">
              <a:buNone/>
            </a:pPr>
            <a:endParaRPr lang="en-US" dirty="0">
              <a:solidFill>
                <a:srgbClr val="002060"/>
              </a:solidFill>
            </a:endParaRPr>
          </a:p>
          <a:p>
            <a:pPr marL="0" indent="0">
              <a:buNone/>
            </a:pPr>
            <a:r>
              <a:rPr lang="en-US" b="1" dirty="0" smtClean="0">
                <a:solidFill>
                  <a:srgbClr val="0070C0"/>
                </a:solidFill>
              </a:rPr>
              <a:t>Lin </a:t>
            </a:r>
            <a:r>
              <a:rPr lang="en-US" b="1" dirty="0" err="1" smtClean="0">
                <a:solidFill>
                  <a:srgbClr val="0070C0"/>
                </a:solidFill>
              </a:rPr>
              <a:t>Zexu</a:t>
            </a:r>
            <a:r>
              <a:rPr lang="en-US" b="1" dirty="0">
                <a:solidFill>
                  <a:srgbClr val="0070C0"/>
                </a:solidFill>
              </a:rPr>
              <a:t> </a:t>
            </a:r>
            <a:r>
              <a:rPr lang="en-US" b="1" smtClean="0">
                <a:solidFill>
                  <a:srgbClr val="0070C0"/>
                </a:solidFill>
              </a:rPr>
              <a:t>(Qing </a:t>
            </a:r>
            <a:r>
              <a:rPr lang="en-US" b="1" dirty="0" smtClean="0">
                <a:solidFill>
                  <a:srgbClr val="0070C0"/>
                </a:solidFill>
              </a:rPr>
              <a:t>Advisor)</a:t>
            </a:r>
          </a:p>
          <a:p>
            <a:pPr marL="0" indent="0">
              <a:buNone/>
            </a:pPr>
            <a:r>
              <a:rPr lang="en-US" dirty="0" smtClean="0">
                <a:solidFill>
                  <a:srgbClr val="0070C0"/>
                </a:solidFill>
              </a:rPr>
              <a:t/>
            </a:r>
            <a:br>
              <a:rPr lang="en-US" dirty="0" smtClean="0">
                <a:solidFill>
                  <a:srgbClr val="0070C0"/>
                </a:solidFill>
              </a:rPr>
            </a:br>
            <a:r>
              <a:rPr lang="en-US" dirty="0" smtClean="0">
                <a:solidFill>
                  <a:srgbClr val="0070C0"/>
                </a:solidFill>
              </a:rPr>
              <a:t>“</a:t>
            </a:r>
            <a:r>
              <a:rPr lang="en-US" i="1" dirty="0" smtClean="0">
                <a:solidFill>
                  <a:srgbClr val="0070C0"/>
                </a:solidFill>
              </a:rPr>
              <a:t>By what right do they use the poisonous drug to injure the Chinese people? I have heard that the smoking of opium is very strictly forbidden by your country; that is because the harm caused by opium is clearly understood. Since it is not permitted to do harm to your own country, then even less should you let it be passed on to the harm of other countries”</a:t>
            </a:r>
            <a:endParaRPr lang="en-US" dirty="0">
              <a:solidFill>
                <a:srgbClr val="0070C0"/>
              </a:solidFill>
            </a:endParaRPr>
          </a:p>
        </p:txBody>
      </p:sp>
      <p:sp>
        <p:nvSpPr>
          <p:cNvPr id="1026" name="AutoShape 2"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cstate="print"/>
          <a:stretch>
            <a:fillRect/>
          </a:stretch>
        </p:blipFill>
        <p:spPr>
          <a:xfrm>
            <a:off x="5036930" y="76200"/>
            <a:ext cx="4030870" cy="6629400"/>
          </a:xfrm>
          <a:prstGeom prst="rect">
            <a:avLst/>
          </a:prstGeom>
        </p:spPr>
      </p:pic>
    </p:spTree>
    <p:extLst>
      <p:ext uri="{BB962C8B-B14F-4D97-AF65-F5344CB8AC3E}">
        <p14:creationId xmlns:p14="http://schemas.microsoft.com/office/powerpoint/2010/main" val="5599224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14400"/>
          </a:xfrm>
        </p:spPr>
        <p:txBody>
          <a:bodyPr/>
          <a:lstStyle/>
          <a:p>
            <a:pPr algn="l"/>
            <a:r>
              <a:rPr lang="en-US" b="1" dirty="0" smtClean="0">
                <a:solidFill>
                  <a:srgbClr val="7030A0"/>
                </a:solidFill>
                <a:hlinkClick r:id="rId2"/>
              </a:rPr>
              <a:t>The</a:t>
            </a:r>
            <a:r>
              <a:rPr lang="en-US" dirty="0" smtClean="0">
                <a:solidFill>
                  <a:srgbClr val="7030A0"/>
                </a:solidFill>
                <a:hlinkClick r:id="rId2"/>
              </a:rPr>
              <a:t> </a:t>
            </a:r>
            <a:r>
              <a:rPr lang="en-US" b="1" dirty="0" smtClean="0">
                <a:solidFill>
                  <a:srgbClr val="7030A0"/>
                </a:solidFill>
                <a:hlinkClick r:id="rId2"/>
              </a:rPr>
              <a:t>Opium</a:t>
            </a:r>
            <a:r>
              <a:rPr lang="en-US" dirty="0" smtClean="0">
                <a:solidFill>
                  <a:srgbClr val="7030A0"/>
                </a:solidFill>
                <a:hlinkClick r:id="rId2"/>
              </a:rPr>
              <a:t> </a:t>
            </a:r>
            <a:r>
              <a:rPr lang="en-US" b="1" dirty="0" smtClean="0">
                <a:solidFill>
                  <a:srgbClr val="7030A0"/>
                </a:solidFill>
                <a:hlinkClick r:id="rId2"/>
              </a:rPr>
              <a:t>War</a:t>
            </a:r>
            <a:endParaRPr lang="en-US" b="1" dirty="0">
              <a:solidFill>
                <a:srgbClr val="7030A0"/>
              </a:solidFill>
            </a:endParaRPr>
          </a:p>
        </p:txBody>
      </p:sp>
      <p:sp>
        <p:nvSpPr>
          <p:cNvPr id="3" name="Content Placeholder 2"/>
          <p:cNvSpPr>
            <a:spLocks noGrp="1"/>
          </p:cNvSpPr>
          <p:nvPr>
            <p:ph idx="1"/>
          </p:nvPr>
        </p:nvSpPr>
        <p:spPr>
          <a:xfrm>
            <a:off x="152400" y="990600"/>
            <a:ext cx="4038600" cy="5638800"/>
          </a:xfrm>
        </p:spPr>
        <p:txBody>
          <a:bodyPr>
            <a:noAutofit/>
          </a:bodyPr>
          <a:lstStyle/>
          <a:p>
            <a:pPr marL="0" indent="0">
              <a:buNone/>
            </a:pPr>
            <a:r>
              <a:rPr lang="en-US" sz="2000" b="1" dirty="0" smtClean="0">
                <a:solidFill>
                  <a:srgbClr val="002060"/>
                </a:solidFill>
              </a:rPr>
              <a:t>1839</a:t>
            </a:r>
            <a:r>
              <a:rPr lang="en-US" sz="2000" dirty="0" smtClean="0">
                <a:solidFill>
                  <a:srgbClr val="002060"/>
                </a:solidFill>
              </a:rPr>
              <a:t>: Naval war between outdated Chinese ships and modern British gunboats</a:t>
            </a:r>
          </a:p>
          <a:p>
            <a:pPr marL="0" indent="0">
              <a:buNone/>
            </a:pPr>
            <a:endParaRPr lang="en-US" sz="2000" dirty="0" smtClean="0">
              <a:solidFill>
                <a:srgbClr val="002060"/>
              </a:solidFill>
            </a:endParaRPr>
          </a:p>
          <a:p>
            <a:pPr marL="0" indent="0">
              <a:buNone/>
            </a:pPr>
            <a:r>
              <a:rPr lang="en-US" sz="2000" dirty="0" smtClean="0">
                <a:solidFill>
                  <a:srgbClr val="002060"/>
                </a:solidFill>
              </a:rPr>
              <a:t>China suffers a humiliating defeat, leading to the Treaty of Nanjing</a:t>
            </a:r>
          </a:p>
          <a:p>
            <a:pPr marL="0" indent="0">
              <a:buNone/>
            </a:pPr>
            <a:endParaRPr lang="en-US" sz="2000" dirty="0" smtClean="0">
              <a:solidFill>
                <a:srgbClr val="002060"/>
              </a:solidFill>
            </a:endParaRPr>
          </a:p>
          <a:p>
            <a:pPr marL="0" indent="0">
              <a:buNone/>
            </a:pPr>
            <a:r>
              <a:rPr lang="en-US" sz="2000" dirty="0" smtClean="0">
                <a:solidFill>
                  <a:srgbClr val="002060"/>
                </a:solidFill>
              </a:rPr>
              <a:t>Treaty of Nanjing gave British control over Hong Kong</a:t>
            </a:r>
          </a:p>
          <a:p>
            <a:pPr marL="0" indent="0">
              <a:buNone/>
            </a:pPr>
            <a:endParaRPr lang="en-US" sz="2000" dirty="0" smtClean="0">
              <a:solidFill>
                <a:srgbClr val="002060"/>
              </a:solidFill>
            </a:endParaRPr>
          </a:p>
          <a:p>
            <a:pPr marL="0" indent="0">
              <a:buNone/>
            </a:pPr>
            <a:r>
              <a:rPr lang="en-US" sz="2000" dirty="0" smtClean="0">
                <a:solidFill>
                  <a:srgbClr val="002060"/>
                </a:solidFill>
              </a:rPr>
              <a:t>Also allowed the US (and other foreigners) extraterritorial rights in major Chinese port cities</a:t>
            </a:r>
          </a:p>
          <a:p>
            <a:pPr marL="0" indent="0">
              <a:buNone/>
            </a:pPr>
            <a:endParaRPr lang="en-US" sz="2000" dirty="0" smtClean="0">
              <a:solidFill>
                <a:srgbClr val="002060"/>
              </a:solidFill>
            </a:endParaRPr>
          </a:p>
          <a:p>
            <a:pPr marL="0" indent="0">
              <a:buNone/>
            </a:pPr>
            <a:r>
              <a:rPr lang="en-US" b="1" dirty="0" smtClean="0">
                <a:solidFill>
                  <a:srgbClr val="002060"/>
                </a:solidFill>
              </a:rPr>
              <a:t>Century of Humiliation</a:t>
            </a:r>
            <a:endParaRPr lang="en-US" b="1" dirty="0">
              <a:solidFill>
                <a:srgbClr val="002060"/>
              </a:solidFill>
            </a:endParaRPr>
          </a:p>
        </p:txBody>
      </p:sp>
      <p:pic>
        <p:nvPicPr>
          <p:cNvPr id="6146" name="Picture 2" descr="http://blogs-images.forbes.com/thumbnails/blog_33/pt_33_6618_o.jpg?t=1288714567"/>
          <p:cNvPicPr>
            <a:picLocks noChangeAspect="1" noChangeArrowheads="1"/>
          </p:cNvPicPr>
          <p:nvPr/>
        </p:nvPicPr>
        <p:blipFill>
          <a:blip r:embed="rId3" cstate="print"/>
          <a:srcRect/>
          <a:stretch>
            <a:fillRect/>
          </a:stretch>
        </p:blipFill>
        <p:spPr bwMode="auto">
          <a:xfrm>
            <a:off x="4436337" y="152400"/>
            <a:ext cx="4593363" cy="6553200"/>
          </a:xfrm>
          <a:prstGeom prst="rect">
            <a:avLst/>
          </a:prstGeom>
          <a:noFill/>
        </p:spPr>
      </p:pic>
    </p:spTree>
    <p:extLst>
      <p:ext uri="{BB962C8B-B14F-4D97-AF65-F5344CB8AC3E}">
        <p14:creationId xmlns:p14="http://schemas.microsoft.com/office/powerpoint/2010/main" val="10780207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14400"/>
          </a:xfrm>
        </p:spPr>
        <p:txBody>
          <a:bodyPr/>
          <a:lstStyle/>
          <a:p>
            <a:pPr algn="l"/>
            <a:r>
              <a:rPr lang="en-US" dirty="0" smtClean="0">
                <a:solidFill>
                  <a:srgbClr val="7030A0"/>
                </a:solidFill>
              </a:rPr>
              <a:t>Problems</a:t>
            </a:r>
            <a:endParaRPr lang="en-US" dirty="0">
              <a:solidFill>
                <a:srgbClr val="7030A0"/>
              </a:solidFill>
            </a:endParaRPr>
          </a:p>
        </p:txBody>
      </p:sp>
      <p:sp>
        <p:nvSpPr>
          <p:cNvPr id="3" name="Content Placeholder 2"/>
          <p:cNvSpPr>
            <a:spLocks noGrp="1"/>
          </p:cNvSpPr>
          <p:nvPr>
            <p:ph idx="1"/>
          </p:nvPr>
        </p:nvSpPr>
        <p:spPr>
          <a:xfrm>
            <a:off x="152400" y="990600"/>
            <a:ext cx="4648200" cy="5638800"/>
          </a:xfrm>
        </p:spPr>
        <p:txBody>
          <a:bodyPr>
            <a:normAutofit/>
          </a:bodyPr>
          <a:lstStyle/>
          <a:p>
            <a:pPr marL="0" indent="0">
              <a:buNone/>
            </a:pPr>
            <a:r>
              <a:rPr lang="en-US" b="1" dirty="0" smtClean="0">
                <a:solidFill>
                  <a:srgbClr val="002060"/>
                </a:solidFill>
              </a:rPr>
              <a:t>1850</a:t>
            </a:r>
            <a:r>
              <a:rPr lang="en-US" dirty="0" smtClean="0">
                <a:solidFill>
                  <a:srgbClr val="002060"/>
                </a:solidFill>
              </a:rPr>
              <a:t>: Chinese population grew to 430 million</a:t>
            </a:r>
          </a:p>
          <a:p>
            <a:pPr marL="0" indent="0">
              <a:buNone/>
            </a:pPr>
            <a:endParaRPr lang="en-US" dirty="0" smtClean="0">
              <a:solidFill>
                <a:srgbClr val="002060"/>
              </a:solidFill>
            </a:endParaRPr>
          </a:p>
          <a:p>
            <a:pPr marL="0" indent="0">
              <a:buNone/>
            </a:pPr>
            <a:r>
              <a:rPr lang="en-US" dirty="0" smtClean="0">
                <a:solidFill>
                  <a:srgbClr val="002060"/>
                </a:solidFill>
              </a:rPr>
              <a:t>30% growth in 60 years</a:t>
            </a:r>
          </a:p>
          <a:p>
            <a:pPr marL="0" indent="0">
              <a:buNone/>
            </a:pPr>
            <a:endParaRPr lang="en-US" dirty="0" smtClean="0">
              <a:solidFill>
                <a:srgbClr val="002060"/>
              </a:solidFill>
            </a:endParaRPr>
          </a:p>
          <a:p>
            <a:pPr marL="0" indent="0">
              <a:buNone/>
            </a:pPr>
            <a:r>
              <a:rPr lang="en-US" dirty="0" smtClean="0">
                <a:solidFill>
                  <a:srgbClr val="002060"/>
                </a:solidFill>
              </a:rPr>
              <a:t>Food production remained stagnant…</a:t>
            </a:r>
          </a:p>
          <a:p>
            <a:pPr marL="0" indent="0">
              <a:buNone/>
            </a:pPr>
            <a:endParaRPr lang="en-US" dirty="0" smtClean="0">
              <a:solidFill>
                <a:srgbClr val="002060"/>
              </a:solidFill>
            </a:endParaRPr>
          </a:p>
          <a:p>
            <a:pPr marL="0" indent="0">
              <a:buNone/>
            </a:pPr>
            <a:r>
              <a:rPr lang="en-US" b="1" dirty="0" smtClean="0">
                <a:solidFill>
                  <a:srgbClr val="002060"/>
                </a:solidFill>
              </a:rPr>
              <a:t>What happens?</a:t>
            </a:r>
            <a:endParaRPr lang="en-US" b="1" dirty="0">
              <a:solidFill>
                <a:srgbClr val="002060"/>
              </a:solidFill>
            </a:endParaRPr>
          </a:p>
        </p:txBody>
      </p:sp>
      <p:pic>
        <p:nvPicPr>
          <p:cNvPr id="6146" name="Picture 2" descr="http://blogs-images.forbes.com/thumbnails/blog_33/pt_33_6618_o.jpg?t=1288714567"/>
          <p:cNvPicPr>
            <a:picLocks noChangeAspect="1" noChangeArrowheads="1"/>
          </p:cNvPicPr>
          <p:nvPr/>
        </p:nvPicPr>
        <p:blipFill>
          <a:blip r:embed="rId2" cstate="print"/>
          <a:srcRect/>
          <a:stretch>
            <a:fillRect/>
          </a:stretch>
        </p:blipFill>
        <p:spPr bwMode="auto">
          <a:xfrm>
            <a:off x="5029200" y="533400"/>
            <a:ext cx="4000500" cy="6172200"/>
          </a:xfrm>
          <a:prstGeom prst="rect">
            <a:avLst/>
          </a:prstGeom>
          <a:noFill/>
        </p:spPr>
      </p:pic>
    </p:spTree>
    <p:extLst>
      <p:ext uri="{BB962C8B-B14F-4D97-AF65-F5344CB8AC3E}">
        <p14:creationId xmlns:p14="http://schemas.microsoft.com/office/powerpoint/2010/main" val="1203267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9"/>
            <a:ext cx="8229600" cy="840509"/>
          </a:xfrm>
        </p:spPr>
        <p:txBody>
          <a:bodyPr/>
          <a:lstStyle/>
          <a:p>
            <a:pPr algn="l"/>
            <a:r>
              <a:rPr lang="en-US" dirty="0" smtClean="0">
                <a:solidFill>
                  <a:srgbClr val="7030A0"/>
                </a:solidFill>
              </a:rPr>
              <a:t>Time to shake things up?</a:t>
            </a:r>
            <a:endParaRPr lang="en-US" dirty="0">
              <a:solidFill>
                <a:srgbClr val="7030A0"/>
              </a:solidFill>
            </a:endParaRPr>
          </a:p>
        </p:txBody>
      </p:sp>
      <p:sp>
        <p:nvSpPr>
          <p:cNvPr id="3" name="Content Placeholder 2"/>
          <p:cNvSpPr>
            <a:spLocks noGrp="1"/>
          </p:cNvSpPr>
          <p:nvPr>
            <p:ph idx="1"/>
          </p:nvPr>
        </p:nvSpPr>
        <p:spPr>
          <a:xfrm>
            <a:off x="0" y="762000"/>
            <a:ext cx="6209220" cy="5364163"/>
          </a:xfrm>
        </p:spPr>
        <p:txBody>
          <a:bodyPr>
            <a:normAutofit/>
          </a:bodyPr>
          <a:lstStyle/>
          <a:p>
            <a:pPr marL="0" indent="0">
              <a:buNone/>
            </a:pPr>
            <a:r>
              <a:rPr lang="en-US" sz="3600" dirty="0" smtClean="0">
                <a:solidFill>
                  <a:srgbClr val="002060"/>
                </a:solidFill>
              </a:rPr>
              <a:t>According to the </a:t>
            </a:r>
            <a:r>
              <a:rPr lang="en-US" sz="3600" u="sng" dirty="0" smtClean="0">
                <a:solidFill>
                  <a:srgbClr val="002060"/>
                </a:solidFill>
              </a:rPr>
              <a:t>Mandate of Heaven system, </a:t>
            </a:r>
          </a:p>
          <a:p>
            <a:pPr marL="0" indent="0">
              <a:buNone/>
            </a:pPr>
            <a:r>
              <a:rPr lang="en-US" sz="3600" b="1" dirty="0" smtClean="0">
                <a:solidFill>
                  <a:srgbClr val="002060"/>
                </a:solidFill>
              </a:rPr>
              <a:t>What should have happened after the Qing lost the Opium Wars to the British?</a:t>
            </a:r>
            <a:endParaRPr lang="en-US" sz="3600" b="1" dirty="0">
              <a:solidFill>
                <a:srgbClr val="00206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7381" y="4191000"/>
            <a:ext cx="5865837" cy="271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historicalchina.wikispaces.com/file/view/chinawar.jpg/42066629/chinaw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52400"/>
            <a:ext cx="3352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otalpict.com/images/13/1342509689503786357bec8.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82" y="4282466"/>
            <a:ext cx="285750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93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14400"/>
          </a:xfrm>
        </p:spPr>
        <p:txBody>
          <a:bodyPr/>
          <a:lstStyle/>
          <a:p>
            <a:pPr algn="l"/>
            <a:r>
              <a:rPr lang="en-US" dirty="0" smtClean="0">
                <a:solidFill>
                  <a:srgbClr val="7030A0"/>
                </a:solidFill>
              </a:rPr>
              <a:t>Problems</a:t>
            </a:r>
            <a:endParaRPr lang="en-US" dirty="0">
              <a:solidFill>
                <a:srgbClr val="7030A0"/>
              </a:solidFill>
            </a:endParaRPr>
          </a:p>
        </p:txBody>
      </p:sp>
      <p:sp>
        <p:nvSpPr>
          <p:cNvPr id="3" name="Content Placeholder 2"/>
          <p:cNvSpPr>
            <a:spLocks noGrp="1"/>
          </p:cNvSpPr>
          <p:nvPr>
            <p:ph idx="1"/>
          </p:nvPr>
        </p:nvSpPr>
        <p:spPr>
          <a:xfrm>
            <a:off x="152400" y="838200"/>
            <a:ext cx="4648200" cy="5791200"/>
          </a:xfrm>
        </p:spPr>
        <p:txBody>
          <a:bodyPr>
            <a:normAutofit fontScale="85000" lnSpcReduction="10000"/>
          </a:bodyPr>
          <a:lstStyle/>
          <a:p>
            <a:pPr marL="0" indent="0">
              <a:buNone/>
            </a:pPr>
            <a:r>
              <a:rPr lang="en-US" dirty="0" smtClean="0">
                <a:solidFill>
                  <a:srgbClr val="002060"/>
                </a:solidFill>
              </a:rPr>
              <a:t>After the </a:t>
            </a:r>
            <a:r>
              <a:rPr lang="en-US" b="1" dirty="0" err="1" smtClean="0">
                <a:solidFill>
                  <a:srgbClr val="002060"/>
                </a:solidFill>
              </a:rPr>
              <a:t>Taiping</a:t>
            </a:r>
            <a:r>
              <a:rPr lang="en-US" b="1" dirty="0" smtClean="0">
                <a:solidFill>
                  <a:srgbClr val="002060"/>
                </a:solidFill>
              </a:rPr>
              <a:t> Rebellion </a:t>
            </a:r>
            <a:r>
              <a:rPr lang="en-US" dirty="0" smtClean="0">
                <a:solidFill>
                  <a:srgbClr val="002060"/>
                </a:solidFill>
              </a:rPr>
              <a:t>ended, China was launched in chaos</a:t>
            </a:r>
          </a:p>
          <a:p>
            <a:pPr marL="0" indent="0">
              <a:buNone/>
            </a:pPr>
            <a:endParaRPr lang="en-US" dirty="0" smtClean="0">
              <a:solidFill>
                <a:srgbClr val="002060"/>
              </a:solidFill>
            </a:endParaRPr>
          </a:p>
          <a:p>
            <a:pPr marL="0" indent="0">
              <a:buNone/>
            </a:pPr>
            <a:r>
              <a:rPr lang="en-US" dirty="0" smtClean="0">
                <a:solidFill>
                  <a:srgbClr val="002060"/>
                </a:solidFill>
              </a:rPr>
              <a:t>Smaller rebellions followed, instability continued</a:t>
            </a:r>
          </a:p>
          <a:p>
            <a:pPr marL="0" indent="0">
              <a:buNone/>
            </a:pPr>
            <a:endParaRPr lang="en-US" dirty="0" smtClean="0">
              <a:solidFill>
                <a:srgbClr val="002060"/>
              </a:solidFill>
            </a:endParaRPr>
          </a:p>
          <a:p>
            <a:pPr marL="0" indent="0">
              <a:buNone/>
            </a:pPr>
            <a:r>
              <a:rPr lang="en-US" dirty="0" smtClean="0">
                <a:solidFill>
                  <a:srgbClr val="002060"/>
                </a:solidFill>
              </a:rPr>
              <a:t>Foreign nations took advantage of this, and established </a:t>
            </a:r>
            <a:r>
              <a:rPr lang="en-US" b="1" dirty="0" smtClean="0">
                <a:solidFill>
                  <a:srgbClr val="002060"/>
                </a:solidFill>
              </a:rPr>
              <a:t>spheres of influence</a:t>
            </a:r>
            <a:endParaRPr lang="en-US" dirty="0" smtClean="0">
              <a:solidFill>
                <a:srgbClr val="002060"/>
              </a:solidFill>
            </a:endParaRPr>
          </a:p>
          <a:p>
            <a:pPr marL="0" indent="0">
              <a:buNone/>
            </a:pPr>
            <a:endParaRPr lang="en-US" dirty="0" smtClean="0">
              <a:solidFill>
                <a:srgbClr val="002060"/>
              </a:solidFill>
            </a:endParaRPr>
          </a:p>
          <a:p>
            <a:pPr marL="0" indent="0">
              <a:buNone/>
            </a:pPr>
            <a:r>
              <a:rPr lang="en-US" b="1" dirty="0" smtClean="0">
                <a:solidFill>
                  <a:srgbClr val="002060"/>
                </a:solidFill>
              </a:rPr>
              <a:t>Spheres of Influence: </a:t>
            </a:r>
            <a:r>
              <a:rPr lang="en-US" dirty="0" smtClean="0">
                <a:solidFill>
                  <a:srgbClr val="002060"/>
                </a:solidFill>
              </a:rPr>
              <a:t>An area in which a foreign nation controls trade and investment</a:t>
            </a:r>
          </a:p>
          <a:p>
            <a:pPr marL="0" indent="0">
              <a:buNone/>
            </a:pPr>
            <a:endParaRPr lang="en-US" b="1" dirty="0" smtClean="0">
              <a:solidFill>
                <a:srgbClr val="002060"/>
              </a:solidFill>
            </a:endParaRPr>
          </a:p>
          <a:p>
            <a:pPr marL="0" indent="0">
              <a:buNone/>
            </a:pPr>
            <a:r>
              <a:rPr lang="en-US" b="1" dirty="0" smtClean="0">
                <a:solidFill>
                  <a:srgbClr val="002060"/>
                </a:solidFill>
              </a:rPr>
              <a:t>America instituted an “Open Door Policy” </a:t>
            </a:r>
            <a:endParaRPr lang="en-US" b="1" dirty="0">
              <a:solidFill>
                <a:srgbClr val="002060"/>
              </a:solidFill>
            </a:endParaRPr>
          </a:p>
        </p:txBody>
      </p:sp>
      <p:pic>
        <p:nvPicPr>
          <p:cNvPr id="6146" name="Picture 2" descr="http://blogs-images.forbes.com/thumbnails/blog_33/pt_33_6618_o.jpg?t=1288714567"/>
          <p:cNvPicPr>
            <a:picLocks noChangeAspect="1" noChangeArrowheads="1"/>
          </p:cNvPicPr>
          <p:nvPr/>
        </p:nvPicPr>
        <p:blipFill>
          <a:blip r:embed="rId2" cstate="print"/>
          <a:srcRect/>
          <a:stretch>
            <a:fillRect/>
          </a:stretch>
        </p:blipFill>
        <p:spPr bwMode="auto">
          <a:xfrm>
            <a:off x="5029200" y="533400"/>
            <a:ext cx="4000500" cy="6172200"/>
          </a:xfrm>
          <a:prstGeom prst="rect">
            <a:avLst/>
          </a:prstGeom>
          <a:noFill/>
        </p:spPr>
      </p:pic>
    </p:spTree>
    <p:extLst>
      <p:ext uri="{BB962C8B-B14F-4D97-AF65-F5344CB8AC3E}">
        <p14:creationId xmlns:p14="http://schemas.microsoft.com/office/powerpoint/2010/main" val="13440675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4" descr="http://highschool.gardencity.k12.ny.us/UserFiles/Servers/Server_881339/Image/SocialStudies/Alvarez/images/China%20Europe's%20Spheres%20of%20Influe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6" y="58737"/>
            <a:ext cx="9216520" cy="664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9576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http://images.classwell.com/mcd_xhtml_ebooks/2005_world_history/images/mcd_mwh2005_0618377115_p374_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9067800" cy="677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3475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978590" cy="5181600"/>
          </a:xfrm>
        </p:spPr>
        <p:txBody>
          <a:bodyPr>
            <a:normAutofit/>
          </a:bodyPr>
          <a:lstStyle/>
          <a:p>
            <a:pPr algn="l"/>
            <a:r>
              <a:rPr lang="en-US" b="1" dirty="0" smtClean="0">
                <a:solidFill>
                  <a:srgbClr val="7030A0"/>
                </a:solidFill>
              </a:rPr>
              <a:t>The Society of the Righteous and Harmonious Fists!</a:t>
            </a:r>
            <a:endParaRPr lang="en-US" b="1" dirty="0">
              <a:solidFill>
                <a:srgbClr val="7030A0"/>
              </a:solidFill>
            </a:endParaRPr>
          </a:p>
        </p:txBody>
      </p:sp>
      <p:pic>
        <p:nvPicPr>
          <p:cNvPr id="4" name="Picture 4" descr="http://www.chinaahistoryofwarfare.com/img/upload/doughtybox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8590" y="-78086"/>
            <a:ext cx="6165410" cy="693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1877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66048" cy="1219200"/>
          </a:xfrm>
        </p:spPr>
        <p:txBody>
          <a:bodyPr>
            <a:normAutofit fontScale="90000"/>
          </a:bodyPr>
          <a:lstStyle/>
          <a:p>
            <a:pPr algn="l"/>
            <a:r>
              <a:rPr lang="en-US" b="1" i="1" dirty="0" smtClean="0">
                <a:solidFill>
                  <a:srgbClr val="7030A0"/>
                </a:solidFill>
              </a:rPr>
              <a:t>The Boxer Rebellion</a:t>
            </a:r>
            <a:br>
              <a:rPr lang="en-US" b="1" i="1" dirty="0" smtClean="0">
                <a:solidFill>
                  <a:srgbClr val="7030A0"/>
                </a:solidFill>
              </a:rPr>
            </a:br>
            <a:r>
              <a:rPr lang="en-US" dirty="0" smtClean="0">
                <a:solidFill>
                  <a:srgbClr val="7030A0"/>
                </a:solidFill>
              </a:rPr>
              <a:t>1898-1901</a:t>
            </a:r>
            <a:endParaRPr lang="en-US" dirty="0">
              <a:solidFill>
                <a:srgbClr val="7030A0"/>
              </a:solidFill>
            </a:endParaRPr>
          </a:p>
        </p:txBody>
      </p:sp>
      <p:sp>
        <p:nvSpPr>
          <p:cNvPr id="3" name="Content Placeholder 2"/>
          <p:cNvSpPr>
            <a:spLocks noGrp="1"/>
          </p:cNvSpPr>
          <p:nvPr>
            <p:ph idx="1"/>
          </p:nvPr>
        </p:nvSpPr>
        <p:spPr>
          <a:xfrm>
            <a:off x="0" y="1371600"/>
            <a:ext cx="8686800" cy="5486400"/>
          </a:xfrm>
        </p:spPr>
        <p:txBody>
          <a:bodyPr>
            <a:normAutofit fontScale="92500" lnSpcReduction="10000"/>
          </a:bodyPr>
          <a:lstStyle/>
          <a:p>
            <a:pPr marL="91440" indent="0">
              <a:spcBef>
                <a:spcPts val="0"/>
              </a:spcBef>
              <a:buNone/>
            </a:pPr>
            <a:r>
              <a:rPr lang="en-US" sz="3500" b="1" dirty="0" smtClean="0">
                <a:solidFill>
                  <a:srgbClr val="002060"/>
                </a:solidFill>
              </a:rPr>
              <a:t>Opposed</a:t>
            </a:r>
            <a:r>
              <a:rPr lang="en-US" sz="3500" dirty="0" smtClean="0">
                <a:solidFill>
                  <a:srgbClr val="002060"/>
                </a:solidFill>
              </a:rPr>
              <a:t> to imperialism</a:t>
            </a:r>
          </a:p>
          <a:p>
            <a:pPr marL="91440" indent="0">
              <a:spcBef>
                <a:spcPts val="0"/>
              </a:spcBef>
              <a:buNone/>
            </a:pPr>
            <a:endParaRPr lang="en-US" sz="3500" dirty="0" smtClean="0">
              <a:solidFill>
                <a:srgbClr val="002060"/>
              </a:solidFill>
            </a:endParaRPr>
          </a:p>
          <a:p>
            <a:pPr marL="91440" indent="0">
              <a:spcBef>
                <a:spcPts val="0"/>
              </a:spcBef>
              <a:buNone/>
            </a:pPr>
            <a:r>
              <a:rPr lang="en-US" sz="3500" dirty="0" smtClean="0">
                <a:solidFill>
                  <a:srgbClr val="002060"/>
                </a:solidFill>
              </a:rPr>
              <a:t>Believed that Chinese weakness came from </a:t>
            </a:r>
            <a:r>
              <a:rPr lang="en-US" sz="3500" u="sng" dirty="0" smtClean="0">
                <a:solidFill>
                  <a:srgbClr val="002060"/>
                </a:solidFill>
              </a:rPr>
              <a:t>outside influences</a:t>
            </a:r>
          </a:p>
          <a:p>
            <a:pPr marL="91440" indent="0">
              <a:spcBef>
                <a:spcPts val="0"/>
              </a:spcBef>
            </a:pPr>
            <a:endParaRPr lang="en-US" sz="3500" u="sng" dirty="0" smtClean="0">
              <a:solidFill>
                <a:srgbClr val="002060"/>
              </a:solidFill>
            </a:endParaRPr>
          </a:p>
          <a:p>
            <a:pPr marL="91440" indent="0">
              <a:spcBef>
                <a:spcPts val="0"/>
              </a:spcBef>
              <a:buNone/>
            </a:pPr>
            <a:r>
              <a:rPr lang="en-US" sz="3500" dirty="0" smtClean="0">
                <a:solidFill>
                  <a:srgbClr val="002060"/>
                </a:solidFill>
              </a:rPr>
              <a:t>Anti-</a:t>
            </a:r>
            <a:r>
              <a:rPr lang="en-US" sz="3500" dirty="0">
                <a:solidFill>
                  <a:srgbClr val="002060"/>
                </a:solidFill>
              </a:rPr>
              <a:t>C</a:t>
            </a:r>
            <a:r>
              <a:rPr lang="en-US" sz="3500" dirty="0" smtClean="0">
                <a:solidFill>
                  <a:srgbClr val="002060"/>
                </a:solidFill>
              </a:rPr>
              <a:t>hristian, anti-foreigner (</a:t>
            </a:r>
            <a:r>
              <a:rPr lang="en-US" sz="3500" b="1" dirty="0" smtClean="0">
                <a:solidFill>
                  <a:srgbClr val="002060"/>
                </a:solidFill>
              </a:rPr>
              <a:t>move back to tradition</a:t>
            </a:r>
            <a:r>
              <a:rPr lang="en-US" sz="3500" dirty="0" smtClean="0">
                <a:solidFill>
                  <a:srgbClr val="002060"/>
                </a:solidFill>
              </a:rPr>
              <a:t>)</a:t>
            </a:r>
          </a:p>
          <a:p>
            <a:pPr marL="91440" indent="0">
              <a:spcBef>
                <a:spcPts val="0"/>
              </a:spcBef>
              <a:buNone/>
            </a:pPr>
            <a:endParaRPr lang="en-US" sz="3500" dirty="0" smtClean="0">
              <a:solidFill>
                <a:srgbClr val="002060"/>
              </a:solidFill>
            </a:endParaRPr>
          </a:p>
          <a:p>
            <a:pPr marL="91440" indent="0">
              <a:spcBef>
                <a:spcPts val="0"/>
              </a:spcBef>
              <a:buNone/>
            </a:pPr>
            <a:r>
              <a:rPr lang="en-US" sz="3500" b="1" dirty="0" smtClean="0">
                <a:solidFill>
                  <a:srgbClr val="002060"/>
                </a:solidFill>
              </a:rPr>
              <a:t>Slogans</a:t>
            </a:r>
            <a:r>
              <a:rPr lang="en-US" sz="3500" dirty="0" smtClean="0">
                <a:solidFill>
                  <a:srgbClr val="002060"/>
                </a:solidFill>
              </a:rPr>
              <a:t>:</a:t>
            </a:r>
          </a:p>
          <a:p>
            <a:pPr marL="91440" lvl="1" indent="0">
              <a:spcBef>
                <a:spcPts val="0"/>
              </a:spcBef>
              <a:buNone/>
            </a:pPr>
            <a:r>
              <a:rPr lang="en-US" sz="3100" dirty="0" smtClean="0">
                <a:solidFill>
                  <a:srgbClr val="002060"/>
                </a:solidFill>
              </a:rPr>
              <a:t>“</a:t>
            </a:r>
            <a:r>
              <a:rPr lang="en-US" sz="3100" i="1" dirty="0" smtClean="0">
                <a:solidFill>
                  <a:srgbClr val="002060"/>
                </a:solidFill>
              </a:rPr>
              <a:t>Support the Qing, Annihilate the foreigners!” </a:t>
            </a:r>
          </a:p>
          <a:p>
            <a:pPr marL="91440" lvl="1" indent="0">
              <a:spcBef>
                <a:spcPts val="0"/>
              </a:spcBef>
              <a:buNone/>
            </a:pPr>
            <a:r>
              <a:rPr lang="en-US" sz="3100" i="1" dirty="0">
                <a:solidFill>
                  <a:srgbClr val="002060"/>
                </a:solidFill>
              </a:rPr>
              <a:t>"Take away your missionaries and your opium and you will be welcome</a:t>
            </a:r>
            <a:r>
              <a:rPr lang="en-US" sz="3100" i="1" dirty="0" smtClean="0">
                <a:solidFill>
                  <a:srgbClr val="002060"/>
                </a:solidFill>
              </a:rPr>
              <a:t>.“</a:t>
            </a:r>
          </a:p>
          <a:p>
            <a:pPr marL="91440" lvl="1" indent="0">
              <a:spcBef>
                <a:spcPts val="0"/>
              </a:spcBef>
              <a:buNone/>
            </a:pPr>
            <a:r>
              <a:rPr lang="en-US" sz="3100" i="1" dirty="0" smtClean="0">
                <a:solidFill>
                  <a:srgbClr val="002060"/>
                </a:solidFill>
              </a:rPr>
              <a:t>“Death to the foreign devils”</a:t>
            </a:r>
          </a:p>
          <a:p>
            <a:pPr marL="91440" lvl="1" indent="0">
              <a:spcBef>
                <a:spcPts val="0"/>
              </a:spcBef>
            </a:pPr>
            <a:endParaRPr lang="en-US" dirty="0">
              <a:solidFill>
                <a:srgbClr val="002060"/>
              </a:solidFill>
            </a:endParaRPr>
          </a:p>
        </p:txBody>
      </p:sp>
      <p:pic>
        <p:nvPicPr>
          <p:cNvPr id="4098" name="Picture 2" descr="http://2.bp.blogspot.com/_e0_yU5qZu9s/TMicmbdokQI/AAAAAAAAADo/DCRbzxoiBrc/s1600/boxer-rebell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0"/>
            <a:ext cx="2165927" cy="16785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hinaahistoryofwarfare.com/img/upload/doughtybox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24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641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15636"/>
          </a:xfrm>
        </p:spPr>
        <p:txBody>
          <a:bodyPr>
            <a:normAutofit fontScale="90000"/>
          </a:bodyPr>
          <a:lstStyle/>
          <a:p>
            <a:pPr algn="ctr"/>
            <a:r>
              <a:rPr lang="en-US" b="1" i="1" dirty="0" smtClean="0">
                <a:solidFill>
                  <a:srgbClr val="FF0000"/>
                </a:solidFill>
                <a:latin typeface="Arial Black" panose="020B0A04020102020204" pitchFamily="34" charset="0"/>
              </a:rPr>
              <a:t>Journal Entry 4/5/18</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94764"/>
            <a:ext cx="9144000" cy="6363235"/>
          </a:xfrm>
        </p:spPr>
        <p:txBody>
          <a:bodyPr>
            <a:normAutofit/>
          </a:bodyPr>
          <a:lstStyle/>
          <a:p>
            <a:r>
              <a:rPr lang="en-US" sz="5400" dirty="0" smtClean="0"/>
              <a:t>What is the most interesting thing you learned about regarding East Asia’s geography?</a:t>
            </a:r>
          </a:p>
          <a:p>
            <a:pPr lvl="1"/>
            <a:r>
              <a:rPr lang="en-US" sz="4800" dirty="0" smtClean="0"/>
              <a:t>Can be physical, or from the political map (can also be something that you learned about in the reading)</a:t>
            </a:r>
            <a:endParaRPr lang="en-US" sz="4800" dirty="0"/>
          </a:p>
        </p:txBody>
      </p:sp>
    </p:spTree>
    <p:extLst>
      <p:ext uri="{BB962C8B-B14F-4D97-AF65-F5344CB8AC3E}">
        <p14:creationId xmlns:p14="http://schemas.microsoft.com/office/powerpoint/2010/main" val="18495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http://2.bp.blogspot.com/_e0_yU5qZu9s/TMicmbdokQI/AAAAAAAAADo/DCRbzxoiBrc/s1600/boxer-rebell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8490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8000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File:Boxer Rebellion.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69" y="76200"/>
            <a:ext cx="9169831"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4232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66048" cy="1219200"/>
          </a:xfrm>
        </p:spPr>
        <p:txBody>
          <a:bodyPr>
            <a:normAutofit fontScale="90000"/>
          </a:bodyPr>
          <a:lstStyle/>
          <a:p>
            <a:pPr algn="l"/>
            <a:r>
              <a:rPr lang="en-US" b="1" i="1" dirty="0" smtClean="0">
                <a:solidFill>
                  <a:srgbClr val="7030A0"/>
                </a:solidFill>
              </a:rPr>
              <a:t>The Boxer Rebellion</a:t>
            </a:r>
            <a:br>
              <a:rPr lang="en-US" b="1" i="1" dirty="0" smtClean="0">
                <a:solidFill>
                  <a:srgbClr val="7030A0"/>
                </a:solidFill>
              </a:rPr>
            </a:br>
            <a:r>
              <a:rPr lang="en-US" dirty="0" smtClean="0">
                <a:solidFill>
                  <a:srgbClr val="7030A0"/>
                </a:solidFill>
              </a:rPr>
              <a:t>1898-1901</a:t>
            </a:r>
            <a:endParaRPr lang="en-US" dirty="0">
              <a:solidFill>
                <a:srgbClr val="7030A0"/>
              </a:solidFill>
            </a:endParaRPr>
          </a:p>
        </p:txBody>
      </p:sp>
      <p:sp>
        <p:nvSpPr>
          <p:cNvPr id="3" name="Content Placeholder 2"/>
          <p:cNvSpPr>
            <a:spLocks noGrp="1"/>
          </p:cNvSpPr>
          <p:nvPr>
            <p:ph idx="1"/>
          </p:nvPr>
        </p:nvSpPr>
        <p:spPr>
          <a:xfrm>
            <a:off x="0" y="1371600"/>
            <a:ext cx="8686800" cy="5486400"/>
          </a:xfrm>
        </p:spPr>
        <p:txBody>
          <a:bodyPr>
            <a:normAutofit/>
          </a:bodyPr>
          <a:lstStyle/>
          <a:p>
            <a:pPr marL="91440" indent="0">
              <a:spcBef>
                <a:spcPts val="0"/>
              </a:spcBef>
              <a:buNone/>
            </a:pPr>
            <a:r>
              <a:rPr lang="en-US" sz="3500" dirty="0" smtClean="0">
                <a:solidFill>
                  <a:srgbClr val="002060"/>
                </a:solidFill>
              </a:rPr>
              <a:t>Resulted in a growth of </a:t>
            </a:r>
            <a:r>
              <a:rPr lang="en-US" sz="3500" b="1" dirty="0" smtClean="0">
                <a:solidFill>
                  <a:srgbClr val="002060"/>
                </a:solidFill>
              </a:rPr>
              <a:t>Nationalism</a:t>
            </a:r>
            <a:r>
              <a:rPr lang="en-US" sz="3500" dirty="0" smtClean="0">
                <a:solidFill>
                  <a:srgbClr val="002060"/>
                </a:solidFill>
              </a:rPr>
              <a:t> in China</a:t>
            </a:r>
          </a:p>
          <a:p>
            <a:pPr marL="91440" indent="0">
              <a:spcBef>
                <a:spcPts val="0"/>
              </a:spcBef>
              <a:buNone/>
            </a:pPr>
            <a:endParaRPr lang="en-US" sz="3500" i="1" dirty="0" smtClean="0">
              <a:solidFill>
                <a:srgbClr val="002060"/>
              </a:solidFill>
            </a:endParaRPr>
          </a:p>
          <a:p>
            <a:pPr marL="91440" indent="0">
              <a:spcBef>
                <a:spcPts val="0"/>
              </a:spcBef>
              <a:buNone/>
            </a:pPr>
            <a:r>
              <a:rPr lang="en-US" sz="3500" b="1" i="1" dirty="0" smtClean="0">
                <a:solidFill>
                  <a:srgbClr val="002060"/>
                </a:solidFill>
              </a:rPr>
              <a:t>Nationalism: </a:t>
            </a:r>
            <a:r>
              <a:rPr lang="en-US" sz="3500" i="1" dirty="0" smtClean="0">
                <a:solidFill>
                  <a:srgbClr val="002060"/>
                </a:solidFill>
              </a:rPr>
              <a:t>The belief that the needs/interests of a nation are of primary importance. Incredible pride in your nation.</a:t>
            </a:r>
            <a:endParaRPr lang="en-US" sz="3100" b="1" i="1" dirty="0" smtClean="0">
              <a:solidFill>
                <a:srgbClr val="002060"/>
              </a:solidFill>
            </a:endParaRPr>
          </a:p>
          <a:p>
            <a:pPr marL="91440" lvl="1" indent="0">
              <a:spcBef>
                <a:spcPts val="0"/>
              </a:spcBef>
            </a:pPr>
            <a:endParaRPr lang="en-US" dirty="0">
              <a:solidFill>
                <a:srgbClr val="002060"/>
              </a:solidFill>
            </a:endParaRPr>
          </a:p>
        </p:txBody>
      </p:sp>
      <p:pic>
        <p:nvPicPr>
          <p:cNvPr id="4098" name="Picture 2" descr="http://2.bp.blogspot.com/_e0_yU5qZu9s/TMicmbdokQI/AAAAAAAAADo/DCRbzxoiBrc/s1600/boxer-rebell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065457"/>
            <a:ext cx="3603279" cy="27925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hinaahistoryofwarfare.com/img/upload/doughtybox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206240"/>
            <a:ext cx="22098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3971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8229600" cy="1143000"/>
          </a:xfrm>
        </p:spPr>
        <p:txBody>
          <a:bodyPr>
            <a:normAutofit fontScale="90000"/>
          </a:bodyPr>
          <a:lstStyle/>
          <a:p>
            <a:pPr algn="l"/>
            <a:r>
              <a:rPr lang="en-US" b="1" dirty="0" smtClean="0">
                <a:solidFill>
                  <a:srgbClr val="002060"/>
                </a:solidFill>
              </a:rPr>
              <a:t>China’s </a:t>
            </a:r>
            <a:r>
              <a:rPr lang="en-US" dirty="0" smtClean="0">
                <a:solidFill>
                  <a:srgbClr val="002060"/>
                </a:solidFill>
              </a:rPr>
              <a:t/>
            </a:r>
            <a:br>
              <a:rPr lang="en-US" dirty="0" smtClean="0">
                <a:solidFill>
                  <a:srgbClr val="002060"/>
                </a:solidFill>
              </a:rPr>
            </a:br>
            <a:r>
              <a:rPr lang="en-US" b="1" u="sng" dirty="0" smtClean="0">
                <a:solidFill>
                  <a:srgbClr val="002060"/>
                </a:solidFill>
              </a:rPr>
              <a:t>“Century of Humiliation”</a:t>
            </a:r>
            <a:endParaRPr lang="en-US" b="1" u="sng" dirty="0">
              <a:solidFill>
                <a:srgbClr val="002060"/>
              </a:solidFill>
            </a:endParaRPr>
          </a:p>
        </p:txBody>
      </p:sp>
      <p:sp>
        <p:nvSpPr>
          <p:cNvPr id="3" name="Content Placeholder 2"/>
          <p:cNvSpPr>
            <a:spLocks noGrp="1"/>
          </p:cNvSpPr>
          <p:nvPr>
            <p:ph idx="1"/>
          </p:nvPr>
        </p:nvSpPr>
        <p:spPr>
          <a:xfrm>
            <a:off x="0" y="1295400"/>
            <a:ext cx="9144000" cy="5562600"/>
          </a:xfrm>
        </p:spPr>
        <p:txBody>
          <a:bodyPr>
            <a:normAutofit fontScale="77500" lnSpcReduction="20000"/>
          </a:bodyPr>
          <a:lstStyle/>
          <a:p>
            <a:pPr marL="0" indent="0">
              <a:buNone/>
            </a:pPr>
            <a:r>
              <a:rPr lang="en-US" dirty="0" smtClean="0">
                <a:solidFill>
                  <a:srgbClr val="7030A0"/>
                </a:solidFill>
              </a:rPr>
              <a:t>You are a doctor.</a:t>
            </a:r>
          </a:p>
          <a:p>
            <a:pPr marL="0" indent="0">
              <a:buNone/>
            </a:pPr>
            <a:r>
              <a:rPr lang="en-US" dirty="0" smtClean="0">
                <a:solidFill>
                  <a:srgbClr val="7030A0"/>
                </a:solidFill>
              </a:rPr>
              <a:t>China is your patient. China used to be </a:t>
            </a:r>
            <a:r>
              <a:rPr lang="en-US" b="1" dirty="0" smtClean="0">
                <a:solidFill>
                  <a:srgbClr val="7030A0"/>
                </a:solidFill>
              </a:rPr>
              <a:t>great</a:t>
            </a:r>
            <a:r>
              <a:rPr lang="en-US" dirty="0" smtClean="0">
                <a:solidFill>
                  <a:srgbClr val="7030A0"/>
                </a:solidFill>
              </a:rPr>
              <a:t>, now it is </a:t>
            </a:r>
            <a:r>
              <a:rPr lang="en-US" b="1" dirty="0" smtClean="0">
                <a:solidFill>
                  <a:srgbClr val="7030A0"/>
                </a:solidFill>
              </a:rPr>
              <a:t>weak</a:t>
            </a:r>
            <a:r>
              <a:rPr lang="en-US" dirty="0" smtClean="0">
                <a:solidFill>
                  <a:srgbClr val="7030A0"/>
                </a:solidFill>
              </a:rPr>
              <a:t>.</a:t>
            </a:r>
          </a:p>
          <a:p>
            <a:pPr marL="0" indent="0">
              <a:buNone/>
            </a:pPr>
            <a:endParaRPr lang="en-US" dirty="0" smtClean="0">
              <a:solidFill>
                <a:srgbClr val="7030A0"/>
              </a:solidFill>
            </a:endParaRPr>
          </a:p>
          <a:p>
            <a:pPr marL="0" indent="0">
              <a:buNone/>
            </a:pPr>
            <a:r>
              <a:rPr lang="en-US" dirty="0" smtClean="0">
                <a:solidFill>
                  <a:srgbClr val="7030A0"/>
                </a:solidFill>
              </a:rPr>
              <a:t>Do your job: </a:t>
            </a:r>
          </a:p>
          <a:p>
            <a:pPr marL="0" indent="0">
              <a:buNone/>
            </a:pPr>
            <a:r>
              <a:rPr lang="en-US" b="1" dirty="0" smtClean="0">
                <a:solidFill>
                  <a:srgbClr val="7030A0"/>
                </a:solidFill>
              </a:rPr>
              <a:t>Create a visual that illustrates and explains the following</a:t>
            </a:r>
            <a:r>
              <a:rPr lang="en-US" dirty="0" smtClean="0">
                <a:solidFill>
                  <a:srgbClr val="7030A0"/>
                </a:solidFill>
              </a:rPr>
              <a:t>:</a:t>
            </a:r>
            <a:endParaRPr lang="en-US" u="sng" dirty="0" smtClean="0">
              <a:solidFill>
                <a:srgbClr val="7030A0"/>
              </a:solidFill>
            </a:endParaRPr>
          </a:p>
          <a:p>
            <a:pPr marL="0" indent="0">
              <a:buNone/>
            </a:pPr>
            <a:endParaRPr lang="en-US" dirty="0" smtClean="0">
              <a:solidFill>
                <a:srgbClr val="7030A0"/>
              </a:solidFill>
            </a:endParaRPr>
          </a:p>
          <a:p>
            <a:pPr marL="514350" indent="-514350">
              <a:buNone/>
            </a:pPr>
            <a:r>
              <a:rPr lang="en-US" b="1" dirty="0" smtClean="0">
                <a:solidFill>
                  <a:srgbClr val="7030A0"/>
                </a:solidFill>
              </a:rPr>
              <a:t>1. What </a:t>
            </a:r>
            <a:r>
              <a:rPr lang="en-US" b="1" u="sng" dirty="0" smtClean="0">
                <a:solidFill>
                  <a:srgbClr val="7030A0"/>
                </a:solidFill>
              </a:rPr>
              <a:t>germs</a:t>
            </a:r>
            <a:r>
              <a:rPr lang="en-US" b="1" dirty="0" smtClean="0">
                <a:solidFill>
                  <a:srgbClr val="7030A0"/>
                </a:solidFill>
              </a:rPr>
              <a:t> are attacking China? (at least 3)</a:t>
            </a:r>
          </a:p>
          <a:p>
            <a:pPr marL="514350" indent="-514350">
              <a:buNone/>
            </a:pPr>
            <a:r>
              <a:rPr lang="en-US" i="1" dirty="0" smtClean="0">
                <a:solidFill>
                  <a:srgbClr val="7030A0"/>
                </a:solidFill>
              </a:rPr>
              <a:t>(Who are China’s enemies? Who is trying to harm China?)</a:t>
            </a:r>
          </a:p>
          <a:p>
            <a:pPr marL="514350" indent="-514350">
              <a:buNone/>
            </a:pPr>
            <a:r>
              <a:rPr lang="en-US" b="1" dirty="0" smtClean="0">
                <a:solidFill>
                  <a:srgbClr val="7030A0"/>
                </a:solidFill>
              </a:rPr>
              <a:t>2. What are the </a:t>
            </a:r>
            <a:r>
              <a:rPr lang="en-US" b="1" u="sng" dirty="0" smtClean="0">
                <a:solidFill>
                  <a:srgbClr val="7030A0"/>
                </a:solidFill>
              </a:rPr>
              <a:t>symptoms</a:t>
            </a:r>
            <a:r>
              <a:rPr lang="en-US" b="1" dirty="0" smtClean="0">
                <a:solidFill>
                  <a:srgbClr val="7030A0"/>
                </a:solidFill>
              </a:rPr>
              <a:t>? (at least 3)</a:t>
            </a:r>
          </a:p>
          <a:p>
            <a:pPr marL="514350" indent="-514350">
              <a:buNone/>
            </a:pPr>
            <a:r>
              <a:rPr lang="en-US" i="1" dirty="0" smtClean="0">
                <a:solidFill>
                  <a:srgbClr val="7030A0"/>
                </a:solidFill>
              </a:rPr>
              <a:t>(What are the specific problems that China is facing. Be specific.)</a:t>
            </a:r>
          </a:p>
          <a:p>
            <a:pPr marL="514350" indent="-514350">
              <a:buNone/>
            </a:pPr>
            <a:r>
              <a:rPr lang="en-US" b="1" dirty="0" smtClean="0">
                <a:solidFill>
                  <a:srgbClr val="7030A0"/>
                </a:solidFill>
              </a:rPr>
              <a:t>3. What is the </a:t>
            </a:r>
            <a:r>
              <a:rPr lang="en-US" b="1" u="sng" dirty="0" smtClean="0">
                <a:solidFill>
                  <a:srgbClr val="7030A0"/>
                </a:solidFill>
              </a:rPr>
              <a:t>diagnosis</a:t>
            </a:r>
            <a:r>
              <a:rPr lang="en-US" b="1" dirty="0" smtClean="0">
                <a:solidFill>
                  <a:srgbClr val="7030A0"/>
                </a:solidFill>
              </a:rPr>
              <a:t>? (at least 2 causes)</a:t>
            </a:r>
          </a:p>
          <a:p>
            <a:pPr marL="514350" indent="-514350">
              <a:buNone/>
            </a:pPr>
            <a:r>
              <a:rPr lang="en-US" dirty="0" smtClean="0">
                <a:solidFill>
                  <a:srgbClr val="7030A0"/>
                </a:solidFill>
              </a:rPr>
              <a:t>(In your opinion, what is the cause of these problems. Are they the result of internal or external changes?)</a:t>
            </a:r>
          </a:p>
          <a:p>
            <a:pPr marL="0" indent="0">
              <a:buNone/>
            </a:pPr>
            <a:r>
              <a:rPr lang="en-US" b="1" dirty="0" smtClean="0">
                <a:solidFill>
                  <a:srgbClr val="7030A0"/>
                </a:solidFill>
              </a:rPr>
              <a:t>4.What is the </a:t>
            </a:r>
            <a:r>
              <a:rPr lang="en-US" b="1" u="sng" dirty="0" smtClean="0">
                <a:solidFill>
                  <a:srgbClr val="7030A0"/>
                </a:solidFill>
              </a:rPr>
              <a:t>prescription</a:t>
            </a:r>
            <a:r>
              <a:rPr lang="en-US" b="1" dirty="0" smtClean="0">
                <a:solidFill>
                  <a:srgbClr val="7030A0"/>
                </a:solidFill>
              </a:rPr>
              <a:t>? (at least 2 things China should do to regain 	power)</a:t>
            </a:r>
          </a:p>
          <a:p>
            <a:pPr marL="0" indent="0">
              <a:buNone/>
            </a:pPr>
            <a:r>
              <a:rPr lang="en-US" sz="2800" dirty="0" smtClean="0">
                <a:solidFill>
                  <a:srgbClr val="7030A0"/>
                </a:solidFill>
              </a:rPr>
              <a:t>(What should China do to regain her lost power?)</a:t>
            </a:r>
          </a:p>
        </p:txBody>
      </p:sp>
      <p:pic>
        <p:nvPicPr>
          <p:cNvPr id="5122" name="Picture 2" descr="http://www.worldatlas.com/webimage/countrys/asia/macau/mopics/descriptionpics/opiumw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8670" y="0"/>
            <a:ext cx="1666875" cy="16573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ruckmakers.com/wp-content/uploads/2010/12/germs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0"/>
            <a:ext cx="1383145" cy="10701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flufacts.com/images/kid-symptom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1" y="1828800"/>
            <a:ext cx="19812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826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762000"/>
          </a:xfrm>
        </p:spPr>
        <p:txBody>
          <a:bodyPr/>
          <a:lstStyle/>
          <a:p>
            <a:pPr algn="l"/>
            <a:r>
              <a:rPr lang="en-US" b="1" dirty="0" smtClean="0">
                <a:solidFill>
                  <a:srgbClr val="7030A0"/>
                </a:solidFill>
              </a:rPr>
              <a:t>Some Figures…</a:t>
            </a:r>
            <a:endParaRPr lang="en-US" b="1" dirty="0">
              <a:solidFill>
                <a:srgbClr val="7030A0"/>
              </a:solidFill>
            </a:endParaRPr>
          </a:p>
        </p:txBody>
      </p:sp>
      <p:sp>
        <p:nvSpPr>
          <p:cNvPr id="3" name="Content Placeholder 2"/>
          <p:cNvSpPr>
            <a:spLocks noGrp="1"/>
          </p:cNvSpPr>
          <p:nvPr>
            <p:ph sz="quarter" idx="1"/>
          </p:nvPr>
        </p:nvSpPr>
        <p:spPr>
          <a:xfrm>
            <a:off x="0" y="838200"/>
            <a:ext cx="8766048" cy="6019800"/>
          </a:xfrm>
        </p:spPr>
        <p:txBody>
          <a:bodyPr>
            <a:normAutofit fontScale="92500" lnSpcReduction="10000"/>
          </a:bodyPr>
          <a:lstStyle/>
          <a:p>
            <a:pPr marL="0" indent="0">
              <a:buNone/>
            </a:pPr>
            <a:r>
              <a:rPr lang="en-US" b="1" dirty="0" smtClean="0">
                <a:solidFill>
                  <a:srgbClr val="FF0000"/>
                </a:solidFill>
              </a:rPr>
              <a:t>Vladimir Lenin</a:t>
            </a:r>
            <a:r>
              <a:rPr lang="en-US" dirty="0" smtClean="0">
                <a:solidFill>
                  <a:srgbClr val="FF0000"/>
                </a:solidFill>
              </a:rPr>
              <a:t>: Leader of Communist Revolution in Russia (</a:t>
            </a:r>
            <a:r>
              <a:rPr lang="en-US" smtClean="0">
                <a:solidFill>
                  <a:srgbClr val="FF0000"/>
                </a:solidFill>
              </a:rPr>
              <a:t>1917)</a:t>
            </a:r>
          </a:p>
          <a:p>
            <a:pPr marL="0" indent="0">
              <a:buNone/>
            </a:pPr>
            <a:endParaRPr lang="en-US" dirty="0" smtClean="0">
              <a:solidFill>
                <a:srgbClr val="FF0000"/>
              </a:solidFill>
            </a:endParaRPr>
          </a:p>
          <a:p>
            <a:pPr marL="0" indent="0">
              <a:buNone/>
            </a:pPr>
            <a:r>
              <a:rPr lang="en-US" b="1" dirty="0" smtClean="0">
                <a:solidFill>
                  <a:srgbClr val="FF0000"/>
                </a:solidFill>
              </a:rPr>
              <a:t>Joseph Stalin</a:t>
            </a:r>
            <a:r>
              <a:rPr lang="en-US" dirty="0" smtClean="0">
                <a:solidFill>
                  <a:srgbClr val="FF0000"/>
                </a:solidFill>
              </a:rPr>
              <a:t>: Aided Lenin in Revolution, leader of Communist party after Lenin’s death in 1924</a:t>
            </a:r>
          </a:p>
          <a:p>
            <a:pPr marL="0" indent="0">
              <a:buNone/>
            </a:pPr>
            <a:endParaRPr lang="en-US" dirty="0" smtClean="0">
              <a:solidFill>
                <a:srgbClr val="FF0000"/>
              </a:solidFill>
            </a:endParaRPr>
          </a:p>
          <a:p>
            <a:pPr marL="0" indent="0">
              <a:buNone/>
            </a:pPr>
            <a:r>
              <a:rPr lang="en-US" b="1" dirty="0" smtClean="0">
                <a:solidFill>
                  <a:srgbClr val="0070C0"/>
                </a:solidFill>
              </a:rPr>
              <a:t>Sun </a:t>
            </a:r>
            <a:r>
              <a:rPr lang="en-US" b="1" dirty="0" err="1" smtClean="0">
                <a:solidFill>
                  <a:srgbClr val="0070C0"/>
                </a:solidFill>
              </a:rPr>
              <a:t>Yat-Sen</a:t>
            </a:r>
            <a:r>
              <a:rPr lang="en-US" b="1" dirty="0" smtClean="0">
                <a:solidFill>
                  <a:srgbClr val="0070C0"/>
                </a:solidFill>
              </a:rPr>
              <a:t> (Sun </a:t>
            </a:r>
            <a:r>
              <a:rPr lang="en-US" b="1" dirty="0" err="1" smtClean="0">
                <a:solidFill>
                  <a:srgbClr val="0070C0"/>
                </a:solidFill>
              </a:rPr>
              <a:t>Yixian</a:t>
            </a:r>
            <a:r>
              <a:rPr lang="en-US" dirty="0" smtClean="0">
                <a:solidFill>
                  <a:srgbClr val="0070C0"/>
                </a:solidFill>
              </a:rPr>
              <a:t>): Leader of Nationalist Revolution in China (1911)</a:t>
            </a:r>
          </a:p>
          <a:p>
            <a:pPr lvl="1"/>
            <a:r>
              <a:rPr lang="en-US" b="1" dirty="0" smtClean="0">
                <a:solidFill>
                  <a:srgbClr val="0070C0"/>
                </a:solidFill>
              </a:rPr>
              <a:t>Kuomintang</a:t>
            </a:r>
            <a:r>
              <a:rPr lang="en-US" dirty="0" smtClean="0">
                <a:solidFill>
                  <a:srgbClr val="0070C0"/>
                </a:solidFill>
              </a:rPr>
              <a:t>: Nationalist Party</a:t>
            </a:r>
          </a:p>
          <a:p>
            <a:pPr marL="457200" lvl="1" indent="0">
              <a:buNone/>
            </a:pPr>
            <a:endParaRPr lang="en-US" dirty="0" smtClean="0">
              <a:solidFill>
                <a:srgbClr val="0070C0"/>
              </a:solidFill>
            </a:endParaRPr>
          </a:p>
          <a:p>
            <a:pPr marL="0" indent="0">
              <a:buNone/>
            </a:pPr>
            <a:r>
              <a:rPr lang="en-US" b="1" dirty="0" smtClean="0">
                <a:solidFill>
                  <a:srgbClr val="0070C0"/>
                </a:solidFill>
              </a:rPr>
              <a:t>Chiang Kai-Shek (Jiang </a:t>
            </a:r>
            <a:r>
              <a:rPr lang="en-US" b="1" dirty="0" err="1" smtClean="0">
                <a:solidFill>
                  <a:srgbClr val="0070C0"/>
                </a:solidFill>
              </a:rPr>
              <a:t>Jieshi</a:t>
            </a:r>
            <a:r>
              <a:rPr lang="en-US" dirty="0" smtClean="0">
                <a:solidFill>
                  <a:srgbClr val="0070C0"/>
                </a:solidFill>
              </a:rPr>
              <a:t>): Nationalist leader following Sun </a:t>
            </a:r>
            <a:r>
              <a:rPr lang="en-US" dirty="0" err="1" smtClean="0">
                <a:solidFill>
                  <a:srgbClr val="0070C0"/>
                </a:solidFill>
              </a:rPr>
              <a:t>Yat</a:t>
            </a:r>
            <a:r>
              <a:rPr lang="en-US" dirty="0" smtClean="0">
                <a:solidFill>
                  <a:srgbClr val="0070C0"/>
                </a:solidFill>
              </a:rPr>
              <a:t>-Sen</a:t>
            </a:r>
          </a:p>
          <a:p>
            <a:pPr marL="0" indent="0">
              <a:buNone/>
            </a:pPr>
            <a:endParaRPr lang="en-US" dirty="0" smtClean="0">
              <a:solidFill>
                <a:srgbClr val="0070C0"/>
              </a:solidFill>
            </a:endParaRPr>
          </a:p>
          <a:p>
            <a:pPr marL="0" indent="0">
              <a:buNone/>
            </a:pPr>
            <a:r>
              <a:rPr lang="en-US" b="1" dirty="0" smtClean="0">
                <a:solidFill>
                  <a:srgbClr val="FF0000"/>
                </a:solidFill>
              </a:rPr>
              <a:t>Mao Zedong (Chairman Mao</a:t>
            </a:r>
            <a:r>
              <a:rPr lang="en-US" dirty="0" smtClean="0">
                <a:solidFill>
                  <a:srgbClr val="FF0000"/>
                </a:solidFill>
              </a:rPr>
              <a:t>): Leader of the Communist Party in China, Civil War: 1946-1949</a:t>
            </a:r>
            <a:endParaRPr lang="en-US" dirty="0">
              <a:solidFill>
                <a:srgbClr val="FF0000"/>
              </a:solidFill>
            </a:endParaRPr>
          </a:p>
        </p:txBody>
      </p:sp>
    </p:spTree>
    <p:extLst>
      <p:ext uri="{BB962C8B-B14F-4D97-AF65-F5344CB8AC3E}">
        <p14:creationId xmlns:p14="http://schemas.microsoft.com/office/powerpoint/2010/main" val="19912300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90600"/>
          </a:xfrm>
        </p:spPr>
        <p:txBody>
          <a:bodyPr/>
          <a:lstStyle/>
          <a:p>
            <a:pPr algn="l"/>
            <a:r>
              <a:rPr lang="en-US" b="1" dirty="0" smtClean="0">
                <a:solidFill>
                  <a:srgbClr val="7030A0"/>
                </a:solidFill>
              </a:rPr>
              <a:t>Nationalism</a:t>
            </a:r>
            <a:endParaRPr lang="en-US" b="1" dirty="0">
              <a:solidFill>
                <a:srgbClr val="7030A0"/>
              </a:solidFill>
            </a:endParaRPr>
          </a:p>
        </p:txBody>
      </p:sp>
      <p:sp>
        <p:nvSpPr>
          <p:cNvPr id="3" name="Content Placeholder 2"/>
          <p:cNvSpPr>
            <a:spLocks noGrp="1"/>
          </p:cNvSpPr>
          <p:nvPr>
            <p:ph idx="1"/>
          </p:nvPr>
        </p:nvSpPr>
        <p:spPr>
          <a:xfrm>
            <a:off x="228600" y="990600"/>
            <a:ext cx="3505200" cy="5791200"/>
          </a:xfrm>
        </p:spPr>
        <p:txBody>
          <a:bodyPr/>
          <a:lstStyle/>
          <a:p>
            <a:pPr marL="0" indent="0">
              <a:buNone/>
            </a:pPr>
            <a:r>
              <a:rPr lang="en-US" dirty="0" smtClean="0">
                <a:solidFill>
                  <a:srgbClr val="002060"/>
                </a:solidFill>
              </a:rPr>
              <a:t>What was China like in the </a:t>
            </a:r>
            <a:r>
              <a:rPr lang="en-US" b="1" dirty="0" smtClean="0">
                <a:solidFill>
                  <a:srgbClr val="002060"/>
                </a:solidFill>
              </a:rPr>
              <a:t>early</a:t>
            </a:r>
            <a:r>
              <a:rPr lang="en-US" dirty="0" smtClean="0">
                <a:solidFill>
                  <a:srgbClr val="002060"/>
                </a:solidFill>
              </a:rPr>
              <a:t> </a:t>
            </a:r>
            <a:r>
              <a:rPr lang="en-US" b="1" dirty="0" smtClean="0">
                <a:solidFill>
                  <a:srgbClr val="002060"/>
                </a:solidFill>
              </a:rPr>
              <a:t>1900s</a:t>
            </a:r>
            <a:r>
              <a:rPr lang="en-US" dirty="0" smtClean="0">
                <a:solidFill>
                  <a:srgbClr val="002060"/>
                </a:solidFill>
              </a:rPr>
              <a:t>?</a:t>
            </a:r>
          </a:p>
          <a:p>
            <a:pPr marL="0" indent="0">
              <a:buNone/>
            </a:pPr>
            <a:endParaRPr lang="en-US" dirty="0">
              <a:solidFill>
                <a:srgbClr val="002060"/>
              </a:solidFill>
            </a:endParaRPr>
          </a:p>
          <a:p>
            <a:pPr marL="0" indent="0">
              <a:buNone/>
            </a:pPr>
            <a:r>
              <a:rPr lang="en-US" dirty="0" smtClean="0">
                <a:solidFill>
                  <a:srgbClr val="002060"/>
                </a:solidFill>
              </a:rPr>
              <a:t>Who was Sun </a:t>
            </a:r>
            <a:r>
              <a:rPr lang="en-US" dirty="0" err="1" smtClean="0">
                <a:solidFill>
                  <a:srgbClr val="002060"/>
                </a:solidFill>
              </a:rPr>
              <a:t>Yixian</a:t>
            </a:r>
            <a:r>
              <a:rPr lang="en-US" dirty="0" smtClean="0">
                <a:solidFill>
                  <a:srgbClr val="002060"/>
                </a:solidFill>
              </a:rPr>
              <a:t> (</a:t>
            </a:r>
            <a:r>
              <a:rPr lang="en-US" b="1" dirty="0" smtClean="0">
                <a:solidFill>
                  <a:srgbClr val="002060"/>
                </a:solidFill>
              </a:rPr>
              <a:t>Sun </a:t>
            </a:r>
            <a:r>
              <a:rPr lang="en-US" b="1" dirty="0" err="1" smtClean="0">
                <a:solidFill>
                  <a:srgbClr val="002060"/>
                </a:solidFill>
              </a:rPr>
              <a:t>Yat</a:t>
            </a:r>
            <a:r>
              <a:rPr lang="en-US" b="1" dirty="0" smtClean="0">
                <a:solidFill>
                  <a:srgbClr val="002060"/>
                </a:solidFill>
              </a:rPr>
              <a:t> Sen</a:t>
            </a:r>
            <a:r>
              <a:rPr lang="en-US" dirty="0" smtClean="0">
                <a:solidFill>
                  <a:srgbClr val="002060"/>
                </a:solidFill>
              </a:rPr>
              <a:t>)?</a:t>
            </a:r>
          </a:p>
          <a:p>
            <a:pPr marL="0" indent="0">
              <a:buNone/>
            </a:pPr>
            <a:endParaRPr lang="en-US" dirty="0">
              <a:solidFill>
                <a:srgbClr val="002060"/>
              </a:solidFill>
            </a:endParaRPr>
          </a:p>
          <a:p>
            <a:pPr marL="0" indent="0">
              <a:buNone/>
            </a:pPr>
            <a:r>
              <a:rPr lang="en-US" dirty="0" smtClean="0">
                <a:solidFill>
                  <a:srgbClr val="002060"/>
                </a:solidFill>
              </a:rPr>
              <a:t>What did the </a:t>
            </a:r>
            <a:r>
              <a:rPr lang="en-US" b="1" dirty="0" smtClean="0">
                <a:solidFill>
                  <a:srgbClr val="002060"/>
                </a:solidFill>
              </a:rPr>
              <a:t>Kuomintang</a:t>
            </a:r>
            <a:r>
              <a:rPr lang="en-US" dirty="0" smtClean="0">
                <a:solidFill>
                  <a:srgbClr val="002060"/>
                </a:solidFill>
              </a:rPr>
              <a:t> want? </a:t>
            </a:r>
            <a:endParaRPr lang="en-US" dirty="0">
              <a:solidFill>
                <a:srgbClr val="002060"/>
              </a:solidFill>
            </a:endParaRPr>
          </a:p>
        </p:txBody>
      </p:sp>
      <p:pic>
        <p:nvPicPr>
          <p:cNvPr id="5" name="Picture 4"/>
          <p:cNvPicPr>
            <a:picLocks noChangeAspect="1"/>
          </p:cNvPicPr>
          <p:nvPr/>
        </p:nvPicPr>
        <p:blipFill>
          <a:blip r:embed="rId2" cstate="print"/>
          <a:stretch>
            <a:fillRect/>
          </a:stretch>
        </p:blipFill>
        <p:spPr>
          <a:xfrm>
            <a:off x="4191000" y="152400"/>
            <a:ext cx="4812275" cy="6553200"/>
          </a:xfrm>
          <a:prstGeom prst="rect">
            <a:avLst/>
          </a:prstGeom>
        </p:spPr>
      </p:pic>
    </p:spTree>
    <p:extLst>
      <p:ext uri="{BB962C8B-B14F-4D97-AF65-F5344CB8AC3E}">
        <p14:creationId xmlns:p14="http://schemas.microsoft.com/office/powerpoint/2010/main" val="39835739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5853"/>
          </a:xfrm>
        </p:spPr>
        <p:txBody>
          <a:bodyPr/>
          <a:lstStyle/>
          <a:p>
            <a:pPr algn="ctr"/>
            <a:r>
              <a:rPr lang="en-US" b="1" i="1" dirty="0" smtClean="0">
                <a:solidFill>
                  <a:srgbClr val="FF0000"/>
                </a:solidFill>
                <a:latin typeface="Arial Black" panose="020B0A04020102020204" pitchFamily="34" charset="0"/>
              </a:rPr>
              <a:t>Journal </a:t>
            </a:r>
            <a:r>
              <a:rPr lang="en-US" b="1" i="1" smtClean="0">
                <a:solidFill>
                  <a:srgbClr val="FF0000"/>
                </a:solidFill>
                <a:latin typeface="Arial Black" panose="020B0A04020102020204" pitchFamily="34" charset="0"/>
              </a:rPr>
              <a:t>Entry 5/11/18</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42256"/>
            <a:ext cx="9144000" cy="6315744"/>
          </a:xfrm>
        </p:spPr>
        <p:txBody>
          <a:bodyPr>
            <a:normAutofit/>
          </a:bodyPr>
          <a:lstStyle/>
          <a:p>
            <a:r>
              <a:rPr lang="en-US" sz="4800" dirty="0" smtClean="0"/>
              <a:t>Create a timeline of events from the last reading</a:t>
            </a:r>
          </a:p>
          <a:p>
            <a:pPr lvl="1"/>
            <a:r>
              <a:rPr lang="en-US" sz="4400" dirty="0" smtClean="0"/>
              <a:t>4/25 – China Resists Outside Influence </a:t>
            </a:r>
            <a:endParaRPr lang="en-US" sz="4400" dirty="0"/>
          </a:p>
        </p:txBody>
      </p:sp>
    </p:spTree>
    <p:extLst>
      <p:ext uri="{BB962C8B-B14F-4D97-AF65-F5344CB8AC3E}">
        <p14:creationId xmlns:p14="http://schemas.microsoft.com/office/powerpoint/2010/main" val="19269249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rmAutofit fontScale="47500" lnSpcReduction="20000"/>
          </a:bodyPr>
          <a:lstStyle/>
          <a:p>
            <a:pPr marL="742950" indent="-742950">
              <a:buFont typeface="+mj-lt"/>
              <a:buAutoNum type="arabicPeriod"/>
            </a:pPr>
            <a:r>
              <a:rPr lang="en-US" sz="3600" dirty="0" smtClean="0"/>
              <a:t>China looks down on foreigners, little/no foreign influence &amp; self sufficient – late 18</a:t>
            </a:r>
            <a:r>
              <a:rPr lang="en-US" sz="3600" baseline="30000" dirty="0" smtClean="0"/>
              <a:t>th</a:t>
            </a:r>
            <a:r>
              <a:rPr lang="en-US" sz="3600" dirty="0" smtClean="0"/>
              <a:t> century</a:t>
            </a:r>
          </a:p>
          <a:p>
            <a:pPr marL="742950" indent="-742950">
              <a:buFont typeface="+mj-lt"/>
              <a:buAutoNum type="arabicPeriod"/>
            </a:pPr>
            <a:r>
              <a:rPr lang="en-US" sz="3600" dirty="0" smtClean="0"/>
              <a:t>GB introduces Opium to China early 19</a:t>
            </a:r>
            <a:r>
              <a:rPr lang="en-US" sz="3600" baseline="30000" dirty="0" smtClean="0"/>
              <a:t>th</a:t>
            </a:r>
            <a:r>
              <a:rPr lang="en-US" sz="3600" dirty="0" smtClean="0"/>
              <a:t> century, by 1835 12 million Chinese people were addicted </a:t>
            </a:r>
          </a:p>
          <a:p>
            <a:pPr marL="742950" indent="-742950">
              <a:buFont typeface="+mj-lt"/>
              <a:buAutoNum type="arabicPeriod"/>
            </a:pPr>
            <a:r>
              <a:rPr lang="en-US" sz="3600" dirty="0" smtClean="0"/>
              <a:t>Britain refuses to stop trading Opium to China, first Opium War breaks out 1839</a:t>
            </a:r>
          </a:p>
          <a:p>
            <a:pPr marL="742950" indent="-742950">
              <a:buFont typeface="+mj-lt"/>
              <a:buAutoNum type="arabicPeriod"/>
            </a:pPr>
            <a:r>
              <a:rPr lang="en-US" sz="3600" dirty="0" smtClean="0"/>
              <a:t>1844 First Opium War ends with Treaty of Nanjing, giving territory (Hong Kong) to the British</a:t>
            </a:r>
          </a:p>
          <a:p>
            <a:pPr marL="742950" indent="-742950">
              <a:buFont typeface="+mj-lt"/>
              <a:buAutoNum type="arabicPeriod"/>
            </a:pPr>
            <a:r>
              <a:rPr lang="en-US" sz="3600" dirty="0" smtClean="0"/>
              <a:t>As a result of heavy addiction, famine, and foreign influence Chinese nationalism begins to surge during the late 1830s </a:t>
            </a:r>
          </a:p>
          <a:p>
            <a:pPr marL="742950" indent="-742950">
              <a:buFont typeface="+mj-lt"/>
              <a:buAutoNum type="arabicPeriod"/>
            </a:pPr>
            <a:r>
              <a:rPr lang="en-US" sz="3600" dirty="0" smtClean="0"/>
              <a:t>1853 Taiping Rebellion reaches its peak, led by Hong </a:t>
            </a:r>
            <a:r>
              <a:rPr lang="en-US" sz="3600" dirty="0" err="1" smtClean="0"/>
              <a:t>Xiuquan</a:t>
            </a:r>
            <a:r>
              <a:rPr lang="en-US" sz="3600" dirty="0" smtClean="0"/>
              <a:t>, they take over Nanjing and make it the new capital, by 1864 the Taiping fall from power from internal dissent, nearly 20 million people died as a result of the rebellion</a:t>
            </a:r>
          </a:p>
          <a:p>
            <a:pPr marL="742950" indent="-742950">
              <a:buFont typeface="+mj-lt"/>
              <a:buAutoNum type="arabicPeriod"/>
            </a:pPr>
            <a:r>
              <a:rPr lang="en-US" sz="3600" dirty="0" smtClean="0"/>
              <a:t>Led by the Dowager (widow) Empress </a:t>
            </a:r>
            <a:r>
              <a:rPr lang="en-US" sz="3600" dirty="0" err="1" smtClean="0"/>
              <a:t>Cixi</a:t>
            </a:r>
            <a:r>
              <a:rPr lang="en-US" sz="3600" dirty="0" smtClean="0"/>
              <a:t> from 1862-1908 China went through a series of reforms including industrialization, and education</a:t>
            </a:r>
          </a:p>
          <a:p>
            <a:pPr marL="742950" indent="-742950">
              <a:buFont typeface="+mj-lt"/>
              <a:buAutoNum type="arabicPeriod"/>
            </a:pPr>
            <a:r>
              <a:rPr lang="en-US" sz="3600" dirty="0" smtClean="0"/>
              <a:t>As a result of poor leadership during the 19</a:t>
            </a:r>
            <a:r>
              <a:rPr lang="en-US" sz="3600" baseline="30000" dirty="0" smtClean="0"/>
              <a:t>th</a:t>
            </a:r>
            <a:r>
              <a:rPr lang="en-US" sz="3600" dirty="0" smtClean="0"/>
              <a:t> century the foreign spheres played a major role in China’s decision making, this included the Open Door Policy, allowing merchants of all nations the ability to trade with little barrier </a:t>
            </a:r>
          </a:p>
          <a:p>
            <a:pPr marL="742950" indent="-742950">
              <a:buFont typeface="+mj-lt"/>
              <a:buAutoNum type="arabicPeriod"/>
            </a:pPr>
            <a:r>
              <a:rPr lang="en-US" sz="3600" dirty="0" smtClean="0"/>
              <a:t>A second upsurge in Chinese Nationalism beginning in 1898 the new </a:t>
            </a:r>
            <a:r>
              <a:rPr lang="en-US" sz="3600" dirty="0" err="1" smtClean="0"/>
              <a:t>emporer</a:t>
            </a:r>
            <a:r>
              <a:rPr lang="en-US" sz="3600" dirty="0" smtClean="0"/>
              <a:t> </a:t>
            </a:r>
            <a:r>
              <a:rPr lang="en-US" sz="3600" dirty="0" err="1" smtClean="0"/>
              <a:t>Guangxu</a:t>
            </a:r>
            <a:r>
              <a:rPr lang="en-US" sz="3600" dirty="0" smtClean="0"/>
              <a:t> attempted to modernize China (changing all of the previous policies created by his mother) these were taken as a threat…</a:t>
            </a:r>
          </a:p>
          <a:p>
            <a:pPr marL="742950" indent="-742950">
              <a:buFont typeface="+mj-lt"/>
              <a:buAutoNum type="arabicPeriod"/>
            </a:pPr>
            <a:r>
              <a:rPr lang="en-US" sz="3600" dirty="0" smtClean="0"/>
              <a:t>As a result of frustration from China’s nobility </a:t>
            </a:r>
            <a:r>
              <a:rPr lang="en-US" sz="3600" dirty="0" err="1" smtClean="0"/>
              <a:t>Guangxu</a:t>
            </a:r>
            <a:r>
              <a:rPr lang="en-US" sz="3600" dirty="0" smtClean="0"/>
              <a:t> was arrested with no change</a:t>
            </a:r>
          </a:p>
          <a:p>
            <a:pPr marL="742950" indent="-742950">
              <a:buFont typeface="+mj-lt"/>
              <a:buAutoNum type="arabicPeriod"/>
            </a:pPr>
            <a:r>
              <a:rPr lang="en-US" sz="3600" dirty="0" smtClean="0"/>
              <a:t>As a result of continued frustration the secret society of the Righteous and Harmonious Fist was created made of peasants in the 1890s</a:t>
            </a:r>
          </a:p>
          <a:p>
            <a:pPr marL="742950" indent="-742950">
              <a:buFont typeface="+mj-lt"/>
              <a:buAutoNum type="arabicPeriod"/>
            </a:pPr>
            <a:r>
              <a:rPr lang="en-US" sz="3600" dirty="0" smtClean="0"/>
              <a:t>The peasant uprising led by the Society of Righteous and Harmonious Fist is known as the Boxer Rebellion, which began in 1900</a:t>
            </a:r>
          </a:p>
          <a:p>
            <a:pPr marL="742950" indent="-742950">
              <a:buFont typeface="+mj-lt"/>
              <a:buAutoNum type="arabicPeriod"/>
            </a:pPr>
            <a:r>
              <a:rPr lang="en-US" sz="3600" dirty="0" smtClean="0"/>
              <a:t>The Boxer Rebellion placed a siege on Beijing and demanded the removal of foreigners</a:t>
            </a:r>
          </a:p>
          <a:p>
            <a:pPr marL="742950" indent="-742950">
              <a:buFont typeface="+mj-lt"/>
              <a:buAutoNum type="arabicPeriod"/>
            </a:pPr>
            <a:r>
              <a:rPr lang="en-US" sz="3600" dirty="0" smtClean="0"/>
              <a:t>The Boxer Rebellion was quelled by a force if 19,000 multination troops by August 1900 </a:t>
            </a:r>
          </a:p>
          <a:p>
            <a:pPr marL="742950" indent="-742950">
              <a:buFont typeface="+mj-lt"/>
              <a:buAutoNum type="arabicPeriod"/>
            </a:pPr>
            <a:endParaRPr lang="en-US" sz="3600" dirty="0" smtClean="0"/>
          </a:p>
          <a:p>
            <a:pPr marL="742950" indent="-742950">
              <a:buFont typeface="+mj-lt"/>
              <a:buAutoNum type="arabicPeriod"/>
            </a:pPr>
            <a:endParaRPr lang="en-US" sz="3600" dirty="0"/>
          </a:p>
        </p:txBody>
      </p:sp>
    </p:spTree>
    <p:extLst>
      <p:ext uri="{BB962C8B-B14F-4D97-AF65-F5344CB8AC3E}">
        <p14:creationId xmlns:p14="http://schemas.microsoft.com/office/powerpoint/2010/main" val="83543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85216"/>
          </a:xfrm>
        </p:spPr>
        <p:txBody>
          <a:bodyPr>
            <a:normAutofit fontScale="90000"/>
          </a:bodyPr>
          <a:lstStyle/>
          <a:p>
            <a:pPr algn="ctr"/>
            <a:r>
              <a:rPr lang="en-US" b="1" i="1" dirty="0" smtClean="0">
                <a:solidFill>
                  <a:srgbClr val="FF0000"/>
                </a:solidFill>
                <a:latin typeface="Arial Black" panose="020B0A04020102020204" pitchFamily="34" charset="0"/>
              </a:rPr>
              <a:t>China Falls Apart Debrief </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85216"/>
            <a:ext cx="9144000" cy="6272783"/>
          </a:xfrm>
        </p:spPr>
        <p:txBody>
          <a:bodyPr>
            <a:normAutofit fontScale="85000" lnSpcReduction="20000"/>
          </a:bodyPr>
          <a:lstStyle/>
          <a:p>
            <a:r>
              <a:rPr lang="en-US" sz="3600" dirty="0" smtClean="0"/>
              <a:t>Give me context on what led to the Nationalist overthrow of China – Hint: you might need to look at your China Resists Outside Influence notes</a:t>
            </a:r>
          </a:p>
          <a:p>
            <a:r>
              <a:rPr lang="en-US" sz="3600" dirty="0" smtClean="0"/>
              <a:t>Prove/disprove with evidence from the reading: </a:t>
            </a:r>
          </a:p>
          <a:p>
            <a:pPr lvl="1"/>
            <a:r>
              <a:rPr lang="en-US" sz="3200" dirty="0" smtClean="0"/>
              <a:t>WWI and the Nationalist movement in China were the final two issues in China sparking the Civil War and the eventual takeover of Mao’s Communist regime.</a:t>
            </a:r>
          </a:p>
          <a:p>
            <a:r>
              <a:rPr lang="en-US" sz="3600" dirty="0" smtClean="0"/>
              <a:t>Analyze the evidence you have </a:t>
            </a:r>
          </a:p>
          <a:p>
            <a:pPr lvl="1"/>
            <a:r>
              <a:rPr lang="en-US" sz="3200" dirty="0" smtClean="0"/>
              <a:t>Explain how/why it connects to your thesis</a:t>
            </a:r>
          </a:p>
          <a:p>
            <a:pPr lvl="1"/>
            <a:r>
              <a:rPr lang="en-US" sz="3200" dirty="0" smtClean="0"/>
              <a:t>Explain the significance</a:t>
            </a:r>
          </a:p>
          <a:p>
            <a:pPr lvl="1"/>
            <a:r>
              <a:rPr lang="en-US" sz="3200" dirty="0" smtClean="0"/>
              <a:t>Explain the consequence</a:t>
            </a:r>
          </a:p>
          <a:p>
            <a:pPr lvl="1"/>
            <a:r>
              <a:rPr lang="en-US" sz="3200" dirty="0" smtClean="0"/>
              <a:t>Explain what changed</a:t>
            </a:r>
          </a:p>
          <a:p>
            <a:r>
              <a:rPr lang="en-US" sz="3600" dirty="0" smtClean="0"/>
              <a:t>Give me context on the rise of Communism in China</a:t>
            </a:r>
          </a:p>
          <a:p>
            <a:r>
              <a:rPr lang="en-US" sz="3600" dirty="0" smtClean="0"/>
              <a:t>Give me context on the Civil War in China</a:t>
            </a:r>
          </a:p>
          <a:p>
            <a:r>
              <a:rPr lang="en-US" sz="3600" dirty="0" smtClean="0"/>
              <a:t>Why was the Civil War suspended in China?</a:t>
            </a:r>
          </a:p>
          <a:p>
            <a:pPr lvl="1"/>
            <a:endParaRPr lang="en-US" dirty="0"/>
          </a:p>
          <a:p>
            <a:pPr lvl="1"/>
            <a:endParaRPr lang="en-US" dirty="0"/>
          </a:p>
        </p:txBody>
      </p:sp>
    </p:spTree>
    <p:extLst>
      <p:ext uri="{BB962C8B-B14F-4D97-AF65-F5344CB8AC3E}">
        <p14:creationId xmlns:p14="http://schemas.microsoft.com/office/powerpoint/2010/main" val="345667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90600"/>
          </a:xfrm>
        </p:spPr>
        <p:txBody>
          <a:bodyPr/>
          <a:lstStyle/>
          <a:p>
            <a:pPr algn="l"/>
            <a:r>
              <a:rPr lang="en-US" dirty="0" smtClean="0">
                <a:solidFill>
                  <a:srgbClr val="7030A0"/>
                </a:solidFill>
              </a:rPr>
              <a:t>Nationalists</a:t>
            </a:r>
            <a:endParaRPr lang="en-US" dirty="0">
              <a:solidFill>
                <a:srgbClr val="7030A0"/>
              </a:solidFill>
            </a:endParaRPr>
          </a:p>
        </p:txBody>
      </p:sp>
      <p:sp>
        <p:nvSpPr>
          <p:cNvPr id="3" name="Content Placeholder 2"/>
          <p:cNvSpPr>
            <a:spLocks noGrp="1"/>
          </p:cNvSpPr>
          <p:nvPr>
            <p:ph idx="1"/>
          </p:nvPr>
        </p:nvSpPr>
        <p:spPr>
          <a:xfrm>
            <a:off x="152400" y="838200"/>
            <a:ext cx="4572000" cy="5943600"/>
          </a:xfrm>
        </p:spPr>
        <p:txBody>
          <a:bodyPr/>
          <a:lstStyle/>
          <a:p>
            <a:pPr marL="0" indent="0">
              <a:buNone/>
            </a:pPr>
            <a:r>
              <a:rPr lang="en-US" dirty="0" smtClean="0">
                <a:solidFill>
                  <a:srgbClr val="002060"/>
                </a:solidFill>
              </a:rPr>
              <a:t>1911: Nationalists overthrown the last Qing Emperor, </a:t>
            </a:r>
            <a:r>
              <a:rPr lang="en-US" b="1" dirty="0" smtClean="0">
                <a:solidFill>
                  <a:srgbClr val="002060"/>
                </a:solidFill>
              </a:rPr>
              <a:t>ending the Mandate of Heaven</a:t>
            </a:r>
            <a:endParaRPr lang="en-US" dirty="0" smtClean="0">
              <a:solidFill>
                <a:srgbClr val="002060"/>
              </a:solidFill>
            </a:endParaRPr>
          </a:p>
          <a:p>
            <a:pPr marL="0" indent="0">
              <a:buNone/>
            </a:pPr>
            <a:endParaRPr lang="en-US" dirty="0">
              <a:solidFill>
                <a:srgbClr val="002060"/>
              </a:solidFill>
            </a:endParaRPr>
          </a:p>
          <a:p>
            <a:pPr marL="0" indent="0">
              <a:buNone/>
            </a:pPr>
            <a:r>
              <a:rPr lang="en-US" b="1" dirty="0" smtClean="0">
                <a:solidFill>
                  <a:srgbClr val="002060"/>
                </a:solidFill>
              </a:rPr>
              <a:t>Sun </a:t>
            </a:r>
            <a:r>
              <a:rPr lang="en-US" b="1" dirty="0" err="1" smtClean="0">
                <a:solidFill>
                  <a:srgbClr val="002060"/>
                </a:solidFill>
              </a:rPr>
              <a:t>Yixian</a:t>
            </a:r>
            <a:r>
              <a:rPr lang="en-US" b="1" dirty="0" smtClean="0">
                <a:solidFill>
                  <a:srgbClr val="002060"/>
                </a:solidFill>
              </a:rPr>
              <a:t> (</a:t>
            </a:r>
            <a:r>
              <a:rPr lang="en-US" b="1" dirty="0" err="1" smtClean="0">
                <a:solidFill>
                  <a:srgbClr val="002060"/>
                </a:solidFill>
              </a:rPr>
              <a:t>Yat</a:t>
            </a:r>
            <a:r>
              <a:rPr lang="en-US" b="1" dirty="0" smtClean="0">
                <a:solidFill>
                  <a:srgbClr val="002060"/>
                </a:solidFill>
              </a:rPr>
              <a:t> Sen) </a:t>
            </a:r>
            <a:r>
              <a:rPr lang="en-US" dirty="0" smtClean="0">
                <a:solidFill>
                  <a:srgbClr val="002060"/>
                </a:solidFill>
              </a:rPr>
              <a:t>attempts to establish a republic</a:t>
            </a:r>
          </a:p>
          <a:p>
            <a:pPr marL="0" indent="0">
              <a:buNone/>
            </a:pPr>
            <a:endParaRPr lang="en-US" dirty="0">
              <a:solidFill>
                <a:srgbClr val="002060"/>
              </a:solidFill>
            </a:endParaRPr>
          </a:p>
          <a:p>
            <a:pPr marL="0" indent="0">
              <a:buNone/>
            </a:pPr>
            <a:r>
              <a:rPr lang="en-US" dirty="0" smtClean="0">
                <a:solidFill>
                  <a:srgbClr val="002060"/>
                </a:solidFill>
              </a:rPr>
              <a:t>Why did he describe the Chinese as “a heap of loose sand”?  </a:t>
            </a:r>
            <a:endParaRPr lang="en-US" dirty="0">
              <a:solidFill>
                <a:srgbClr val="002060"/>
              </a:solidFill>
            </a:endParaRPr>
          </a:p>
        </p:txBody>
      </p:sp>
      <p:pic>
        <p:nvPicPr>
          <p:cNvPr id="4" name="Picture 3"/>
          <p:cNvPicPr>
            <a:picLocks noChangeAspect="1"/>
          </p:cNvPicPr>
          <p:nvPr/>
        </p:nvPicPr>
        <p:blipFill>
          <a:blip r:embed="rId2" cstate="print"/>
          <a:stretch>
            <a:fillRect/>
          </a:stretch>
        </p:blipFill>
        <p:spPr>
          <a:xfrm>
            <a:off x="4657074" y="119062"/>
            <a:ext cx="4286901" cy="6586538"/>
          </a:xfrm>
          <a:prstGeom prst="rect">
            <a:avLst/>
          </a:prstGeom>
        </p:spPr>
      </p:pic>
    </p:spTree>
    <p:extLst>
      <p:ext uri="{BB962C8B-B14F-4D97-AF65-F5344CB8AC3E}">
        <p14:creationId xmlns:p14="http://schemas.microsoft.com/office/powerpoint/2010/main" val="3879276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71500"/>
          </a:xfrm>
        </p:spPr>
        <p:txBody>
          <a:bodyPr>
            <a:normAutofit fontScale="90000"/>
          </a:bodyPr>
          <a:lstStyle/>
          <a:p>
            <a:pPr algn="ctr"/>
            <a:r>
              <a:rPr lang="en-US" b="1" i="1" dirty="0" smtClean="0">
                <a:solidFill>
                  <a:srgbClr val="FF0000"/>
                </a:solidFill>
                <a:latin typeface="Arial Black" panose="020B0A04020102020204" pitchFamily="34" charset="0"/>
              </a:rPr>
              <a:t>China - Geography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92124"/>
            <a:ext cx="9144000" cy="6365875"/>
          </a:xfrm>
        </p:spPr>
        <p:txBody>
          <a:bodyPr>
            <a:normAutofit/>
          </a:bodyPr>
          <a:lstStyle/>
          <a:p>
            <a:r>
              <a:rPr lang="en-US" sz="4000" b="1" dirty="0" smtClean="0">
                <a:solidFill>
                  <a:srgbClr val="FF0000"/>
                </a:solidFill>
              </a:rPr>
              <a:t>Explain the natural geographic barriers of China.</a:t>
            </a:r>
            <a:endParaRPr lang="en-US" sz="4000" b="1" dirty="0">
              <a:solidFill>
                <a:srgbClr val="FF0000"/>
              </a:solidFill>
            </a:endParaRPr>
          </a:p>
        </p:txBody>
      </p:sp>
      <p:pic>
        <p:nvPicPr>
          <p:cNvPr id="5" name="Picture 4"/>
          <p:cNvPicPr>
            <a:picLocks noChangeAspect="1"/>
          </p:cNvPicPr>
          <p:nvPr/>
        </p:nvPicPr>
        <p:blipFill>
          <a:blip r:embed="rId2"/>
          <a:stretch>
            <a:fillRect/>
          </a:stretch>
        </p:blipFill>
        <p:spPr>
          <a:xfrm>
            <a:off x="5029171" y="2250767"/>
            <a:ext cx="4114829" cy="2781300"/>
          </a:xfrm>
          <a:prstGeom prst="rect">
            <a:avLst/>
          </a:prstGeom>
        </p:spPr>
      </p:pic>
      <p:pic>
        <p:nvPicPr>
          <p:cNvPr id="6" name="Picture 5"/>
          <p:cNvPicPr>
            <a:picLocks noChangeAspect="1"/>
          </p:cNvPicPr>
          <p:nvPr/>
        </p:nvPicPr>
        <p:blipFill>
          <a:blip r:embed="rId3"/>
          <a:stretch>
            <a:fillRect/>
          </a:stretch>
        </p:blipFill>
        <p:spPr>
          <a:xfrm>
            <a:off x="47625" y="1614487"/>
            <a:ext cx="4981546" cy="4053860"/>
          </a:xfrm>
          <a:prstGeom prst="rect">
            <a:avLst/>
          </a:prstGeom>
        </p:spPr>
      </p:pic>
    </p:spTree>
    <p:extLst>
      <p:ext uri="{BB962C8B-B14F-4D97-AF65-F5344CB8AC3E}">
        <p14:creationId xmlns:p14="http://schemas.microsoft.com/office/powerpoint/2010/main" val="4204931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90600"/>
          </a:xfrm>
        </p:spPr>
        <p:txBody>
          <a:bodyPr/>
          <a:lstStyle/>
          <a:p>
            <a:pPr algn="l"/>
            <a:r>
              <a:rPr lang="en-US" dirty="0" smtClean="0">
                <a:solidFill>
                  <a:srgbClr val="7030A0"/>
                </a:solidFill>
              </a:rPr>
              <a:t>Nationalists</a:t>
            </a:r>
            <a:endParaRPr lang="en-US" dirty="0">
              <a:solidFill>
                <a:srgbClr val="7030A0"/>
              </a:solidFill>
            </a:endParaRPr>
          </a:p>
        </p:txBody>
      </p:sp>
      <p:sp>
        <p:nvSpPr>
          <p:cNvPr id="3" name="Content Placeholder 2"/>
          <p:cNvSpPr>
            <a:spLocks noGrp="1"/>
          </p:cNvSpPr>
          <p:nvPr>
            <p:ph idx="1"/>
          </p:nvPr>
        </p:nvSpPr>
        <p:spPr>
          <a:xfrm>
            <a:off x="152400" y="838200"/>
            <a:ext cx="4572000" cy="5943600"/>
          </a:xfrm>
        </p:spPr>
        <p:txBody>
          <a:bodyPr/>
          <a:lstStyle/>
          <a:p>
            <a:pPr marL="0" indent="0">
              <a:buNone/>
            </a:pPr>
            <a:r>
              <a:rPr lang="en-US" dirty="0" smtClean="0">
                <a:solidFill>
                  <a:srgbClr val="002060"/>
                </a:solidFill>
              </a:rPr>
              <a:t>1916: </a:t>
            </a:r>
            <a:r>
              <a:rPr lang="en-US" b="1" dirty="0" smtClean="0">
                <a:solidFill>
                  <a:srgbClr val="002060"/>
                </a:solidFill>
              </a:rPr>
              <a:t>Yuan </a:t>
            </a:r>
            <a:r>
              <a:rPr lang="en-US" b="1" dirty="0" err="1" smtClean="0">
                <a:solidFill>
                  <a:srgbClr val="002060"/>
                </a:solidFill>
              </a:rPr>
              <a:t>Shikai</a:t>
            </a:r>
            <a:r>
              <a:rPr lang="en-US" b="1" dirty="0" smtClean="0">
                <a:solidFill>
                  <a:srgbClr val="002060"/>
                </a:solidFill>
              </a:rPr>
              <a:t> </a:t>
            </a:r>
            <a:r>
              <a:rPr lang="en-US" dirty="0" smtClean="0">
                <a:solidFill>
                  <a:srgbClr val="002060"/>
                </a:solidFill>
              </a:rPr>
              <a:t>given power, betrays democracy of Nationalist Revolution, rebellions start (again)</a:t>
            </a:r>
          </a:p>
          <a:p>
            <a:pPr marL="0" indent="0">
              <a:buNone/>
            </a:pPr>
            <a:endParaRPr lang="en-US" dirty="0" smtClean="0">
              <a:solidFill>
                <a:srgbClr val="002060"/>
              </a:solidFill>
            </a:endParaRPr>
          </a:p>
          <a:p>
            <a:pPr marL="0" indent="0">
              <a:buNone/>
            </a:pPr>
            <a:r>
              <a:rPr lang="en-US" dirty="0" smtClean="0">
                <a:solidFill>
                  <a:srgbClr val="002060"/>
                </a:solidFill>
              </a:rPr>
              <a:t>Provincial </a:t>
            </a:r>
            <a:r>
              <a:rPr lang="en-US" b="1" dirty="0" smtClean="0">
                <a:solidFill>
                  <a:srgbClr val="002060"/>
                </a:solidFill>
              </a:rPr>
              <a:t>warlords</a:t>
            </a:r>
            <a:r>
              <a:rPr lang="en-US" dirty="0" smtClean="0">
                <a:solidFill>
                  <a:srgbClr val="002060"/>
                </a:solidFill>
              </a:rPr>
              <a:t> and military leaders seize control of China </a:t>
            </a:r>
          </a:p>
          <a:p>
            <a:pPr marL="0" indent="0">
              <a:buNone/>
            </a:pPr>
            <a:endParaRPr lang="en-US" dirty="0" smtClean="0">
              <a:solidFill>
                <a:srgbClr val="002060"/>
              </a:solidFill>
            </a:endParaRPr>
          </a:p>
          <a:p>
            <a:pPr marL="0" indent="0">
              <a:buNone/>
            </a:pPr>
            <a:r>
              <a:rPr lang="en-US" b="1" dirty="0" smtClean="0">
                <a:solidFill>
                  <a:srgbClr val="002060"/>
                </a:solidFill>
              </a:rPr>
              <a:t>China launched into chaos</a:t>
            </a:r>
            <a:endParaRPr lang="en-US" b="1" dirty="0">
              <a:solidFill>
                <a:srgbClr val="002060"/>
              </a:solidFill>
            </a:endParaRPr>
          </a:p>
        </p:txBody>
      </p:sp>
      <p:pic>
        <p:nvPicPr>
          <p:cNvPr id="1026" name="Picture 2" descr="https://upload.wikimedia.org/wikipedia/en/thumb/3/39/Warlords_2007_poster.jpg/220px-Warlords_2007_poster.jpg"/>
          <p:cNvPicPr>
            <a:picLocks noChangeAspect="1" noChangeArrowheads="1"/>
          </p:cNvPicPr>
          <p:nvPr/>
        </p:nvPicPr>
        <p:blipFill>
          <a:blip r:embed="rId2" cstate="print"/>
          <a:srcRect/>
          <a:stretch>
            <a:fillRect/>
          </a:stretch>
        </p:blipFill>
        <p:spPr bwMode="auto">
          <a:xfrm>
            <a:off x="5029201" y="152400"/>
            <a:ext cx="3924300" cy="6553200"/>
          </a:xfrm>
          <a:prstGeom prst="rect">
            <a:avLst/>
          </a:prstGeom>
          <a:noFill/>
        </p:spPr>
      </p:pic>
    </p:spTree>
    <p:extLst>
      <p:ext uri="{BB962C8B-B14F-4D97-AF65-F5344CB8AC3E}">
        <p14:creationId xmlns:p14="http://schemas.microsoft.com/office/powerpoint/2010/main" val="27511449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lstStyle/>
          <a:p>
            <a:pPr algn="l"/>
            <a:r>
              <a:rPr lang="en-US" dirty="0" smtClean="0">
                <a:solidFill>
                  <a:srgbClr val="7030A0"/>
                </a:solidFill>
              </a:rPr>
              <a:t>World War 1</a:t>
            </a:r>
            <a:endParaRPr lang="en-US" dirty="0">
              <a:solidFill>
                <a:srgbClr val="7030A0"/>
              </a:solidFill>
            </a:endParaRPr>
          </a:p>
        </p:txBody>
      </p:sp>
      <p:sp>
        <p:nvSpPr>
          <p:cNvPr id="3" name="Content Placeholder 2"/>
          <p:cNvSpPr>
            <a:spLocks noGrp="1"/>
          </p:cNvSpPr>
          <p:nvPr>
            <p:ph idx="1"/>
          </p:nvPr>
        </p:nvSpPr>
        <p:spPr>
          <a:xfrm>
            <a:off x="76200" y="685800"/>
            <a:ext cx="4953000" cy="6096000"/>
          </a:xfrm>
        </p:spPr>
        <p:txBody>
          <a:bodyPr>
            <a:normAutofit/>
          </a:bodyPr>
          <a:lstStyle/>
          <a:p>
            <a:pPr marL="0" indent="0">
              <a:buNone/>
            </a:pPr>
            <a:r>
              <a:rPr lang="en-US" dirty="0" smtClean="0">
                <a:solidFill>
                  <a:srgbClr val="002060"/>
                </a:solidFill>
              </a:rPr>
              <a:t>China declares war on Germany</a:t>
            </a:r>
          </a:p>
          <a:p>
            <a:pPr marL="0" indent="0">
              <a:buNone/>
            </a:pPr>
            <a:endParaRPr lang="en-US" dirty="0" smtClean="0">
              <a:solidFill>
                <a:srgbClr val="002060"/>
              </a:solidFill>
            </a:endParaRPr>
          </a:p>
          <a:p>
            <a:pPr marL="0" indent="0">
              <a:buNone/>
            </a:pPr>
            <a:r>
              <a:rPr lang="en-US" dirty="0" smtClean="0">
                <a:solidFill>
                  <a:srgbClr val="002060"/>
                </a:solidFill>
              </a:rPr>
              <a:t>Japan invades China</a:t>
            </a:r>
          </a:p>
          <a:p>
            <a:pPr marL="0" indent="0">
              <a:buNone/>
            </a:pPr>
            <a:endParaRPr lang="en-US" dirty="0" smtClean="0">
              <a:solidFill>
                <a:srgbClr val="002060"/>
              </a:solidFill>
            </a:endParaRPr>
          </a:p>
          <a:p>
            <a:pPr marL="0" indent="0">
              <a:buNone/>
            </a:pPr>
            <a:r>
              <a:rPr lang="en-US" b="1" dirty="0" smtClean="0">
                <a:solidFill>
                  <a:srgbClr val="002060"/>
                </a:solidFill>
              </a:rPr>
              <a:t>Treaty of Versailles: </a:t>
            </a:r>
            <a:endParaRPr lang="en-US" dirty="0" smtClean="0">
              <a:solidFill>
                <a:srgbClr val="002060"/>
              </a:solidFill>
            </a:endParaRPr>
          </a:p>
          <a:p>
            <a:pPr marL="0" indent="0">
              <a:buNone/>
            </a:pPr>
            <a:r>
              <a:rPr lang="en-US" dirty="0" smtClean="0">
                <a:solidFill>
                  <a:srgbClr val="002060"/>
                </a:solidFill>
              </a:rPr>
              <a:t>Japan given control of territory China used to own…</a:t>
            </a:r>
          </a:p>
          <a:p>
            <a:pPr marL="0" indent="0">
              <a:buNone/>
            </a:pPr>
            <a:endParaRPr lang="en-US" dirty="0" smtClean="0">
              <a:solidFill>
                <a:srgbClr val="002060"/>
              </a:solidFill>
            </a:endParaRPr>
          </a:p>
          <a:p>
            <a:pPr marL="0" indent="0">
              <a:buNone/>
            </a:pPr>
            <a:r>
              <a:rPr lang="en-US" b="1" dirty="0" smtClean="0">
                <a:solidFill>
                  <a:srgbClr val="002060"/>
                </a:solidFill>
              </a:rPr>
              <a:t>May 4</a:t>
            </a:r>
            <a:r>
              <a:rPr lang="en-US" b="1" baseline="30000" dirty="0" smtClean="0">
                <a:solidFill>
                  <a:srgbClr val="002060"/>
                </a:solidFill>
              </a:rPr>
              <a:t>th</a:t>
            </a:r>
            <a:r>
              <a:rPr lang="en-US" b="1" dirty="0" smtClean="0">
                <a:solidFill>
                  <a:srgbClr val="002060"/>
                </a:solidFill>
              </a:rPr>
              <a:t>, 1919: </a:t>
            </a:r>
            <a:endParaRPr lang="en-US" dirty="0" smtClean="0">
              <a:solidFill>
                <a:srgbClr val="002060"/>
              </a:solidFill>
            </a:endParaRPr>
          </a:p>
          <a:p>
            <a:pPr marL="0" indent="0">
              <a:buNone/>
            </a:pPr>
            <a:r>
              <a:rPr lang="en-US" dirty="0" smtClean="0">
                <a:solidFill>
                  <a:srgbClr val="002060"/>
                </a:solidFill>
              </a:rPr>
              <a:t>Nationalists and Communists launch a protest in Beijing</a:t>
            </a:r>
          </a:p>
        </p:txBody>
      </p:sp>
      <p:pic>
        <p:nvPicPr>
          <p:cNvPr id="153602" name="Picture 2" descr="http://sites.austincc.edu/caddis/wp-content/uploads/sites/106/2015/08/United_China_Relief_1.png"/>
          <p:cNvPicPr>
            <a:picLocks noChangeAspect="1" noChangeArrowheads="1"/>
          </p:cNvPicPr>
          <p:nvPr/>
        </p:nvPicPr>
        <p:blipFill>
          <a:blip r:embed="rId2" cstate="print"/>
          <a:srcRect/>
          <a:stretch>
            <a:fillRect/>
          </a:stretch>
        </p:blipFill>
        <p:spPr bwMode="auto">
          <a:xfrm>
            <a:off x="5181600" y="0"/>
            <a:ext cx="3962400" cy="6781800"/>
          </a:xfrm>
          <a:prstGeom prst="rect">
            <a:avLst/>
          </a:prstGeom>
          <a:noFill/>
        </p:spPr>
      </p:pic>
    </p:spTree>
    <p:extLst>
      <p:ext uri="{BB962C8B-B14F-4D97-AF65-F5344CB8AC3E}">
        <p14:creationId xmlns:p14="http://schemas.microsoft.com/office/powerpoint/2010/main" val="31989847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43944"/>
          </a:xfrm>
        </p:spPr>
        <p:txBody>
          <a:bodyPr>
            <a:normAutofit fontScale="90000"/>
          </a:bodyPr>
          <a:lstStyle/>
          <a:p>
            <a:pPr algn="ctr"/>
            <a:r>
              <a:rPr lang="en-US" b="1" i="1" dirty="0" smtClean="0">
                <a:solidFill>
                  <a:srgbClr val="FF0000"/>
                </a:solidFill>
                <a:latin typeface="Arial Black" panose="020B0A04020102020204" pitchFamily="34" charset="0"/>
              </a:rPr>
              <a:t>Journal Entry 5/16/18</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24858"/>
            <a:ext cx="9144000" cy="6333141"/>
          </a:xfrm>
        </p:spPr>
        <p:txBody>
          <a:bodyPr>
            <a:normAutofit/>
          </a:bodyPr>
          <a:lstStyle/>
          <a:p>
            <a:r>
              <a:rPr lang="en-US" sz="6600" dirty="0" smtClean="0"/>
              <a:t>What’s your favorite game?</a:t>
            </a:r>
          </a:p>
          <a:p>
            <a:pPr lvl="1"/>
            <a:r>
              <a:rPr lang="en-US" sz="6200" dirty="0" smtClean="0"/>
              <a:t>Board/card game that is….</a:t>
            </a:r>
          </a:p>
          <a:p>
            <a:pPr lvl="1"/>
            <a:r>
              <a:rPr lang="en-US" sz="6200" dirty="0" smtClean="0"/>
              <a:t>And explain why</a:t>
            </a:r>
          </a:p>
        </p:txBody>
      </p:sp>
    </p:spTree>
    <p:extLst>
      <p:ext uri="{BB962C8B-B14F-4D97-AF65-F5344CB8AC3E}">
        <p14:creationId xmlns:p14="http://schemas.microsoft.com/office/powerpoint/2010/main" val="12447396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3035"/>
          </a:xfrm>
        </p:spPr>
        <p:txBody>
          <a:bodyPr>
            <a:noAutofit/>
          </a:bodyPr>
          <a:lstStyle/>
          <a:p>
            <a:pPr algn="ctr"/>
            <a:r>
              <a:rPr lang="en-US" sz="7200" b="1" i="1" dirty="0" smtClean="0">
                <a:solidFill>
                  <a:srgbClr val="FF0000"/>
                </a:solidFill>
                <a:latin typeface="Arial Black" panose="020B0A04020102020204" pitchFamily="34" charset="0"/>
              </a:rPr>
              <a:t>Mao’s Journey </a:t>
            </a:r>
            <a:endParaRPr lang="en-US" sz="72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24858"/>
            <a:ext cx="9144000" cy="6333141"/>
          </a:xfrm>
        </p:spPr>
        <p:txBody>
          <a:bodyPr>
            <a:normAutofit/>
          </a:bodyPr>
          <a:lstStyle/>
          <a:p>
            <a:endParaRPr lang="en-US" sz="6200" dirty="0" smtClean="0"/>
          </a:p>
        </p:txBody>
      </p:sp>
      <p:pic>
        <p:nvPicPr>
          <p:cNvPr id="4" name="Picture 3"/>
          <p:cNvPicPr>
            <a:picLocks noChangeAspect="1"/>
          </p:cNvPicPr>
          <p:nvPr/>
        </p:nvPicPr>
        <p:blipFill>
          <a:blip r:embed="rId2"/>
          <a:stretch>
            <a:fillRect/>
          </a:stretch>
        </p:blipFill>
        <p:spPr>
          <a:xfrm>
            <a:off x="0" y="953036"/>
            <a:ext cx="9144000" cy="5904963"/>
          </a:xfrm>
          <a:prstGeom prst="rect">
            <a:avLst/>
          </a:prstGeom>
        </p:spPr>
      </p:pic>
    </p:spTree>
    <p:extLst>
      <p:ext uri="{BB962C8B-B14F-4D97-AF65-F5344CB8AC3E}">
        <p14:creationId xmlns:p14="http://schemas.microsoft.com/office/powerpoint/2010/main" val="5433769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4858"/>
          </a:xfrm>
        </p:spPr>
        <p:txBody>
          <a:bodyPr>
            <a:noAutofit/>
          </a:bodyPr>
          <a:lstStyle/>
          <a:p>
            <a:pPr algn="ctr"/>
            <a:r>
              <a:rPr lang="en-US" sz="4800" b="1" i="1" dirty="0" smtClean="0">
                <a:solidFill>
                  <a:srgbClr val="FF0000"/>
                </a:solidFill>
                <a:latin typeface="Arial Black" panose="020B0A04020102020204" pitchFamily="34" charset="0"/>
              </a:rPr>
              <a:t>Mao’s Journey </a:t>
            </a:r>
            <a:endParaRPr lang="en-US" sz="48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24858"/>
            <a:ext cx="9144000" cy="6333141"/>
          </a:xfrm>
        </p:spPr>
        <p:txBody>
          <a:bodyPr>
            <a:normAutofit fontScale="40000" lnSpcReduction="20000"/>
          </a:bodyPr>
          <a:lstStyle/>
          <a:p>
            <a:r>
              <a:rPr lang="en-US" sz="6200" dirty="0" smtClean="0"/>
              <a:t>Today you are going to create a game about Mao’s Journey to power and China’s conversion to communism</a:t>
            </a:r>
          </a:p>
          <a:p>
            <a:r>
              <a:rPr lang="en-US" sz="6200" dirty="0" smtClean="0"/>
              <a:t>You must create a game in the likeness of Shoots and </a:t>
            </a:r>
            <a:r>
              <a:rPr lang="en-US" sz="6200" dirty="0" smtClean="0"/>
              <a:t>Ladders, Candyland, or Life </a:t>
            </a:r>
            <a:r>
              <a:rPr lang="en-US" sz="6200" dirty="0" smtClean="0"/>
              <a:t>(if you can think of another I’m open to negotiation)</a:t>
            </a:r>
          </a:p>
          <a:p>
            <a:r>
              <a:rPr lang="en-US" sz="6200" dirty="0" smtClean="0"/>
              <a:t>Your game must include all of the most important aspects of Mao’s Journey </a:t>
            </a:r>
          </a:p>
          <a:p>
            <a:pPr lvl="1"/>
            <a:r>
              <a:rPr lang="en-US" sz="5800" dirty="0" smtClean="0"/>
              <a:t>Causes</a:t>
            </a:r>
          </a:p>
          <a:p>
            <a:pPr lvl="1"/>
            <a:r>
              <a:rPr lang="en-US" sz="5800" dirty="0" smtClean="0"/>
              <a:t>Road to power</a:t>
            </a:r>
          </a:p>
          <a:p>
            <a:pPr lvl="1"/>
            <a:r>
              <a:rPr lang="en-US" sz="5800" dirty="0" smtClean="0"/>
              <a:t>Changes</a:t>
            </a:r>
          </a:p>
          <a:p>
            <a:pPr lvl="1"/>
            <a:r>
              <a:rPr lang="en-US" sz="5800" dirty="0" smtClean="0"/>
              <a:t>Great Leap Forward</a:t>
            </a:r>
          </a:p>
          <a:p>
            <a:pPr lvl="1"/>
            <a:r>
              <a:rPr lang="en-US" sz="5800" dirty="0" smtClean="0"/>
              <a:t>Cultural Revolution</a:t>
            </a:r>
          </a:p>
          <a:p>
            <a:r>
              <a:rPr lang="en-US" sz="6200" dirty="0" smtClean="0"/>
              <a:t>You also must create a set of rules </a:t>
            </a:r>
          </a:p>
          <a:p>
            <a:r>
              <a:rPr lang="en-US" sz="6200" dirty="0" smtClean="0"/>
              <a:t>You can draw your game board on a piece of paper </a:t>
            </a:r>
          </a:p>
          <a:p>
            <a:r>
              <a:rPr lang="en-US" sz="6200" dirty="0" smtClean="0"/>
              <a:t>You are welcome to describe your game pieces on the back of the game </a:t>
            </a:r>
            <a:r>
              <a:rPr lang="en-US" sz="6200" dirty="0" smtClean="0"/>
              <a:t>board</a:t>
            </a:r>
          </a:p>
          <a:p>
            <a:pPr lvl="1"/>
            <a:r>
              <a:rPr lang="en-US" sz="5800" dirty="0" smtClean="0"/>
              <a:t>OR create them</a:t>
            </a:r>
          </a:p>
          <a:p>
            <a:r>
              <a:rPr lang="en-US" sz="6200" dirty="0" smtClean="0"/>
              <a:t>You will have today, tonight, and ½ of tomorrow’s class to finish it.</a:t>
            </a:r>
          </a:p>
          <a:p>
            <a:pPr lvl="1"/>
            <a:r>
              <a:rPr lang="en-US" sz="5800" dirty="0" smtClean="0"/>
              <a:t>After we finish tomorrow we are going to actually play </a:t>
            </a:r>
            <a:r>
              <a:rPr lang="en-US" sz="5800" smtClean="0"/>
              <a:t>the games. </a:t>
            </a:r>
            <a:endParaRPr lang="en-US" sz="5800" dirty="0" smtClean="0"/>
          </a:p>
        </p:txBody>
      </p:sp>
    </p:spTree>
    <p:extLst>
      <p:ext uri="{BB962C8B-B14F-4D97-AF65-F5344CB8AC3E}">
        <p14:creationId xmlns:p14="http://schemas.microsoft.com/office/powerpoint/2010/main" val="41936747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1065"/>
          </a:xfrm>
        </p:spPr>
        <p:txBody>
          <a:bodyPr>
            <a:normAutofit fontScale="90000"/>
          </a:bodyPr>
          <a:lstStyle/>
          <a:p>
            <a:pPr algn="ctr"/>
            <a:r>
              <a:rPr lang="en-US" b="1" i="1" dirty="0" smtClean="0">
                <a:solidFill>
                  <a:srgbClr val="FF0000"/>
                </a:solidFill>
                <a:latin typeface="Arial Black" panose="020B0A04020102020204" pitchFamily="34" charset="0"/>
              </a:rPr>
              <a:t>Test Review – Graffiti Boards</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73342"/>
            <a:ext cx="9144000" cy="6384657"/>
          </a:xfrm>
        </p:spPr>
        <p:txBody>
          <a:bodyPr>
            <a:normAutofit lnSpcReduction="10000"/>
          </a:bodyPr>
          <a:lstStyle/>
          <a:p>
            <a:r>
              <a:rPr lang="en-US" sz="4000" dirty="0" smtClean="0"/>
              <a:t>Title the poster you have based on you table number</a:t>
            </a:r>
          </a:p>
          <a:p>
            <a:pPr marL="514350" indent="-514350">
              <a:buFont typeface="+mj-lt"/>
              <a:buAutoNum type="arabicPeriod"/>
            </a:pPr>
            <a:r>
              <a:rPr lang="en-US" sz="4000" dirty="0" smtClean="0"/>
              <a:t>Geography</a:t>
            </a:r>
          </a:p>
          <a:p>
            <a:pPr marL="514350" indent="-514350">
              <a:buFont typeface="+mj-lt"/>
              <a:buAutoNum type="arabicPeriod"/>
            </a:pPr>
            <a:r>
              <a:rPr lang="en-US" sz="4000" dirty="0" smtClean="0"/>
              <a:t>Dynasties </a:t>
            </a:r>
          </a:p>
          <a:p>
            <a:pPr marL="514350" indent="-514350">
              <a:buFont typeface="+mj-lt"/>
              <a:buAutoNum type="arabicPeriod"/>
            </a:pPr>
            <a:r>
              <a:rPr lang="en-US" sz="4000" dirty="0" smtClean="0"/>
              <a:t>Social Orders</a:t>
            </a:r>
          </a:p>
          <a:p>
            <a:pPr marL="514350" indent="-514350">
              <a:buFont typeface="+mj-lt"/>
              <a:buAutoNum type="arabicPeriod"/>
            </a:pPr>
            <a:r>
              <a:rPr lang="en-US" sz="4000" dirty="0" smtClean="0"/>
              <a:t>Mongols</a:t>
            </a:r>
          </a:p>
          <a:p>
            <a:pPr marL="514350" indent="-514350">
              <a:buFont typeface="+mj-lt"/>
              <a:buAutoNum type="arabicPeriod"/>
            </a:pPr>
            <a:r>
              <a:rPr lang="en-US" sz="4000" dirty="0" smtClean="0"/>
              <a:t>Imperialism </a:t>
            </a:r>
          </a:p>
          <a:p>
            <a:pPr marL="514350" indent="-514350">
              <a:buFont typeface="+mj-lt"/>
              <a:buAutoNum type="arabicPeriod"/>
            </a:pPr>
            <a:r>
              <a:rPr lang="en-US" sz="4000" dirty="0" smtClean="0"/>
              <a:t>Dynastic Cycle</a:t>
            </a:r>
          </a:p>
          <a:p>
            <a:pPr marL="514350" indent="-514350">
              <a:buFont typeface="+mj-lt"/>
              <a:buAutoNum type="arabicPeriod"/>
            </a:pPr>
            <a:r>
              <a:rPr lang="en-US" sz="4000" dirty="0" smtClean="0"/>
              <a:t>Nationalism &amp; Maoism</a:t>
            </a:r>
          </a:p>
          <a:p>
            <a:pPr marL="514350" indent="-514350">
              <a:buFont typeface="+mj-lt"/>
              <a:buAutoNum type="arabicPeriod"/>
            </a:pPr>
            <a:r>
              <a:rPr lang="en-US" sz="4000" dirty="0" smtClean="0"/>
              <a:t>General Questions</a:t>
            </a:r>
            <a:endParaRPr lang="en-US" sz="4000" dirty="0"/>
          </a:p>
        </p:txBody>
      </p:sp>
    </p:spTree>
    <p:extLst>
      <p:ext uri="{BB962C8B-B14F-4D97-AF65-F5344CB8AC3E}">
        <p14:creationId xmlns:p14="http://schemas.microsoft.com/office/powerpoint/2010/main" val="27396573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1065"/>
          </a:xfrm>
        </p:spPr>
        <p:txBody>
          <a:bodyPr>
            <a:normAutofit fontScale="90000"/>
          </a:bodyPr>
          <a:lstStyle/>
          <a:p>
            <a:pPr algn="ctr"/>
            <a:r>
              <a:rPr lang="en-US" b="1" i="1" dirty="0" smtClean="0">
                <a:solidFill>
                  <a:srgbClr val="FF0000"/>
                </a:solidFill>
                <a:latin typeface="Arial Black" panose="020B0A04020102020204" pitchFamily="34" charset="0"/>
              </a:rPr>
              <a:t>Test Review – Graffiti Boards</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73342"/>
            <a:ext cx="9144000" cy="6384657"/>
          </a:xfrm>
        </p:spPr>
        <p:txBody>
          <a:bodyPr>
            <a:normAutofit fontScale="85000" lnSpcReduction="20000"/>
          </a:bodyPr>
          <a:lstStyle/>
          <a:p>
            <a:r>
              <a:rPr lang="en-US" sz="4000" dirty="0" smtClean="0"/>
              <a:t>You will be given a question (multiple choice) in just a moment, write and answer the question on your graffiti board</a:t>
            </a:r>
          </a:p>
          <a:p>
            <a:r>
              <a:rPr lang="en-US" sz="4000" dirty="0" smtClean="0"/>
              <a:t>Once you have done that write your own question with 4 options for answers</a:t>
            </a:r>
          </a:p>
          <a:p>
            <a:pPr lvl="1"/>
            <a:r>
              <a:rPr lang="en-US" sz="3600" dirty="0" smtClean="0"/>
              <a:t>Do not answer the question on the front</a:t>
            </a:r>
          </a:p>
          <a:p>
            <a:pPr lvl="1"/>
            <a:r>
              <a:rPr lang="en-US" sz="3600" dirty="0" smtClean="0"/>
              <a:t>Put the question number and answer on the back</a:t>
            </a:r>
          </a:p>
          <a:p>
            <a:r>
              <a:rPr lang="en-US" sz="4000" dirty="0" smtClean="0"/>
              <a:t>We will then pass the graffiti board to the next group in order so they can answer your question and write a new one for that category</a:t>
            </a:r>
          </a:p>
          <a:p>
            <a:r>
              <a:rPr lang="en-US" sz="4000" dirty="0" smtClean="0"/>
              <a:t>You will only have a couple of minutes to complete this</a:t>
            </a:r>
          </a:p>
          <a:p>
            <a:r>
              <a:rPr lang="en-US" sz="4000" dirty="0" smtClean="0"/>
              <a:t>You will probably want your notes out to help write </a:t>
            </a:r>
            <a:r>
              <a:rPr lang="en-US" sz="4000" smtClean="0"/>
              <a:t>your questions</a:t>
            </a:r>
            <a:endParaRPr lang="en-US" sz="4000" dirty="0"/>
          </a:p>
        </p:txBody>
      </p:sp>
    </p:spTree>
    <p:extLst>
      <p:ext uri="{BB962C8B-B14F-4D97-AF65-F5344CB8AC3E}">
        <p14:creationId xmlns:p14="http://schemas.microsoft.com/office/powerpoint/2010/main" val="37665690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1065"/>
          </a:xfrm>
        </p:spPr>
        <p:txBody>
          <a:bodyPr>
            <a:normAutofit fontScale="90000"/>
          </a:bodyPr>
          <a:lstStyle/>
          <a:p>
            <a:pPr algn="ctr"/>
            <a:r>
              <a:rPr lang="en-US" b="1" i="1" dirty="0" smtClean="0">
                <a:solidFill>
                  <a:srgbClr val="FF0000"/>
                </a:solidFill>
                <a:latin typeface="Arial Black" panose="020B0A04020102020204" pitchFamily="34" charset="0"/>
              </a:rPr>
              <a:t>Test Review – Graffiti Boards</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73342"/>
            <a:ext cx="9144000" cy="6384657"/>
          </a:xfrm>
        </p:spPr>
        <p:txBody>
          <a:bodyPr>
            <a:normAutofit fontScale="47500" lnSpcReduction="20000"/>
          </a:bodyPr>
          <a:lstStyle/>
          <a:p>
            <a:pPr marL="742950" indent="-742950">
              <a:buFont typeface="+mj-lt"/>
              <a:buAutoNum type="arabicPeriod"/>
            </a:pPr>
            <a:r>
              <a:rPr lang="en-US" sz="4000" b="1" dirty="0" smtClean="0">
                <a:solidFill>
                  <a:srgbClr val="FF0000"/>
                </a:solidFill>
              </a:rPr>
              <a:t>Geography – </a:t>
            </a:r>
            <a:r>
              <a:rPr lang="en-US" sz="4000" dirty="0" smtClean="0"/>
              <a:t>Which of the following impacts China’s geography?</a:t>
            </a:r>
          </a:p>
          <a:p>
            <a:pPr marL="1200150" lvl="1" indent="-742950">
              <a:buAutoNum type="alphaLcPeriod"/>
            </a:pPr>
            <a:r>
              <a:rPr lang="en-US" sz="3600" dirty="0" smtClean="0"/>
              <a:t>Tibetan Plateau b. Atlantic Ocean                c. Cascade Mountains d. Death Valley</a:t>
            </a:r>
          </a:p>
          <a:p>
            <a:pPr marL="742950" indent="-742950">
              <a:buAutoNum type="arabicPeriod"/>
            </a:pPr>
            <a:r>
              <a:rPr lang="en-US" sz="4000" b="1" dirty="0" smtClean="0">
                <a:solidFill>
                  <a:srgbClr val="FF0000"/>
                </a:solidFill>
              </a:rPr>
              <a:t>Dynasties – </a:t>
            </a:r>
            <a:r>
              <a:rPr lang="en-US" sz="4000" dirty="0" smtClean="0"/>
              <a:t>Who was the first recognized leader of  China’s Dynasties?</a:t>
            </a:r>
            <a:endParaRPr lang="en-US" sz="4000" dirty="0"/>
          </a:p>
          <a:p>
            <a:pPr marL="1200150" lvl="1" indent="-742950">
              <a:buAutoNum type="alphaLcPeriod"/>
            </a:pPr>
            <a:r>
              <a:rPr lang="en-US" sz="3600" dirty="0" smtClean="0"/>
              <a:t>Yu b. Confucius c. Shi </a:t>
            </a:r>
            <a:r>
              <a:rPr lang="en-US" sz="3600" dirty="0" err="1" smtClean="0"/>
              <a:t>Huangdi</a:t>
            </a:r>
            <a:r>
              <a:rPr lang="en-US" sz="3600" dirty="0" smtClean="0"/>
              <a:t>  d. Mao</a:t>
            </a:r>
          </a:p>
          <a:p>
            <a:pPr marL="742950" indent="-742950">
              <a:buAutoNum type="arabicPeriod"/>
            </a:pPr>
            <a:r>
              <a:rPr lang="en-US" sz="4000" b="1" dirty="0" smtClean="0">
                <a:solidFill>
                  <a:srgbClr val="FF0000"/>
                </a:solidFill>
              </a:rPr>
              <a:t>Social Orders – </a:t>
            </a:r>
            <a:r>
              <a:rPr lang="en-US" sz="4000" dirty="0" smtClean="0"/>
              <a:t>Who was responsible for developing the idea of a bureaucracy? </a:t>
            </a:r>
            <a:endParaRPr lang="en-US" sz="4000" dirty="0"/>
          </a:p>
          <a:p>
            <a:pPr marL="1200150" lvl="1" indent="-742950">
              <a:buAutoNum type="alphaLcPeriod"/>
            </a:pPr>
            <a:r>
              <a:rPr lang="en-US" sz="3600" dirty="0" smtClean="0"/>
              <a:t>Yu b. Confucius c. Shi </a:t>
            </a:r>
            <a:r>
              <a:rPr lang="en-US" sz="3600" dirty="0" err="1" smtClean="0"/>
              <a:t>Huangdi</a:t>
            </a:r>
            <a:r>
              <a:rPr lang="en-US" sz="3600" dirty="0" smtClean="0"/>
              <a:t> d. Mao</a:t>
            </a:r>
          </a:p>
          <a:p>
            <a:pPr marL="742950" indent="-742950">
              <a:buAutoNum type="arabicPeriod"/>
            </a:pPr>
            <a:r>
              <a:rPr lang="en-US" sz="4000" b="1" dirty="0" smtClean="0">
                <a:solidFill>
                  <a:srgbClr val="FF0000"/>
                </a:solidFill>
              </a:rPr>
              <a:t>Mongols – </a:t>
            </a:r>
            <a:r>
              <a:rPr lang="en-US" sz="4000" dirty="0" smtClean="0"/>
              <a:t>Which of the following people is considered the greatest leader of the Mongols?</a:t>
            </a:r>
          </a:p>
          <a:p>
            <a:pPr marL="1200150" lvl="1" indent="-742950">
              <a:buAutoNum type="alphaLcPeriod"/>
            </a:pPr>
            <a:r>
              <a:rPr lang="en-US" sz="3600" dirty="0" smtClean="0"/>
              <a:t>Mark the barbarian b. Genghis Khan c. </a:t>
            </a:r>
            <a:r>
              <a:rPr lang="en-US" sz="3600" dirty="0" err="1" smtClean="0"/>
              <a:t>Kubla</a:t>
            </a:r>
            <a:r>
              <a:rPr lang="en-US" sz="3600" dirty="0" smtClean="0"/>
              <a:t> Kahn d. Mr. Myers</a:t>
            </a:r>
          </a:p>
          <a:p>
            <a:pPr marL="742950" indent="-742950">
              <a:buAutoNum type="arabicPeriod"/>
            </a:pPr>
            <a:r>
              <a:rPr lang="en-US" sz="4000" b="1" dirty="0" smtClean="0">
                <a:solidFill>
                  <a:srgbClr val="FF0000"/>
                </a:solidFill>
              </a:rPr>
              <a:t>Imperialism – </a:t>
            </a:r>
            <a:r>
              <a:rPr lang="en-US" sz="4000" dirty="0" smtClean="0"/>
              <a:t>Why did European countries introduce opium to China?</a:t>
            </a:r>
          </a:p>
          <a:p>
            <a:pPr marL="1200150" lvl="1" indent="-742950">
              <a:buAutoNum type="alphaLcPeriod"/>
            </a:pPr>
            <a:r>
              <a:rPr lang="en-US" sz="3600" dirty="0" smtClean="0"/>
              <a:t>Europeans knew that opium would grow best in China’s climate</a:t>
            </a:r>
          </a:p>
          <a:p>
            <a:pPr marL="1200150" lvl="1" indent="-742950">
              <a:buAutoNum type="alphaLcPeriod"/>
            </a:pPr>
            <a:r>
              <a:rPr lang="en-US" sz="3600" dirty="0" smtClean="0"/>
              <a:t>Europeans knew that emperor Han loved opium</a:t>
            </a:r>
          </a:p>
          <a:p>
            <a:pPr marL="1200150" lvl="1" indent="-742950">
              <a:buAutoNum type="alphaLcPeriod"/>
            </a:pPr>
            <a:r>
              <a:rPr lang="en-US" sz="3600" dirty="0" smtClean="0"/>
              <a:t>Europeans couldn’t get China addicted to opium </a:t>
            </a:r>
          </a:p>
          <a:p>
            <a:pPr marL="1200150" lvl="1" indent="-742950">
              <a:buFont typeface="Arial" panose="020B0604020202020204" pitchFamily="34" charset="0"/>
              <a:buAutoNum type="alphaLcPeriod"/>
            </a:pPr>
            <a:r>
              <a:rPr lang="en-US" sz="3600" dirty="0"/>
              <a:t>Europeans wanted to create a dependency on Europe so China would trade with </a:t>
            </a:r>
            <a:r>
              <a:rPr lang="en-US" sz="3600" dirty="0" smtClean="0"/>
              <a:t>them</a:t>
            </a:r>
          </a:p>
          <a:p>
            <a:pPr marL="742950" indent="-742950">
              <a:buAutoNum type="arabicPeriod"/>
            </a:pPr>
            <a:r>
              <a:rPr lang="en-US" sz="4000" b="1" dirty="0" smtClean="0">
                <a:solidFill>
                  <a:srgbClr val="FF0000"/>
                </a:solidFill>
              </a:rPr>
              <a:t>Dynastic Cycle – </a:t>
            </a:r>
            <a:r>
              <a:rPr lang="en-US" sz="4000" dirty="0" smtClean="0"/>
              <a:t>Which of the following is a phase of the dynastic cycle?</a:t>
            </a:r>
          </a:p>
          <a:p>
            <a:pPr marL="1200150" lvl="1" indent="-742950">
              <a:buAutoNum type="alphaLcPeriod"/>
            </a:pPr>
            <a:r>
              <a:rPr lang="en-US" sz="3600" dirty="0" smtClean="0"/>
              <a:t>The dynasty takes power from Europeans b. The dynasty peacefully takes power from the last dynasty c. The dynasty is overthrown d. The dynasty grows out of the ashes of the phoenix</a:t>
            </a:r>
          </a:p>
          <a:p>
            <a:pPr marL="742950" indent="-742950">
              <a:buAutoNum type="arabicPeriod"/>
            </a:pPr>
            <a:r>
              <a:rPr lang="en-US" sz="4000" b="1" dirty="0" smtClean="0">
                <a:solidFill>
                  <a:srgbClr val="FF0000"/>
                </a:solidFill>
              </a:rPr>
              <a:t>Nationalism/Maoism – </a:t>
            </a:r>
            <a:r>
              <a:rPr lang="en-US" sz="4000" dirty="0" smtClean="0"/>
              <a:t>Mao is a huge fan of capitalism.</a:t>
            </a:r>
          </a:p>
          <a:p>
            <a:pPr marL="1200150" lvl="1" indent="-742950">
              <a:buAutoNum type="alphaLcPeriod"/>
            </a:pPr>
            <a:r>
              <a:rPr lang="en-US" sz="3600" dirty="0" smtClean="0"/>
              <a:t>True b. False </a:t>
            </a:r>
          </a:p>
          <a:p>
            <a:pPr marL="742950" indent="-742950">
              <a:buAutoNum type="arabicPeriod"/>
            </a:pPr>
            <a:r>
              <a:rPr lang="en-US" sz="4000" b="1" dirty="0" smtClean="0">
                <a:solidFill>
                  <a:srgbClr val="FF0000"/>
                </a:solidFill>
              </a:rPr>
              <a:t>General Questions – </a:t>
            </a:r>
            <a:r>
              <a:rPr lang="en-US" sz="4000" dirty="0" smtClean="0"/>
              <a:t>What was the name of the naval fleet captain in early 15</a:t>
            </a:r>
            <a:r>
              <a:rPr lang="en-US" sz="4000" baseline="30000" dirty="0" smtClean="0"/>
              <a:t>th</a:t>
            </a:r>
            <a:r>
              <a:rPr lang="en-US" sz="4000" dirty="0" smtClean="0"/>
              <a:t> century China?</a:t>
            </a:r>
          </a:p>
          <a:p>
            <a:pPr marL="457200" lvl="1" indent="0">
              <a:buNone/>
            </a:pPr>
            <a:r>
              <a:rPr lang="en-US" sz="3600" dirty="0" smtClean="0"/>
              <a:t>a. Shi </a:t>
            </a:r>
            <a:r>
              <a:rPr lang="en-US" sz="3600" dirty="0" err="1" smtClean="0"/>
              <a:t>Huangdi</a:t>
            </a:r>
            <a:r>
              <a:rPr lang="en-US" sz="3600" dirty="0" smtClean="0"/>
              <a:t> b. Zheng He c. Vasco da Gama d. Christopher Columbus</a:t>
            </a:r>
          </a:p>
        </p:txBody>
      </p:sp>
    </p:spTree>
    <p:extLst>
      <p:ext uri="{BB962C8B-B14F-4D97-AF65-F5344CB8AC3E}">
        <p14:creationId xmlns:p14="http://schemas.microsoft.com/office/powerpoint/2010/main" val="37557404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1065"/>
          </a:xfrm>
        </p:spPr>
        <p:txBody>
          <a:bodyPr>
            <a:normAutofit fontScale="90000"/>
          </a:bodyPr>
          <a:lstStyle/>
          <a:p>
            <a:pPr algn="ctr"/>
            <a:r>
              <a:rPr lang="en-US" b="1" i="1" dirty="0" smtClean="0">
                <a:solidFill>
                  <a:srgbClr val="FF0000"/>
                </a:solidFill>
                <a:latin typeface="Arial Black" panose="020B0A04020102020204" pitchFamily="34" charset="0"/>
              </a:rPr>
              <a:t>Test Review – Graffiti Boards</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73342"/>
            <a:ext cx="9144000" cy="6384657"/>
          </a:xfrm>
        </p:spPr>
        <p:txBody>
          <a:bodyPr>
            <a:normAutofit fontScale="47500" lnSpcReduction="20000"/>
          </a:bodyPr>
          <a:lstStyle/>
          <a:p>
            <a:pPr marL="742950" indent="-742950">
              <a:buFont typeface="+mj-lt"/>
              <a:buAutoNum type="arabicPeriod"/>
            </a:pPr>
            <a:r>
              <a:rPr lang="en-US" sz="4000" b="1" dirty="0" smtClean="0">
                <a:solidFill>
                  <a:srgbClr val="FF0000"/>
                </a:solidFill>
              </a:rPr>
              <a:t>Geography – </a:t>
            </a:r>
            <a:r>
              <a:rPr lang="en-US" sz="4000" dirty="0" smtClean="0"/>
              <a:t>Which of the following impacts China’s geography?</a:t>
            </a:r>
          </a:p>
          <a:p>
            <a:pPr marL="1200150" lvl="1" indent="-742950">
              <a:buAutoNum type="alphaLcPeriod"/>
            </a:pPr>
            <a:r>
              <a:rPr lang="en-US" sz="3600" b="1" dirty="0" smtClean="0">
                <a:solidFill>
                  <a:srgbClr val="00B050"/>
                </a:solidFill>
              </a:rPr>
              <a:t>Tibetan Plateau </a:t>
            </a:r>
            <a:r>
              <a:rPr lang="en-US" sz="3600" dirty="0" smtClean="0"/>
              <a:t>b. Atlantic Ocean                c. Cascade Mountains d. Death Valley</a:t>
            </a:r>
          </a:p>
          <a:p>
            <a:pPr marL="742950" indent="-742950">
              <a:buAutoNum type="arabicPeriod"/>
            </a:pPr>
            <a:r>
              <a:rPr lang="en-US" sz="4000" b="1" dirty="0" smtClean="0">
                <a:solidFill>
                  <a:srgbClr val="FF0000"/>
                </a:solidFill>
              </a:rPr>
              <a:t>Dynasties – </a:t>
            </a:r>
            <a:r>
              <a:rPr lang="en-US" sz="4000" dirty="0" smtClean="0"/>
              <a:t>Who was the first recognized leader of  China’s Dynasties?</a:t>
            </a:r>
            <a:endParaRPr lang="en-US" sz="4000" dirty="0"/>
          </a:p>
          <a:p>
            <a:pPr marL="1200150" lvl="1" indent="-742950">
              <a:buAutoNum type="alphaLcPeriod"/>
            </a:pPr>
            <a:r>
              <a:rPr lang="en-US" sz="3600" b="1" dirty="0" smtClean="0">
                <a:solidFill>
                  <a:srgbClr val="00B050"/>
                </a:solidFill>
              </a:rPr>
              <a:t>Yu</a:t>
            </a:r>
            <a:r>
              <a:rPr lang="en-US" sz="3600" dirty="0" smtClean="0"/>
              <a:t> b. Confucius c. Shi </a:t>
            </a:r>
            <a:r>
              <a:rPr lang="en-US" sz="3600" dirty="0" err="1" smtClean="0"/>
              <a:t>Huangdi</a:t>
            </a:r>
            <a:r>
              <a:rPr lang="en-US" sz="3600" dirty="0" smtClean="0"/>
              <a:t>  d. Mao</a:t>
            </a:r>
          </a:p>
          <a:p>
            <a:pPr marL="742950" indent="-742950">
              <a:buAutoNum type="arabicPeriod"/>
            </a:pPr>
            <a:r>
              <a:rPr lang="en-US" sz="4000" b="1" dirty="0" smtClean="0">
                <a:solidFill>
                  <a:srgbClr val="FF0000"/>
                </a:solidFill>
              </a:rPr>
              <a:t>Social Orders – </a:t>
            </a:r>
            <a:r>
              <a:rPr lang="en-US" sz="4000" dirty="0" smtClean="0"/>
              <a:t>Who was responsible for developing the idea of a bureaucracy? </a:t>
            </a:r>
            <a:endParaRPr lang="en-US" sz="4000" dirty="0"/>
          </a:p>
          <a:p>
            <a:pPr marL="1200150" lvl="1" indent="-742950">
              <a:buAutoNum type="alphaLcPeriod"/>
            </a:pPr>
            <a:r>
              <a:rPr lang="en-US" sz="3600" dirty="0" smtClean="0"/>
              <a:t>Yu b. </a:t>
            </a:r>
            <a:r>
              <a:rPr lang="en-US" sz="3600" b="1" dirty="0" smtClean="0">
                <a:solidFill>
                  <a:srgbClr val="00B050"/>
                </a:solidFill>
              </a:rPr>
              <a:t>Confucius</a:t>
            </a:r>
            <a:r>
              <a:rPr lang="en-US" sz="3600" dirty="0" smtClean="0"/>
              <a:t> c. Shi </a:t>
            </a:r>
            <a:r>
              <a:rPr lang="en-US" sz="3600" dirty="0" err="1" smtClean="0"/>
              <a:t>Huangdi</a:t>
            </a:r>
            <a:r>
              <a:rPr lang="en-US" sz="3600" dirty="0" smtClean="0"/>
              <a:t> d. Mao</a:t>
            </a:r>
          </a:p>
          <a:p>
            <a:pPr marL="742950" indent="-742950">
              <a:buAutoNum type="arabicPeriod"/>
            </a:pPr>
            <a:r>
              <a:rPr lang="en-US" sz="4000" b="1" dirty="0" smtClean="0">
                <a:solidFill>
                  <a:srgbClr val="FF0000"/>
                </a:solidFill>
              </a:rPr>
              <a:t>Mongols – </a:t>
            </a:r>
            <a:r>
              <a:rPr lang="en-US" sz="4000" dirty="0" smtClean="0"/>
              <a:t>Which of the following people is considered the greatest leader of the Mongols?</a:t>
            </a:r>
          </a:p>
          <a:p>
            <a:pPr marL="1200150" lvl="1" indent="-742950">
              <a:buAutoNum type="alphaLcPeriod"/>
            </a:pPr>
            <a:r>
              <a:rPr lang="en-US" sz="3600" dirty="0" smtClean="0"/>
              <a:t>Mark the barbarian b. </a:t>
            </a:r>
            <a:r>
              <a:rPr lang="en-US" sz="3600" b="1" dirty="0" smtClean="0">
                <a:solidFill>
                  <a:srgbClr val="00B050"/>
                </a:solidFill>
              </a:rPr>
              <a:t>Genghis Khan </a:t>
            </a:r>
            <a:r>
              <a:rPr lang="en-US" sz="3600" dirty="0" smtClean="0"/>
              <a:t>c. </a:t>
            </a:r>
            <a:r>
              <a:rPr lang="en-US" sz="3600" dirty="0" err="1" smtClean="0"/>
              <a:t>Kubla</a:t>
            </a:r>
            <a:r>
              <a:rPr lang="en-US" sz="3600" dirty="0" smtClean="0"/>
              <a:t> Kahn d. Mr. Myers</a:t>
            </a:r>
          </a:p>
          <a:p>
            <a:pPr marL="742950" indent="-742950">
              <a:buAutoNum type="arabicPeriod"/>
            </a:pPr>
            <a:r>
              <a:rPr lang="en-US" sz="4000" b="1" dirty="0" smtClean="0">
                <a:solidFill>
                  <a:srgbClr val="FF0000"/>
                </a:solidFill>
              </a:rPr>
              <a:t>Imperialism – </a:t>
            </a:r>
            <a:r>
              <a:rPr lang="en-US" sz="4000" dirty="0" smtClean="0"/>
              <a:t>Why did European countries introduce opium to China?</a:t>
            </a:r>
          </a:p>
          <a:p>
            <a:pPr marL="1200150" lvl="1" indent="-742950">
              <a:buAutoNum type="alphaLcPeriod"/>
            </a:pPr>
            <a:r>
              <a:rPr lang="en-US" sz="3600" dirty="0" smtClean="0"/>
              <a:t>Europeans knew that opium would grow best in China’s climate</a:t>
            </a:r>
          </a:p>
          <a:p>
            <a:pPr marL="1200150" lvl="1" indent="-742950">
              <a:buAutoNum type="alphaLcPeriod"/>
            </a:pPr>
            <a:r>
              <a:rPr lang="en-US" sz="3600" dirty="0" smtClean="0"/>
              <a:t>Europeans knew that emperor Han loved opium</a:t>
            </a:r>
          </a:p>
          <a:p>
            <a:pPr marL="1200150" lvl="1" indent="-742950">
              <a:buAutoNum type="alphaLcPeriod"/>
            </a:pPr>
            <a:r>
              <a:rPr lang="en-US" sz="3600" dirty="0" smtClean="0"/>
              <a:t>Europeans couldn’t get China addicted to opium </a:t>
            </a:r>
          </a:p>
          <a:p>
            <a:pPr marL="1200150" lvl="1" indent="-742950">
              <a:buFont typeface="Arial" panose="020B0604020202020204" pitchFamily="34" charset="0"/>
              <a:buAutoNum type="alphaLcPeriod"/>
            </a:pPr>
            <a:r>
              <a:rPr lang="en-US" sz="3600" b="1" dirty="0">
                <a:solidFill>
                  <a:srgbClr val="00B050"/>
                </a:solidFill>
              </a:rPr>
              <a:t>Europeans wanted to create a dependency on Europe so China would trade with </a:t>
            </a:r>
            <a:r>
              <a:rPr lang="en-US" sz="3600" b="1" dirty="0" smtClean="0">
                <a:solidFill>
                  <a:srgbClr val="00B050"/>
                </a:solidFill>
              </a:rPr>
              <a:t>them</a:t>
            </a:r>
          </a:p>
          <a:p>
            <a:pPr marL="742950" indent="-742950">
              <a:buAutoNum type="arabicPeriod"/>
            </a:pPr>
            <a:r>
              <a:rPr lang="en-US" sz="4000" b="1" dirty="0" smtClean="0">
                <a:solidFill>
                  <a:srgbClr val="FF0000"/>
                </a:solidFill>
              </a:rPr>
              <a:t>Dynastic Cycle – </a:t>
            </a:r>
            <a:r>
              <a:rPr lang="en-US" sz="4000" dirty="0" smtClean="0"/>
              <a:t>Which of the following is a phase of the dynastic cycle?</a:t>
            </a:r>
          </a:p>
          <a:p>
            <a:pPr marL="1200150" lvl="1" indent="-742950">
              <a:buAutoNum type="alphaLcPeriod"/>
            </a:pPr>
            <a:r>
              <a:rPr lang="en-US" sz="3600" dirty="0" smtClean="0"/>
              <a:t>The dynasty takes power from Europeans b. The dynasty peacefully takes power from the last dynasty c. </a:t>
            </a:r>
            <a:r>
              <a:rPr lang="en-US" sz="3600" b="1" dirty="0" smtClean="0">
                <a:solidFill>
                  <a:srgbClr val="00B050"/>
                </a:solidFill>
              </a:rPr>
              <a:t>The dynasty is overthrown </a:t>
            </a:r>
            <a:r>
              <a:rPr lang="en-US" sz="3600" dirty="0" smtClean="0"/>
              <a:t>d. The dynasty grows out of the ashes of the phoenix</a:t>
            </a:r>
          </a:p>
          <a:p>
            <a:pPr marL="742950" indent="-742950">
              <a:buAutoNum type="arabicPeriod"/>
            </a:pPr>
            <a:r>
              <a:rPr lang="en-US" sz="4000" b="1" dirty="0" smtClean="0">
                <a:solidFill>
                  <a:srgbClr val="FF0000"/>
                </a:solidFill>
              </a:rPr>
              <a:t>Nationalism/Maoism – </a:t>
            </a:r>
            <a:r>
              <a:rPr lang="en-US" sz="4000" dirty="0" smtClean="0"/>
              <a:t>Mao is a huge fan of capitalism.</a:t>
            </a:r>
          </a:p>
          <a:p>
            <a:pPr marL="1200150" lvl="1" indent="-742950">
              <a:buAutoNum type="alphaLcPeriod"/>
            </a:pPr>
            <a:r>
              <a:rPr lang="en-US" sz="3600" dirty="0" smtClean="0"/>
              <a:t>True b. </a:t>
            </a:r>
            <a:r>
              <a:rPr lang="en-US" sz="3600" b="1" dirty="0" smtClean="0">
                <a:solidFill>
                  <a:srgbClr val="00B050"/>
                </a:solidFill>
              </a:rPr>
              <a:t>False </a:t>
            </a:r>
          </a:p>
          <a:p>
            <a:pPr marL="742950" indent="-742950">
              <a:buAutoNum type="arabicPeriod"/>
            </a:pPr>
            <a:r>
              <a:rPr lang="en-US" sz="4000" b="1" dirty="0">
                <a:solidFill>
                  <a:srgbClr val="FF0000"/>
                </a:solidFill>
              </a:rPr>
              <a:t>General Questions – </a:t>
            </a:r>
            <a:r>
              <a:rPr lang="en-US" sz="4000" dirty="0"/>
              <a:t>What was the name of the naval fleet captain in early 15</a:t>
            </a:r>
            <a:r>
              <a:rPr lang="en-US" sz="4000" baseline="30000" dirty="0"/>
              <a:t>th</a:t>
            </a:r>
            <a:r>
              <a:rPr lang="en-US" sz="4000" dirty="0"/>
              <a:t> century China?</a:t>
            </a:r>
          </a:p>
          <a:p>
            <a:pPr marL="457200" lvl="1" indent="0">
              <a:buNone/>
            </a:pPr>
            <a:r>
              <a:rPr lang="en-US" sz="3600" dirty="0"/>
              <a:t>a. Shi </a:t>
            </a:r>
            <a:r>
              <a:rPr lang="en-US" sz="3600" dirty="0" err="1"/>
              <a:t>Huangdi</a:t>
            </a:r>
            <a:r>
              <a:rPr lang="en-US" sz="3600" dirty="0"/>
              <a:t> b</a:t>
            </a:r>
            <a:r>
              <a:rPr lang="en-US" sz="3600" b="1" dirty="0">
                <a:solidFill>
                  <a:srgbClr val="00B050"/>
                </a:solidFill>
              </a:rPr>
              <a:t>. Zheng He </a:t>
            </a:r>
            <a:r>
              <a:rPr lang="en-US" sz="3600" dirty="0"/>
              <a:t>c. Vasco da Gama d. Christopher Columbus</a:t>
            </a:r>
          </a:p>
          <a:p>
            <a:pPr marL="742950" indent="-742950">
              <a:buAutoNum type="arabicPeriod"/>
            </a:pPr>
            <a:endParaRPr lang="en-US" sz="4000" b="1" dirty="0" smtClean="0">
              <a:solidFill>
                <a:srgbClr val="00B050"/>
              </a:solidFill>
            </a:endParaRPr>
          </a:p>
          <a:p>
            <a:pPr marL="742950" indent="-742950">
              <a:buAutoNum type="arabicPeriod"/>
            </a:pPr>
            <a:endParaRPr lang="en-US" sz="4000" dirty="0" smtClean="0"/>
          </a:p>
        </p:txBody>
      </p:sp>
    </p:spTree>
    <p:extLst>
      <p:ext uri="{BB962C8B-B14F-4D97-AF65-F5344CB8AC3E}">
        <p14:creationId xmlns:p14="http://schemas.microsoft.com/office/powerpoint/2010/main" val="9027864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1065"/>
          </a:xfrm>
        </p:spPr>
        <p:txBody>
          <a:bodyPr>
            <a:normAutofit fontScale="90000"/>
          </a:bodyPr>
          <a:lstStyle/>
          <a:p>
            <a:pPr algn="ctr"/>
            <a:r>
              <a:rPr lang="en-US" b="1" i="1" dirty="0" smtClean="0">
                <a:solidFill>
                  <a:srgbClr val="FF0000"/>
                </a:solidFill>
                <a:latin typeface="Arial Black" panose="020B0A04020102020204" pitchFamily="34" charset="0"/>
              </a:rPr>
              <a:t>Test Review – Graffiti Boards</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73342"/>
            <a:ext cx="9144000" cy="6384657"/>
          </a:xfrm>
        </p:spPr>
        <p:txBody>
          <a:bodyPr>
            <a:normAutofit/>
          </a:bodyPr>
          <a:lstStyle/>
          <a:p>
            <a:r>
              <a:rPr lang="en-US" sz="5400" dirty="0" smtClean="0"/>
              <a:t>Now write your own questions with your answer on the back</a:t>
            </a:r>
          </a:p>
          <a:p>
            <a:pPr lvl="1"/>
            <a:r>
              <a:rPr lang="en-US" sz="4800" dirty="0" smtClean="0"/>
              <a:t>You don’t have to write the answer out, just give the letter for the correct answer</a:t>
            </a:r>
          </a:p>
        </p:txBody>
      </p:sp>
    </p:spTree>
    <p:extLst>
      <p:ext uri="{BB962C8B-B14F-4D97-AF65-F5344CB8AC3E}">
        <p14:creationId xmlns:p14="http://schemas.microsoft.com/office/powerpoint/2010/main" val="2245335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6"/>
            <a:ext cx="3762375" cy="1325563"/>
          </a:xfrm>
        </p:spPr>
        <p:txBody>
          <a:bodyPr/>
          <a:lstStyle/>
          <a:p>
            <a:r>
              <a:rPr lang="en-US" dirty="0" smtClean="0">
                <a:solidFill>
                  <a:srgbClr val="FF0000"/>
                </a:solidFill>
                <a:latin typeface="Arial Black" panose="020B0A04020102020204" pitchFamily="34" charset="0"/>
              </a:rPr>
              <a:t>Taklimakan Desert </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1139824"/>
            <a:ext cx="3120905" cy="5718175"/>
          </a:xfrm>
        </p:spPr>
        <p:txBody>
          <a:bodyPr/>
          <a:lstStyle/>
          <a:p>
            <a:r>
              <a:rPr lang="en-US" dirty="0" smtClean="0"/>
              <a:t>“Once you get in, you never get out”</a:t>
            </a:r>
          </a:p>
          <a:p>
            <a:r>
              <a:rPr lang="en-US" dirty="0" smtClean="0"/>
              <a:t>About 130,000 </a:t>
            </a:r>
            <a:r>
              <a:rPr lang="en-US" dirty="0" err="1" smtClean="0"/>
              <a:t>sq</a:t>
            </a:r>
            <a:r>
              <a:rPr lang="en-US" dirty="0" smtClean="0"/>
              <a:t> mi</a:t>
            </a:r>
          </a:p>
          <a:p>
            <a:r>
              <a:rPr lang="en-US" dirty="0" smtClean="0"/>
              <a:t>Independent from the Gobi Desert </a:t>
            </a:r>
            <a:endParaRPr lang="en-US" dirty="0"/>
          </a:p>
        </p:txBody>
      </p:sp>
      <p:pic>
        <p:nvPicPr>
          <p:cNvPr id="4" name="Picture 3"/>
          <p:cNvPicPr>
            <a:picLocks noChangeAspect="1"/>
          </p:cNvPicPr>
          <p:nvPr/>
        </p:nvPicPr>
        <p:blipFill>
          <a:blip r:embed="rId2"/>
          <a:stretch>
            <a:fillRect/>
          </a:stretch>
        </p:blipFill>
        <p:spPr>
          <a:xfrm>
            <a:off x="3120904" y="1572419"/>
            <a:ext cx="6023096" cy="4033367"/>
          </a:xfrm>
          <a:prstGeom prst="rect">
            <a:avLst/>
          </a:prstGeom>
        </p:spPr>
      </p:pic>
    </p:spTree>
    <p:extLst>
      <p:ext uri="{BB962C8B-B14F-4D97-AF65-F5344CB8AC3E}">
        <p14:creationId xmlns:p14="http://schemas.microsoft.com/office/powerpoint/2010/main" val="4062053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6"/>
            <a:ext cx="3762375" cy="1325563"/>
          </a:xfrm>
        </p:spPr>
        <p:txBody>
          <a:bodyPr/>
          <a:lstStyle/>
          <a:p>
            <a:r>
              <a:rPr lang="en-US" dirty="0" smtClean="0">
                <a:solidFill>
                  <a:srgbClr val="FF0000"/>
                </a:solidFill>
                <a:latin typeface="Arial Black" panose="020B0A04020102020204" pitchFamily="34" charset="0"/>
              </a:rPr>
              <a:t>Gobi </a:t>
            </a:r>
            <a:br>
              <a:rPr lang="en-US" dirty="0" smtClean="0">
                <a:solidFill>
                  <a:srgbClr val="FF0000"/>
                </a:solidFill>
                <a:latin typeface="Arial Black" panose="020B0A04020102020204" pitchFamily="34" charset="0"/>
              </a:rPr>
            </a:br>
            <a:r>
              <a:rPr lang="en-US" dirty="0" smtClean="0">
                <a:solidFill>
                  <a:srgbClr val="FF0000"/>
                </a:solidFill>
                <a:latin typeface="Arial Black" panose="020B0A04020102020204" pitchFamily="34" charset="0"/>
              </a:rPr>
              <a:t>Desert </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1139824"/>
            <a:ext cx="3495675" cy="5718175"/>
          </a:xfrm>
        </p:spPr>
        <p:txBody>
          <a:bodyPr/>
          <a:lstStyle/>
          <a:p>
            <a:r>
              <a:rPr lang="en-US" dirty="0" smtClean="0"/>
              <a:t>Cold desert (high elevation)</a:t>
            </a:r>
          </a:p>
          <a:p>
            <a:pPr lvl="1"/>
            <a:r>
              <a:rPr lang="en-US" dirty="0" smtClean="0"/>
              <a:t>Temps span from -40 to 120 degrees </a:t>
            </a:r>
          </a:p>
          <a:p>
            <a:r>
              <a:rPr lang="en-US" dirty="0" smtClean="0"/>
              <a:t>Massive land area, covers about 500,000 </a:t>
            </a:r>
            <a:r>
              <a:rPr lang="en-US" dirty="0" err="1" smtClean="0"/>
              <a:t>sq</a:t>
            </a:r>
            <a:r>
              <a:rPr lang="en-US" dirty="0" smtClean="0"/>
              <a:t> mi</a:t>
            </a:r>
            <a:endParaRPr lang="en-US" dirty="0"/>
          </a:p>
        </p:txBody>
      </p:sp>
      <p:pic>
        <p:nvPicPr>
          <p:cNvPr id="5" name="Picture 4"/>
          <p:cNvPicPr>
            <a:picLocks noChangeAspect="1"/>
          </p:cNvPicPr>
          <p:nvPr/>
        </p:nvPicPr>
        <p:blipFill>
          <a:blip r:embed="rId2"/>
          <a:stretch>
            <a:fillRect/>
          </a:stretch>
        </p:blipFill>
        <p:spPr>
          <a:xfrm>
            <a:off x="3439519" y="-14286"/>
            <a:ext cx="5704481" cy="3814761"/>
          </a:xfrm>
          <a:prstGeom prst="rect">
            <a:avLst/>
          </a:prstGeom>
        </p:spPr>
      </p:pic>
      <p:pic>
        <p:nvPicPr>
          <p:cNvPr id="6" name="Picture 5"/>
          <p:cNvPicPr>
            <a:picLocks noChangeAspect="1"/>
          </p:cNvPicPr>
          <p:nvPr/>
        </p:nvPicPr>
        <p:blipFill>
          <a:blip r:embed="rId3"/>
          <a:stretch>
            <a:fillRect/>
          </a:stretch>
        </p:blipFill>
        <p:spPr>
          <a:xfrm>
            <a:off x="3900166" y="3505201"/>
            <a:ext cx="4839341" cy="3352799"/>
          </a:xfrm>
          <a:prstGeom prst="rect">
            <a:avLst/>
          </a:prstGeom>
        </p:spPr>
      </p:pic>
    </p:spTree>
    <p:extLst>
      <p:ext uri="{BB962C8B-B14F-4D97-AF65-F5344CB8AC3E}">
        <p14:creationId xmlns:p14="http://schemas.microsoft.com/office/powerpoint/2010/main" val="2325532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Tibetan Plateau</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3915023" cy="6423026"/>
          </a:xfrm>
        </p:spPr>
        <p:txBody>
          <a:bodyPr>
            <a:normAutofit/>
          </a:bodyPr>
          <a:lstStyle/>
          <a:p>
            <a:r>
              <a:rPr lang="en-US" sz="4000" dirty="0" smtClean="0"/>
              <a:t>About 2.5 million </a:t>
            </a:r>
            <a:r>
              <a:rPr lang="en-US" sz="4000" dirty="0" err="1" smtClean="0"/>
              <a:t>sq</a:t>
            </a:r>
            <a:r>
              <a:rPr lang="en-US" sz="4000" dirty="0" smtClean="0"/>
              <a:t> miles </a:t>
            </a:r>
          </a:p>
          <a:p>
            <a:r>
              <a:rPr lang="en-US" sz="4000" dirty="0" smtClean="0"/>
              <a:t>Holds some of the largest mountains in the world</a:t>
            </a:r>
          </a:p>
          <a:p>
            <a:pPr lvl="1"/>
            <a:r>
              <a:rPr lang="en-US" sz="3600" dirty="0" smtClean="0"/>
              <a:t>Everest – 29,029’ tall</a:t>
            </a:r>
          </a:p>
          <a:p>
            <a:pPr lvl="1"/>
            <a:endParaRPr lang="en-US" sz="3600" dirty="0" smtClean="0"/>
          </a:p>
        </p:txBody>
      </p:sp>
      <p:pic>
        <p:nvPicPr>
          <p:cNvPr id="4" name="Picture 3"/>
          <p:cNvPicPr>
            <a:picLocks noChangeAspect="1"/>
          </p:cNvPicPr>
          <p:nvPr/>
        </p:nvPicPr>
        <p:blipFill>
          <a:blip r:embed="rId2"/>
          <a:stretch>
            <a:fillRect/>
          </a:stretch>
        </p:blipFill>
        <p:spPr>
          <a:xfrm>
            <a:off x="3915024" y="434974"/>
            <a:ext cx="5228975" cy="2917826"/>
          </a:xfrm>
          <a:prstGeom prst="rect">
            <a:avLst/>
          </a:prstGeom>
        </p:spPr>
      </p:pic>
      <p:pic>
        <p:nvPicPr>
          <p:cNvPr id="8" name="Picture 7"/>
          <p:cNvPicPr>
            <a:picLocks noChangeAspect="1"/>
          </p:cNvPicPr>
          <p:nvPr/>
        </p:nvPicPr>
        <p:blipFill>
          <a:blip r:embed="rId3"/>
          <a:stretch>
            <a:fillRect/>
          </a:stretch>
        </p:blipFill>
        <p:spPr>
          <a:xfrm>
            <a:off x="3915024" y="3352801"/>
            <a:ext cx="5228976" cy="3505200"/>
          </a:xfrm>
          <a:prstGeom prst="rect">
            <a:avLst/>
          </a:prstGeom>
        </p:spPr>
      </p:pic>
    </p:spTree>
    <p:extLst>
      <p:ext uri="{BB962C8B-B14F-4D97-AF65-F5344CB8AC3E}">
        <p14:creationId xmlns:p14="http://schemas.microsoft.com/office/powerpoint/2010/main" val="3639994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Major Rivers</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3915023" cy="6423026"/>
          </a:xfrm>
        </p:spPr>
        <p:txBody>
          <a:bodyPr>
            <a:normAutofit/>
          </a:bodyPr>
          <a:lstStyle/>
          <a:p>
            <a:r>
              <a:rPr lang="en-US" sz="4800" dirty="0" smtClean="0"/>
              <a:t>What are the major rivers in China?</a:t>
            </a:r>
          </a:p>
        </p:txBody>
      </p:sp>
      <p:pic>
        <p:nvPicPr>
          <p:cNvPr id="6" name="Picture 5"/>
          <p:cNvPicPr>
            <a:picLocks noChangeAspect="1"/>
          </p:cNvPicPr>
          <p:nvPr/>
        </p:nvPicPr>
        <p:blipFill>
          <a:blip r:embed="rId2"/>
          <a:stretch>
            <a:fillRect/>
          </a:stretch>
        </p:blipFill>
        <p:spPr>
          <a:xfrm>
            <a:off x="1" y="2933412"/>
            <a:ext cx="5353050" cy="3924588"/>
          </a:xfrm>
          <a:prstGeom prst="rect">
            <a:avLst/>
          </a:prstGeom>
        </p:spPr>
      </p:pic>
      <p:pic>
        <p:nvPicPr>
          <p:cNvPr id="5" name="Picture 4"/>
          <p:cNvPicPr>
            <a:picLocks noChangeAspect="1"/>
          </p:cNvPicPr>
          <p:nvPr/>
        </p:nvPicPr>
        <p:blipFill>
          <a:blip r:embed="rId3"/>
          <a:stretch>
            <a:fillRect/>
          </a:stretch>
        </p:blipFill>
        <p:spPr>
          <a:xfrm>
            <a:off x="3657601" y="434974"/>
            <a:ext cx="5524748" cy="4425793"/>
          </a:xfrm>
          <a:prstGeom prst="rect">
            <a:avLst/>
          </a:prstGeom>
        </p:spPr>
      </p:pic>
    </p:spTree>
    <p:extLst>
      <p:ext uri="{BB962C8B-B14F-4D97-AF65-F5344CB8AC3E}">
        <p14:creationId xmlns:p14="http://schemas.microsoft.com/office/powerpoint/2010/main" val="3046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2409</TotalTime>
  <Words>2845</Words>
  <Application>Microsoft Office PowerPoint</Application>
  <PresentationFormat>On-screen Show (4:3)</PresentationFormat>
  <Paragraphs>343</Paragraphs>
  <Slides>59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Arial Black</vt:lpstr>
      <vt:lpstr>Calibri</vt:lpstr>
      <vt:lpstr>Calibri Light</vt:lpstr>
      <vt:lpstr>Office Theme</vt:lpstr>
      <vt:lpstr>East Asia</vt:lpstr>
      <vt:lpstr>PowerPoint Presentation</vt:lpstr>
      <vt:lpstr>Starting Out…</vt:lpstr>
      <vt:lpstr>Journal Entry 4/5/18</vt:lpstr>
      <vt:lpstr>China - Geography</vt:lpstr>
      <vt:lpstr>Taklimakan Desert </vt:lpstr>
      <vt:lpstr>Gobi  Desert </vt:lpstr>
      <vt:lpstr>Tibetan Plateau</vt:lpstr>
      <vt:lpstr>China’s Major Rivers</vt:lpstr>
      <vt:lpstr>China’s Environmental Challenges</vt:lpstr>
      <vt:lpstr>China’s First Dynasties</vt:lpstr>
      <vt:lpstr>China’s First Dynasties</vt:lpstr>
      <vt:lpstr>China’s First Dynasties</vt:lpstr>
      <vt:lpstr>Journal Entry 4/6/18</vt:lpstr>
      <vt:lpstr>Chinese Culture Graphic</vt:lpstr>
      <vt:lpstr>5 Minutes Review</vt:lpstr>
      <vt:lpstr>China’s Early Culture</vt:lpstr>
      <vt:lpstr>China – Zhou Dynasty</vt:lpstr>
      <vt:lpstr>Journal Entry 4/18/18 </vt:lpstr>
      <vt:lpstr>China’s Early Culture</vt:lpstr>
      <vt:lpstr>Dynastic Cycle</vt:lpstr>
      <vt:lpstr>PowerPoint Presentation</vt:lpstr>
      <vt:lpstr>Feudalism </vt:lpstr>
      <vt:lpstr>Journal Entry 4/26/18</vt:lpstr>
      <vt:lpstr>The Qing</vt:lpstr>
      <vt:lpstr>The Qing</vt:lpstr>
      <vt:lpstr>Opium</vt:lpstr>
      <vt:lpstr>Journal Entry 3/20/17</vt:lpstr>
      <vt:lpstr>China Resists Outside Influence</vt:lpstr>
      <vt:lpstr>PowerPoint Presentation</vt:lpstr>
      <vt:lpstr>Opium</vt:lpstr>
      <vt:lpstr>The Opium War</vt:lpstr>
      <vt:lpstr>Problems</vt:lpstr>
      <vt:lpstr>Time to shake things up?</vt:lpstr>
      <vt:lpstr>Problems</vt:lpstr>
      <vt:lpstr>PowerPoint Presentation</vt:lpstr>
      <vt:lpstr>PowerPoint Presentation</vt:lpstr>
      <vt:lpstr>The Society of the Righteous and Harmonious Fists!</vt:lpstr>
      <vt:lpstr>The Boxer Rebellion 1898-1901</vt:lpstr>
      <vt:lpstr>PowerPoint Presentation</vt:lpstr>
      <vt:lpstr>PowerPoint Presentation</vt:lpstr>
      <vt:lpstr>The Boxer Rebellion 1898-1901</vt:lpstr>
      <vt:lpstr>China’s  “Century of Humiliation”</vt:lpstr>
      <vt:lpstr>Some Figures…</vt:lpstr>
      <vt:lpstr>Nationalism</vt:lpstr>
      <vt:lpstr>Journal Entry 5/11/18</vt:lpstr>
      <vt:lpstr>PowerPoint Presentation</vt:lpstr>
      <vt:lpstr>China Falls Apart Debrief </vt:lpstr>
      <vt:lpstr>Nationalists</vt:lpstr>
      <vt:lpstr>Nationalists</vt:lpstr>
      <vt:lpstr>World War 1</vt:lpstr>
      <vt:lpstr>Journal Entry 5/16/18</vt:lpstr>
      <vt:lpstr>Mao’s Journey </vt:lpstr>
      <vt:lpstr>Mao’s Journey </vt:lpstr>
      <vt:lpstr>Test Review – Graffiti Boards</vt:lpstr>
      <vt:lpstr>Test Review – Graffiti Boards</vt:lpstr>
      <vt:lpstr>Test Review – Graffiti Boards</vt:lpstr>
      <vt:lpstr>Test Review – Graffiti Boards</vt:lpstr>
      <vt:lpstr>Test Review – Graffiti Boards</vt:lpstr>
    </vt:vector>
  </TitlesOfParts>
  <Company>Issaquah School District 411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 Asia</dc:title>
  <dc:creator>Myers, Zachary    SHS - Staff</dc:creator>
  <cp:lastModifiedBy>Myers, Zachary    SHS - Staff</cp:lastModifiedBy>
  <cp:revision>120</cp:revision>
  <dcterms:created xsi:type="dcterms:W3CDTF">2017-02-16T16:45:31Z</dcterms:created>
  <dcterms:modified xsi:type="dcterms:W3CDTF">2018-05-16T17:57:06Z</dcterms:modified>
</cp:coreProperties>
</file>