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1"/>
  </p:notesMasterIdLst>
  <p:sldIdLst>
    <p:sldId id="257" r:id="rId2"/>
    <p:sldId id="260" r:id="rId3"/>
    <p:sldId id="261" r:id="rId4"/>
    <p:sldId id="263" r:id="rId5"/>
    <p:sldId id="259" r:id="rId6"/>
    <p:sldId id="258" r:id="rId7"/>
    <p:sldId id="262" r:id="rId8"/>
    <p:sldId id="264" r:id="rId9"/>
    <p:sldId id="279" r:id="rId10"/>
    <p:sldId id="265" r:id="rId11"/>
    <p:sldId id="266" r:id="rId12"/>
    <p:sldId id="267" r:id="rId13"/>
    <p:sldId id="268" r:id="rId14"/>
    <p:sldId id="269" r:id="rId15"/>
    <p:sldId id="270" r:id="rId16"/>
    <p:sldId id="271" r:id="rId17"/>
    <p:sldId id="272" r:id="rId18"/>
    <p:sldId id="273" r:id="rId19"/>
    <p:sldId id="274" r:id="rId20"/>
    <p:sldId id="285" r:id="rId21"/>
    <p:sldId id="275" r:id="rId22"/>
    <p:sldId id="276" r:id="rId23"/>
    <p:sldId id="283" r:id="rId24"/>
    <p:sldId id="277" r:id="rId25"/>
    <p:sldId id="278" r:id="rId26"/>
    <p:sldId id="280" r:id="rId27"/>
    <p:sldId id="281" r:id="rId28"/>
    <p:sldId id="282" r:id="rId29"/>
    <p:sldId id="286" r:id="rId30"/>
    <p:sldId id="287" r:id="rId31"/>
    <p:sldId id="323" r:id="rId32"/>
    <p:sldId id="291" r:id="rId33"/>
    <p:sldId id="288" r:id="rId34"/>
    <p:sldId id="292" r:id="rId35"/>
    <p:sldId id="293" r:id="rId36"/>
    <p:sldId id="294" r:id="rId37"/>
    <p:sldId id="295" r:id="rId38"/>
    <p:sldId id="284" r:id="rId39"/>
    <p:sldId id="296" r:id="rId40"/>
    <p:sldId id="297" r:id="rId41"/>
    <p:sldId id="324" r:id="rId42"/>
    <p:sldId id="298" r:id="rId43"/>
    <p:sldId id="300" r:id="rId44"/>
    <p:sldId id="336" r:id="rId45"/>
    <p:sldId id="302" r:id="rId46"/>
    <p:sldId id="305" r:id="rId47"/>
    <p:sldId id="306" r:id="rId48"/>
    <p:sldId id="307" r:id="rId49"/>
    <p:sldId id="308" r:id="rId50"/>
    <p:sldId id="309" r:id="rId51"/>
    <p:sldId id="310" r:id="rId52"/>
    <p:sldId id="325" r:id="rId53"/>
    <p:sldId id="311" r:id="rId54"/>
    <p:sldId id="312" r:id="rId55"/>
    <p:sldId id="313" r:id="rId56"/>
    <p:sldId id="314" r:id="rId57"/>
    <p:sldId id="315" r:id="rId58"/>
    <p:sldId id="317" r:id="rId59"/>
    <p:sldId id="318" r:id="rId60"/>
    <p:sldId id="320" r:id="rId61"/>
    <p:sldId id="322" r:id="rId62"/>
    <p:sldId id="347" r:id="rId63"/>
    <p:sldId id="326" r:id="rId64"/>
    <p:sldId id="327" r:id="rId65"/>
    <p:sldId id="328" r:id="rId66"/>
    <p:sldId id="329" r:id="rId67"/>
    <p:sldId id="330" r:id="rId68"/>
    <p:sldId id="331" r:id="rId69"/>
    <p:sldId id="348" r:id="rId70"/>
    <p:sldId id="332" r:id="rId71"/>
    <p:sldId id="333" r:id="rId72"/>
    <p:sldId id="335" r:id="rId73"/>
    <p:sldId id="337" r:id="rId74"/>
    <p:sldId id="338" r:id="rId75"/>
    <p:sldId id="339" r:id="rId76"/>
    <p:sldId id="340" r:id="rId77"/>
    <p:sldId id="341" r:id="rId78"/>
    <p:sldId id="342" r:id="rId79"/>
    <p:sldId id="343" r:id="rId80"/>
    <p:sldId id="344" r:id="rId81"/>
    <p:sldId id="345" r:id="rId82"/>
    <p:sldId id="350" r:id="rId83"/>
    <p:sldId id="349" r:id="rId84"/>
    <p:sldId id="366" r:id="rId85"/>
    <p:sldId id="357" r:id="rId86"/>
    <p:sldId id="351" r:id="rId87"/>
    <p:sldId id="352" r:id="rId88"/>
    <p:sldId id="353" r:id="rId89"/>
    <p:sldId id="379" r:id="rId90"/>
    <p:sldId id="354" r:id="rId91"/>
    <p:sldId id="355" r:id="rId92"/>
    <p:sldId id="356" r:id="rId93"/>
    <p:sldId id="360" r:id="rId94"/>
    <p:sldId id="361" r:id="rId95"/>
    <p:sldId id="362" r:id="rId96"/>
    <p:sldId id="363" r:id="rId97"/>
    <p:sldId id="364" r:id="rId98"/>
    <p:sldId id="367" r:id="rId99"/>
    <p:sldId id="368" r:id="rId100"/>
    <p:sldId id="369" r:id="rId101"/>
    <p:sldId id="370" r:id="rId102"/>
    <p:sldId id="371" r:id="rId103"/>
    <p:sldId id="372" r:id="rId104"/>
    <p:sldId id="373" r:id="rId105"/>
    <p:sldId id="374" r:id="rId106"/>
    <p:sldId id="380" r:id="rId107"/>
    <p:sldId id="375" r:id="rId108"/>
    <p:sldId id="376" r:id="rId109"/>
    <p:sldId id="377" r:id="rId110"/>
    <p:sldId id="378" r:id="rId111"/>
    <p:sldId id="386" r:id="rId112"/>
    <p:sldId id="382" r:id="rId113"/>
    <p:sldId id="383" r:id="rId114"/>
    <p:sldId id="384" r:id="rId115"/>
    <p:sldId id="385" r:id="rId116"/>
    <p:sldId id="381" r:id="rId117"/>
    <p:sldId id="387" r:id="rId118"/>
    <p:sldId id="388" r:id="rId119"/>
    <p:sldId id="389" r:id="rId1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079" autoAdjust="0"/>
    <p:restoredTop sz="68512" autoAdjust="0"/>
  </p:normalViewPr>
  <p:slideViewPr>
    <p:cSldViewPr snapToGrid="0">
      <p:cViewPr varScale="1">
        <p:scale>
          <a:sx n="74" d="100"/>
          <a:sy n="74" d="100"/>
        </p:scale>
        <p:origin x="34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1DB1FD-1B74-4A87-83B1-3E14D39791F9}" type="datetimeFigureOut">
              <a:rPr lang="en-US" smtClean="0"/>
              <a:t>3/23/2017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A8FF5-B09F-4B7A-9A77-BACE66D1BCAE}" type="slidenum">
              <a:rPr lang="en-US" smtClean="0"/>
              <a:t>‹#›</a:t>
            </a:fld>
            <a:endParaRPr lang="en-US"/>
          </a:p>
        </p:txBody>
      </p:sp>
    </p:spTree>
    <p:extLst>
      <p:ext uri="{BB962C8B-B14F-4D97-AF65-F5344CB8AC3E}">
        <p14:creationId xmlns:p14="http://schemas.microsoft.com/office/powerpoint/2010/main" val="107707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DIDN’T USE IN 17</a:t>
            </a:r>
            <a:endParaRPr lang="en-US" dirty="0"/>
          </a:p>
        </p:txBody>
      </p:sp>
      <p:sp>
        <p:nvSpPr>
          <p:cNvPr id="4" name="Slide Number Placeholder 3"/>
          <p:cNvSpPr>
            <a:spLocks noGrp="1"/>
          </p:cNvSpPr>
          <p:nvPr>
            <p:ph type="sldNum" sz="quarter" idx="10"/>
          </p:nvPr>
        </p:nvSpPr>
        <p:spPr/>
        <p:txBody>
          <a:bodyPr/>
          <a:lstStyle/>
          <a:p>
            <a:fld id="{F61A8FF5-B09F-4B7A-9A77-BACE66D1BCAE}" type="slidenum">
              <a:rPr lang="en-US" smtClean="0"/>
              <a:t>103</a:t>
            </a:fld>
            <a:endParaRPr lang="en-US"/>
          </a:p>
        </p:txBody>
      </p:sp>
    </p:spTree>
    <p:extLst>
      <p:ext uri="{BB962C8B-B14F-4D97-AF65-F5344CB8AC3E}">
        <p14:creationId xmlns:p14="http://schemas.microsoft.com/office/powerpoint/2010/main" val="1713909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01A7772-B240-415D-865F-3DE3A4BA7B11}"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35579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A7772-B240-415D-865F-3DE3A4BA7B11}"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2842800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A7772-B240-415D-865F-3DE3A4BA7B11}"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3836235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1A7772-B240-415D-865F-3DE3A4BA7B11}"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2101385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1A7772-B240-415D-865F-3DE3A4BA7B11}" type="datetimeFigureOut">
              <a:rPr lang="en-US" smtClean="0"/>
              <a:t>3/23/2017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2318487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01A7772-B240-415D-865F-3DE3A4BA7B11}" type="datetimeFigureOut">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3404636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01A7772-B240-415D-865F-3DE3A4BA7B11}" type="datetimeFigureOut">
              <a:rPr lang="en-US" smtClean="0"/>
              <a:t>3/23/2017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1415842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01A7772-B240-415D-865F-3DE3A4BA7B11}" type="datetimeFigureOut">
              <a:rPr lang="en-US" smtClean="0"/>
              <a:t>3/23/2017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2147147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A7772-B240-415D-865F-3DE3A4BA7B11}" type="datetimeFigureOut">
              <a:rPr lang="en-US" smtClean="0"/>
              <a:t>3/23/2017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701992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A7772-B240-415D-865F-3DE3A4BA7B11}" type="datetimeFigureOut">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2448360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1A7772-B240-415D-865F-3DE3A4BA7B11}" type="datetimeFigureOut">
              <a:rPr lang="en-US" smtClean="0"/>
              <a:t>3/23/2017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078C0-9925-4BC2-982F-83B3BEA3FADC}" type="slidenum">
              <a:rPr lang="en-US" smtClean="0"/>
              <a:t>‹#›</a:t>
            </a:fld>
            <a:endParaRPr lang="en-US"/>
          </a:p>
        </p:txBody>
      </p:sp>
    </p:spTree>
    <p:extLst>
      <p:ext uri="{BB962C8B-B14F-4D97-AF65-F5344CB8AC3E}">
        <p14:creationId xmlns:p14="http://schemas.microsoft.com/office/powerpoint/2010/main" val="3041601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A7772-B240-415D-865F-3DE3A4BA7B11}" type="datetimeFigureOut">
              <a:rPr lang="en-US" smtClean="0"/>
              <a:t>3/23/2017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078C0-9925-4BC2-982F-83B3BEA3FADC}" type="slidenum">
              <a:rPr lang="en-US" smtClean="0"/>
              <a:t>‹#›</a:t>
            </a:fld>
            <a:endParaRPr lang="en-US"/>
          </a:p>
        </p:txBody>
      </p:sp>
    </p:spTree>
    <p:extLst>
      <p:ext uri="{BB962C8B-B14F-4D97-AF65-F5344CB8AC3E}">
        <p14:creationId xmlns:p14="http://schemas.microsoft.com/office/powerpoint/2010/main" val="4026138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upload.wikimedia.org/wikipedia/commons/1/10/Boxer_Rebellion.jpg"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upload.wikimedia.org/wikipedia/commons/5/59/Oracle_bones_pit.JPG" TargetMode="Externa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hyperlink" Target="//upload.wikimedia.org/wikipedia/commons/8/8b/Shang_dynasty_inscribed_scapula.jpg" TargetMode="Externa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7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gif"/><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7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www.history.com/shows/mankind-the-story-of-all-of-us/videos/opium-in-china"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6649"/>
          </a:xfrm>
        </p:spPr>
        <p:txBody>
          <a:bodyPr>
            <a:normAutofit fontScale="90000"/>
          </a:bodyPr>
          <a:lstStyle/>
          <a:p>
            <a:pPr algn="ctr"/>
            <a:r>
              <a:rPr lang="en-US" b="1" i="1" dirty="0" smtClean="0">
                <a:solidFill>
                  <a:srgbClr val="FF0000"/>
                </a:solidFill>
                <a:latin typeface="Arial Black" panose="020B0A04020102020204" pitchFamily="34" charset="0"/>
              </a:rPr>
              <a:t>East Asia</a:t>
            </a:r>
            <a:endParaRPr lang="en-US" b="1" i="1" dirty="0">
              <a:solidFill>
                <a:srgbClr val="FF0000"/>
              </a:solidFill>
              <a:latin typeface="Arial Black" panose="020B0A04020102020204" pitchFamily="34" charset="0"/>
            </a:endParaRPr>
          </a:p>
        </p:txBody>
      </p:sp>
      <p:pic>
        <p:nvPicPr>
          <p:cNvPr id="4" name="Content Placeholder 3"/>
          <p:cNvPicPr>
            <a:picLocks noGrp="1" noChangeAspect="1"/>
          </p:cNvPicPr>
          <p:nvPr>
            <p:ph idx="1"/>
          </p:nvPr>
        </p:nvPicPr>
        <p:blipFill>
          <a:blip r:embed="rId2"/>
          <a:stretch>
            <a:fillRect/>
          </a:stretch>
        </p:blipFill>
        <p:spPr>
          <a:xfrm>
            <a:off x="0" y="2041628"/>
            <a:ext cx="3352800" cy="3255774"/>
          </a:xfrm>
          <a:prstGeom prst="rect">
            <a:avLst/>
          </a:prstGeom>
        </p:spPr>
      </p:pic>
      <p:pic>
        <p:nvPicPr>
          <p:cNvPr id="5" name="Picture 4"/>
          <p:cNvPicPr>
            <a:picLocks noChangeAspect="1"/>
          </p:cNvPicPr>
          <p:nvPr/>
        </p:nvPicPr>
        <p:blipFill>
          <a:blip r:embed="rId3"/>
          <a:stretch>
            <a:fillRect/>
          </a:stretch>
        </p:blipFill>
        <p:spPr>
          <a:xfrm>
            <a:off x="3352800" y="868191"/>
            <a:ext cx="5791200" cy="5602649"/>
          </a:xfrm>
          <a:prstGeom prst="rect">
            <a:avLst/>
          </a:prstGeom>
        </p:spPr>
      </p:pic>
    </p:spTree>
    <p:extLst>
      <p:ext uri="{BB962C8B-B14F-4D97-AF65-F5344CB8AC3E}">
        <p14:creationId xmlns:p14="http://schemas.microsoft.com/office/powerpoint/2010/main" val="3865036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71500"/>
          </a:xfrm>
        </p:spPr>
        <p:txBody>
          <a:bodyPr>
            <a:normAutofit fontScale="90000"/>
          </a:bodyPr>
          <a:lstStyle/>
          <a:p>
            <a:pPr algn="ctr"/>
            <a:r>
              <a:rPr lang="en-US" b="1" i="1" dirty="0" smtClean="0">
                <a:solidFill>
                  <a:srgbClr val="FF0000"/>
                </a:solidFill>
                <a:latin typeface="Arial Black" panose="020B0A04020102020204" pitchFamily="34" charset="0"/>
              </a:rPr>
              <a:t>China - Geography</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92124"/>
            <a:ext cx="9144000" cy="6365875"/>
          </a:xfrm>
        </p:spPr>
        <p:txBody>
          <a:bodyPr>
            <a:normAutofit/>
          </a:bodyPr>
          <a:lstStyle/>
          <a:p>
            <a:r>
              <a:rPr lang="en-US" sz="4000" b="1" dirty="0" smtClean="0">
                <a:solidFill>
                  <a:srgbClr val="FF0000"/>
                </a:solidFill>
              </a:rPr>
              <a:t>Explain the natural geographic barriers of China.</a:t>
            </a:r>
            <a:endParaRPr lang="en-US" sz="4000" b="1" dirty="0">
              <a:solidFill>
                <a:srgbClr val="FF0000"/>
              </a:solidFill>
            </a:endParaRPr>
          </a:p>
        </p:txBody>
      </p:sp>
      <p:pic>
        <p:nvPicPr>
          <p:cNvPr id="5" name="Picture 4"/>
          <p:cNvPicPr>
            <a:picLocks noChangeAspect="1"/>
          </p:cNvPicPr>
          <p:nvPr/>
        </p:nvPicPr>
        <p:blipFill>
          <a:blip r:embed="rId2"/>
          <a:stretch>
            <a:fillRect/>
          </a:stretch>
        </p:blipFill>
        <p:spPr>
          <a:xfrm>
            <a:off x="5029171" y="2250767"/>
            <a:ext cx="4114829" cy="2781300"/>
          </a:xfrm>
          <a:prstGeom prst="rect">
            <a:avLst/>
          </a:prstGeom>
        </p:spPr>
      </p:pic>
      <p:pic>
        <p:nvPicPr>
          <p:cNvPr id="6" name="Picture 5"/>
          <p:cNvPicPr>
            <a:picLocks noChangeAspect="1"/>
          </p:cNvPicPr>
          <p:nvPr/>
        </p:nvPicPr>
        <p:blipFill>
          <a:blip r:embed="rId3"/>
          <a:stretch>
            <a:fillRect/>
          </a:stretch>
        </p:blipFill>
        <p:spPr>
          <a:xfrm>
            <a:off x="47625" y="1614487"/>
            <a:ext cx="4981546" cy="4053860"/>
          </a:xfrm>
          <a:prstGeom prst="rect">
            <a:avLst/>
          </a:prstGeom>
        </p:spPr>
      </p:pic>
    </p:spTree>
    <p:extLst>
      <p:ext uri="{BB962C8B-B14F-4D97-AF65-F5344CB8AC3E}">
        <p14:creationId xmlns:p14="http://schemas.microsoft.com/office/powerpoint/2010/main" val="42049312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descr="http://2.bp.blogspot.com/_e0_yU5qZu9s/TMicmbdokQI/AAAAAAAAADo/DCRbzxoiBrc/s1600/boxer-rebell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8490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80007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File:Boxer Rebellion.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69" y="76200"/>
            <a:ext cx="9169831"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42328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766048" cy="1219200"/>
          </a:xfrm>
        </p:spPr>
        <p:txBody>
          <a:bodyPr>
            <a:normAutofit fontScale="90000"/>
          </a:bodyPr>
          <a:lstStyle/>
          <a:p>
            <a:pPr algn="l"/>
            <a:r>
              <a:rPr lang="en-US" b="1" i="1" dirty="0" smtClean="0">
                <a:solidFill>
                  <a:srgbClr val="7030A0"/>
                </a:solidFill>
              </a:rPr>
              <a:t>The Boxer Rebellion</a:t>
            </a:r>
            <a:br>
              <a:rPr lang="en-US" b="1" i="1" dirty="0" smtClean="0">
                <a:solidFill>
                  <a:srgbClr val="7030A0"/>
                </a:solidFill>
              </a:rPr>
            </a:br>
            <a:r>
              <a:rPr lang="en-US" dirty="0" smtClean="0">
                <a:solidFill>
                  <a:srgbClr val="7030A0"/>
                </a:solidFill>
              </a:rPr>
              <a:t>1898-1901</a:t>
            </a:r>
            <a:endParaRPr lang="en-US" dirty="0">
              <a:solidFill>
                <a:srgbClr val="7030A0"/>
              </a:solidFill>
            </a:endParaRPr>
          </a:p>
        </p:txBody>
      </p:sp>
      <p:sp>
        <p:nvSpPr>
          <p:cNvPr id="3" name="Content Placeholder 2"/>
          <p:cNvSpPr>
            <a:spLocks noGrp="1"/>
          </p:cNvSpPr>
          <p:nvPr>
            <p:ph idx="1"/>
          </p:nvPr>
        </p:nvSpPr>
        <p:spPr>
          <a:xfrm>
            <a:off x="0" y="1371600"/>
            <a:ext cx="8686800" cy="5486400"/>
          </a:xfrm>
        </p:spPr>
        <p:txBody>
          <a:bodyPr>
            <a:normAutofit/>
          </a:bodyPr>
          <a:lstStyle/>
          <a:p>
            <a:pPr marL="91440" indent="0">
              <a:spcBef>
                <a:spcPts val="0"/>
              </a:spcBef>
              <a:buNone/>
            </a:pPr>
            <a:r>
              <a:rPr lang="en-US" sz="3500" dirty="0" smtClean="0">
                <a:solidFill>
                  <a:srgbClr val="002060"/>
                </a:solidFill>
              </a:rPr>
              <a:t>Resulted in a growth of </a:t>
            </a:r>
            <a:r>
              <a:rPr lang="en-US" sz="3500" b="1" dirty="0" smtClean="0">
                <a:solidFill>
                  <a:srgbClr val="002060"/>
                </a:solidFill>
              </a:rPr>
              <a:t>Nationalism</a:t>
            </a:r>
            <a:r>
              <a:rPr lang="en-US" sz="3500" dirty="0" smtClean="0">
                <a:solidFill>
                  <a:srgbClr val="002060"/>
                </a:solidFill>
              </a:rPr>
              <a:t> in China</a:t>
            </a:r>
          </a:p>
          <a:p>
            <a:pPr marL="91440" indent="0">
              <a:spcBef>
                <a:spcPts val="0"/>
              </a:spcBef>
              <a:buNone/>
            </a:pPr>
            <a:endParaRPr lang="en-US" sz="3500" i="1" dirty="0" smtClean="0">
              <a:solidFill>
                <a:srgbClr val="002060"/>
              </a:solidFill>
            </a:endParaRPr>
          </a:p>
          <a:p>
            <a:pPr marL="91440" indent="0">
              <a:spcBef>
                <a:spcPts val="0"/>
              </a:spcBef>
              <a:buNone/>
            </a:pPr>
            <a:r>
              <a:rPr lang="en-US" sz="3500" b="1" i="1" dirty="0" smtClean="0">
                <a:solidFill>
                  <a:srgbClr val="002060"/>
                </a:solidFill>
              </a:rPr>
              <a:t>Nationalism: </a:t>
            </a:r>
            <a:r>
              <a:rPr lang="en-US" sz="3500" i="1" dirty="0" smtClean="0">
                <a:solidFill>
                  <a:srgbClr val="002060"/>
                </a:solidFill>
              </a:rPr>
              <a:t>The belief that the needs/interests of a nation are of primary importance. Incredible pride in your nation.</a:t>
            </a:r>
            <a:endParaRPr lang="en-US" sz="3100" b="1" i="1" dirty="0" smtClean="0">
              <a:solidFill>
                <a:srgbClr val="002060"/>
              </a:solidFill>
            </a:endParaRPr>
          </a:p>
          <a:p>
            <a:pPr marL="91440" lvl="1" indent="0">
              <a:spcBef>
                <a:spcPts val="0"/>
              </a:spcBef>
            </a:pPr>
            <a:endParaRPr lang="en-US" dirty="0">
              <a:solidFill>
                <a:srgbClr val="002060"/>
              </a:solidFill>
            </a:endParaRPr>
          </a:p>
        </p:txBody>
      </p:sp>
      <p:pic>
        <p:nvPicPr>
          <p:cNvPr id="4098" name="Picture 2" descr="http://2.bp.blogspot.com/_e0_yU5qZu9s/TMicmbdokQI/AAAAAAAAADo/DCRbzxoiBrc/s1600/boxer-rebell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065457"/>
            <a:ext cx="3603279" cy="27925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hinaahistoryofwarfare.com/img/upload/doughtybox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4206240"/>
            <a:ext cx="2209800"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39719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2"/>
            <a:ext cx="8229600" cy="1143000"/>
          </a:xfrm>
        </p:spPr>
        <p:txBody>
          <a:bodyPr>
            <a:normAutofit fontScale="90000"/>
          </a:bodyPr>
          <a:lstStyle/>
          <a:p>
            <a:pPr algn="l"/>
            <a:r>
              <a:rPr lang="en-US" b="1" dirty="0" smtClean="0">
                <a:solidFill>
                  <a:srgbClr val="002060"/>
                </a:solidFill>
              </a:rPr>
              <a:t>China’s </a:t>
            </a:r>
            <a:r>
              <a:rPr lang="en-US" dirty="0" smtClean="0">
                <a:solidFill>
                  <a:srgbClr val="002060"/>
                </a:solidFill>
              </a:rPr>
              <a:t/>
            </a:r>
            <a:br>
              <a:rPr lang="en-US" dirty="0" smtClean="0">
                <a:solidFill>
                  <a:srgbClr val="002060"/>
                </a:solidFill>
              </a:rPr>
            </a:br>
            <a:r>
              <a:rPr lang="en-US" b="1" u="sng" dirty="0" smtClean="0">
                <a:solidFill>
                  <a:srgbClr val="002060"/>
                </a:solidFill>
              </a:rPr>
              <a:t>“Century of Humiliation”</a:t>
            </a:r>
            <a:endParaRPr lang="en-US" b="1" u="sng" dirty="0">
              <a:solidFill>
                <a:srgbClr val="002060"/>
              </a:solidFill>
            </a:endParaRPr>
          </a:p>
        </p:txBody>
      </p:sp>
      <p:sp>
        <p:nvSpPr>
          <p:cNvPr id="3" name="Content Placeholder 2"/>
          <p:cNvSpPr>
            <a:spLocks noGrp="1"/>
          </p:cNvSpPr>
          <p:nvPr>
            <p:ph idx="1"/>
          </p:nvPr>
        </p:nvSpPr>
        <p:spPr>
          <a:xfrm>
            <a:off x="0" y="1295400"/>
            <a:ext cx="9144000" cy="5562600"/>
          </a:xfrm>
        </p:spPr>
        <p:txBody>
          <a:bodyPr>
            <a:normAutofit fontScale="77500" lnSpcReduction="20000"/>
          </a:bodyPr>
          <a:lstStyle/>
          <a:p>
            <a:pPr marL="0" indent="0">
              <a:buNone/>
            </a:pPr>
            <a:r>
              <a:rPr lang="en-US" dirty="0" smtClean="0">
                <a:solidFill>
                  <a:srgbClr val="7030A0"/>
                </a:solidFill>
              </a:rPr>
              <a:t>You are a doctor.</a:t>
            </a:r>
          </a:p>
          <a:p>
            <a:pPr marL="0" indent="0">
              <a:buNone/>
            </a:pPr>
            <a:r>
              <a:rPr lang="en-US" dirty="0" smtClean="0">
                <a:solidFill>
                  <a:srgbClr val="7030A0"/>
                </a:solidFill>
              </a:rPr>
              <a:t>China is your patient. China used to be </a:t>
            </a:r>
            <a:r>
              <a:rPr lang="en-US" b="1" dirty="0" smtClean="0">
                <a:solidFill>
                  <a:srgbClr val="7030A0"/>
                </a:solidFill>
              </a:rPr>
              <a:t>great</a:t>
            </a:r>
            <a:r>
              <a:rPr lang="en-US" dirty="0" smtClean="0">
                <a:solidFill>
                  <a:srgbClr val="7030A0"/>
                </a:solidFill>
              </a:rPr>
              <a:t>, now it is </a:t>
            </a:r>
            <a:r>
              <a:rPr lang="en-US" b="1" dirty="0" smtClean="0">
                <a:solidFill>
                  <a:srgbClr val="7030A0"/>
                </a:solidFill>
              </a:rPr>
              <a:t>weak</a:t>
            </a:r>
            <a:r>
              <a:rPr lang="en-US" dirty="0" smtClean="0">
                <a:solidFill>
                  <a:srgbClr val="7030A0"/>
                </a:solidFill>
              </a:rPr>
              <a:t>.</a:t>
            </a:r>
          </a:p>
          <a:p>
            <a:pPr marL="0" indent="0">
              <a:buNone/>
            </a:pPr>
            <a:endParaRPr lang="en-US" dirty="0" smtClean="0">
              <a:solidFill>
                <a:srgbClr val="7030A0"/>
              </a:solidFill>
            </a:endParaRPr>
          </a:p>
          <a:p>
            <a:pPr marL="0" indent="0">
              <a:buNone/>
            </a:pPr>
            <a:r>
              <a:rPr lang="en-US" dirty="0" smtClean="0">
                <a:solidFill>
                  <a:srgbClr val="7030A0"/>
                </a:solidFill>
              </a:rPr>
              <a:t>Do your job: </a:t>
            </a:r>
          </a:p>
          <a:p>
            <a:pPr marL="0" indent="0">
              <a:buNone/>
            </a:pPr>
            <a:r>
              <a:rPr lang="en-US" b="1" dirty="0" smtClean="0">
                <a:solidFill>
                  <a:srgbClr val="7030A0"/>
                </a:solidFill>
              </a:rPr>
              <a:t>Create a visual that illustrates and explains the following</a:t>
            </a:r>
            <a:r>
              <a:rPr lang="en-US" dirty="0" smtClean="0">
                <a:solidFill>
                  <a:srgbClr val="7030A0"/>
                </a:solidFill>
              </a:rPr>
              <a:t>:</a:t>
            </a:r>
            <a:endParaRPr lang="en-US" u="sng" dirty="0" smtClean="0">
              <a:solidFill>
                <a:srgbClr val="7030A0"/>
              </a:solidFill>
            </a:endParaRPr>
          </a:p>
          <a:p>
            <a:pPr marL="0" indent="0">
              <a:buNone/>
            </a:pPr>
            <a:endParaRPr lang="en-US" dirty="0" smtClean="0">
              <a:solidFill>
                <a:srgbClr val="7030A0"/>
              </a:solidFill>
            </a:endParaRPr>
          </a:p>
          <a:p>
            <a:pPr marL="514350" indent="-514350">
              <a:buNone/>
            </a:pPr>
            <a:r>
              <a:rPr lang="en-US" b="1" dirty="0" smtClean="0">
                <a:solidFill>
                  <a:srgbClr val="7030A0"/>
                </a:solidFill>
              </a:rPr>
              <a:t>1. What </a:t>
            </a:r>
            <a:r>
              <a:rPr lang="en-US" b="1" u="sng" dirty="0" smtClean="0">
                <a:solidFill>
                  <a:srgbClr val="7030A0"/>
                </a:solidFill>
              </a:rPr>
              <a:t>germs</a:t>
            </a:r>
            <a:r>
              <a:rPr lang="en-US" b="1" dirty="0" smtClean="0">
                <a:solidFill>
                  <a:srgbClr val="7030A0"/>
                </a:solidFill>
              </a:rPr>
              <a:t> are attacking China? (at least 3)</a:t>
            </a:r>
          </a:p>
          <a:p>
            <a:pPr marL="514350" indent="-514350">
              <a:buNone/>
            </a:pPr>
            <a:r>
              <a:rPr lang="en-US" i="1" dirty="0" smtClean="0">
                <a:solidFill>
                  <a:srgbClr val="7030A0"/>
                </a:solidFill>
              </a:rPr>
              <a:t>(Who are China’s enemies? Who is trying to harm China?)</a:t>
            </a:r>
          </a:p>
          <a:p>
            <a:pPr marL="514350" indent="-514350">
              <a:buNone/>
            </a:pPr>
            <a:r>
              <a:rPr lang="en-US" b="1" dirty="0" smtClean="0">
                <a:solidFill>
                  <a:srgbClr val="7030A0"/>
                </a:solidFill>
              </a:rPr>
              <a:t>2. What are the </a:t>
            </a:r>
            <a:r>
              <a:rPr lang="en-US" b="1" u="sng" dirty="0" smtClean="0">
                <a:solidFill>
                  <a:srgbClr val="7030A0"/>
                </a:solidFill>
              </a:rPr>
              <a:t>symptoms</a:t>
            </a:r>
            <a:r>
              <a:rPr lang="en-US" b="1" dirty="0" smtClean="0">
                <a:solidFill>
                  <a:srgbClr val="7030A0"/>
                </a:solidFill>
              </a:rPr>
              <a:t>? (at least 3)</a:t>
            </a:r>
          </a:p>
          <a:p>
            <a:pPr marL="514350" indent="-514350">
              <a:buNone/>
            </a:pPr>
            <a:r>
              <a:rPr lang="en-US" i="1" dirty="0" smtClean="0">
                <a:solidFill>
                  <a:srgbClr val="7030A0"/>
                </a:solidFill>
              </a:rPr>
              <a:t>(What are the specific problems that China is facing. Be specific.)</a:t>
            </a:r>
          </a:p>
          <a:p>
            <a:pPr marL="514350" indent="-514350">
              <a:buNone/>
            </a:pPr>
            <a:r>
              <a:rPr lang="en-US" b="1" dirty="0" smtClean="0">
                <a:solidFill>
                  <a:srgbClr val="7030A0"/>
                </a:solidFill>
              </a:rPr>
              <a:t>3. What is the </a:t>
            </a:r>
            <a:r>
              <a:rPr lang="en-US" b="1" u="sng" dirty="0" smtClean="0">
                <a:solidFill>
                  <a:srgbClr val="7030A0"/>
                </a:solidFill>
              </a:rPr>
              <a:t>diagnosis</a:t>
            </a:r>
            <a:r>
              <a:rPr lang="en-US" b="1" dirty="0" smtClean="0">
                <a:solidFill>
                  <a:srgbClr val="7030A0"/>
                </a:solidFill>
              </a:rPr>
              <a:t>? (at least 2 causes)</a:t>
            </a:r>
          </a:p>
          <a:p>
            <a:pPr marL="514350" indent="-514350">
              <a:buNone/>
            </a:pPr>
            <a:r>
              <a:rPr lang="en-US" dirty="0" smtClean="0">
                <a:solidFill>
                  <a:srgbClr val="7030A0"/>
                </a:solidFill>
              </a:rPr>
              <a:t>(In your opinion, what is the cause of these problems. Are they the result of internal or external changes?)</a:t>
            </a:r>
          </a:p>
          <a:p>
            <a:pPr marL="0" indent="0">
              <a:buNone/>
            </a:pPr>
            <a:r>
              <a:rPr lang="en-US" b="1" dirty="0" smtClean="0">
                <a:solidFill>
                  <a:srgbClr val="7030A0"/>
                </a:solidFill>
              </a:rPr>
              <a:t>4.What is the </a:t>
            </a:r>
            <a:r>
              <a:rPr lang="en-US" b="1" u="sng" dirty="0" smtClean="0">
                <a:solidFill>
                  <a:srgbClr val="7030A0"/>
                </a:solidFill>
              </a:rPr>
              <a:t>prescription</a:t>
            </a:r>
            <a:r>
              <a:rPr lang="en-US" b="1" dirty="0" smtClean="0">
                <a:solidFill>
                  <a:srgbClr val="7030A0"/>
                </a:solidFill>
              </a:rPr>
              <a:t>? (at least 2 things China should do to regain 	power)</a:t>
            </a:r>
          </a:p>
          <a:p>
            <a:pPr marL="0" indent="0">
              <a:buNone/>
            </a:pPr>
            <a:r>
              <a:rPr lang="en-US" sz="2800" dirty="0" smtClean="0">
                <a:solidFill>
                  <a:srgbClr val="7030A0"/>
                </a:solidFill>
              </a:rPr>
              <a:t>(What should China do to regain her lost power?)</a:t>
            </a:r>
          </a:p>
        </p:txBody>
      </p:sp>
      <p:pic>
        <p:nvPicPr>
          <p:cNvPr id="5122" name="Picture 2" descr="http://www.worldatlas.com/webimage/countrys/asia/macau/mopics/descriptionpics/opiumw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8670" y="0"/>
            <a:ext cx="1666875" cy="16573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ruckmakers.com/wp-content/uploads/2010/12/germs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0"/>
            <a:ext cx="1383145" cy="10701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flufacts.com/images/kid-symptom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1" y="1828800"/>
            <a:ext cx="19812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8269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762000"/>
          </a:xfrm>
        </p:spPr>
        <p:txBody>
          <a:bodyPr/>
          <a:lstStyle/>
          <a:p>
            <a:pPr algn="l"/>
            <a:r>
              <a:rPr lang="en-US" b="1" dirty="0" smtClean="0">
                <a:solidFill>
                  <a:srgbClr val="7030A0"/>
                </a:solidFill>
              </a:rPr>
              <a:t>Some Figures…</a:t>
            </a:r>
            <a:endParaRPr lang="en-US" b="1" dirty="0">
              <a:solidFill>
                <a:srgbClr val="7030A0"/>
              </a:solidFill>
            </a:endParaRPr>
          </a:p>
        </p:txBody>
      </p:sp>
      <p:sp>
        <p:nvSpPr>
          <p:cNvPr id="3" name="Content Placeholder 2"/>
          <p:cNvSpPr>
            <a:spLocks noGrp="1"/>
          </p:cNvSpPr>
          <p:nvPr>
            <p:ph sz="quarter" idx="1"/>
          </p:nvPr>
        </p:nvSpPr>
        <p:spPr>
          <a:xfrm>
            <a:off x="0" y="838200"/>
            <a:ext cx="8766048" cy="6019800"/>
          </a:xfrm>
        </p:spPr>
        <p:txBody>
          <a:bodyPr>
            <a:normAutofit fontScale="92500" lnSpcReduction="10000"/>
          </a:bodyPr>
          <a:lstStyle/>
          <a:p>
            <a:pPr marL="0" indent="0">
              <a:buNone/>
            </a:pPr>
            <a:r>
              <a:rPr lang="en-US" b="1" dirty="0" smtClean="0">
                <a:solidFill>
                  <a:srgbClr val="FF0000"/>
                </a:solidFill>
              </a:rPr>
              <a:t>Vladimir Lenin</a:t>
            </a:r>
            <a:r>
              <a:rPr lang="en-US" dirty="0" smtClean="0">
                <a:solidFill>
                  <a:srgbClr val="FF0000"/>
                </a:solidFill>
              </a:rPr>
              <a:t>: Leader of Communist Revolution in Russia (</a:t>
            </a:r>
            <a:r>
              <a:rPr lang="en-US" smtClean="0">
                <a:solidFill>
                  <a:srgbClr val="FF0000"/>
                </a:solidFill>
              </a:rPr>
              <a:t>1917)</a:t>
            </a:r>
          </a:p>
          <a:p>
            <a:pPr marL="0" indent="0">
              <a:buNone/>
            </a:pPr>
            <a:endParaRPr lang="en-US" dirty="0" smtClean="0">
              <a:solidFill>
                <a:srgbClr val="FF0000"/>
              </a:solidFill>
            </a:endParaRPr>
          </a:p>
          <a:p>
            <a:pPr marL="0" indent="0">
              <a:buNone/>
            </a:pPr>
            <a:r>
              <a:rPr lang="en-US" b="1" dirty="0" smtClean="0">
                <a:solidFill>
                  <a:srgbClr val="FF0000"/>
                </a:solidFill>
              </a:rPr>
              <a:t>Joseph Stalin</a:t>
            </a:r>
            <a:r>
              <a:rPr lang="en-US" dirty="0" smtClean="0">
                <a:solidFill>
                  <a:srgbClr val="FF0000"/>
                </a:solidFill>
              </a:rPr>
              <a:t>: Aided Lenin in Revolution, leader of Communist party after Lenin’s death in 1924</a:t>
            </a:r>
          </a:p>
          <a:p>
            <a:pPr marL="0" indent="0">
              <a:buNone/>
            </a:pPr>
            <a:endParaRPr lang="en-US" dirty="0" smtClean="0">
              <a:solidFill>
                <a:srgbClr val="FF0000"/>
              </a:solidFill>
            </a:endParaRPr>
          </a:p>
          <a:p>
            <a:pPr marL="0" indent="0">
              <a:buNone/>
            </a:pPr>
            <a:r>
              <a:rPr lang="en-US" b="1" dirty="0" smtClean="0">
                <a:solidFill>
                  <a:srgbClr val="0070C0"/>
                </a:solidFill>
              </a:rPr>
              <a:t>Sun </a:t>
            </a:r>
            <a:r>
              <a:rPr lang="en-US" b="1" dirty="0" err="1" smtClean="0">
                <a:solidFill>
                  <a:srgbClr val="0070C0"/>
                </a:solidFill>
              </a:rPr>
              <a:t>Yat-Sen</a:t>
            </a:r>
            <a:r>
              <a:rPr lang="en-US" b="1" dirty="0" smtClean="0">
                <a:solidFill>
                  <a:srgbClr val="0070C0"/>
                </a:solidFill>
              </a:rPr>
              <a:t> (Sun </a:t>
            </a:r>
            <a:r>
              <a:rPr lang="en-US" b="1" dirty="0" err="1" smtClean="0">
                <a:solidFill>
                  <a:srgbClr val="0070C0"/>
                </a:solidFill>
              </a:rPr>
              <a:t>Yixian</a:t>
            </a:r>
            <a:r>
              <a:rPr lang="en-US" dirty="0" smtClean="0">
                <a:solidFill>
                  <a:srgbClr val="0070C0"/>
                </a:solidFill>
              </a:rPr>
              <a:t>): Leader of Nationalist Revolution in China (1911)</a:t>
            </a:r>
          </a:p>
          <a:p>
            <a:pPr lvl="1"/>
            <a:r>
              <a:rPr lang="en-US" b="1" dirty="0" smtClean="0">
                <a:solidFill>
                  <a:srgbClr val="0070C0"/>
                </a:solidFill>
              </a:rPr>
              <a:t>Kuomintang</a:t>
            </a:r>
            <a:r>
              <a:rPr lang="en-US" dirty="0" smtClean="0">
                <a:solidFill>
                  <a:srgbClr val="0070C0"/>
                </a:solidFill>
              </a:rPr>
              <a:t>: Nationalist Party</a:t>
            </a:r>
          </a:p>
          <a:p>
            <a:pPr marL="457200" lvl="1" indent="0">
              <a:buNone/>
            </a:pPr>
            <a:endParaRPr lang="en-US" dirty="0" smtClean="0">
              <a:solidFill>
                <a:srgbClr val="0070C0"/>
              </a:solidFill>
            </a:endParaRPr>
          </a:p>
          <a:p>
            <a:pPr marL="0" indent="0">
              <a:buNone/>
            </a:pPr>
            <a:r>
              <a:rPr lang="en-US" b="1" dirty="0" smtClean="0">
                <a:solidFill>
                  <a:srgbClr val="0070C0"/>
                </a:solidFill>
              </a:rPr>
              <a:t>Chiang Kai-Shek (Jiang </a:t>
            </a:r>
            <a:r>
              <a:rPr lang="en-US" b="1" dirty="0" err="1" smtClean="0">
                <a:solidFill>
                  <a:srgbClr val="0070C0"/>
                </a:solidFill>
              </a:rPr>
              <a:t>Jieshi</a:t>
            </a:r>
            <a:r>
              <a:rPr lang="en-US" dirty="0" smtClean="0">
                <a:solidFill>
                  <a:srgbClr val="0070C0"/>
                </a:solidFill>
              </a:rPr>
              <a:t>): Nationalist leader following Sun </a:t>
            </a:r>
            <a:r>
              <a:rPr lang="en-US" dirty="0" err="1" smtClean="0">
                <a:solidFill>
                  <a:srgbClr val="0070C0"/>
                </a:solidFill>
              </a:rPr>
              <a:t>Yat</a:t>
            </a:r>
            <a:r>
              <a:rPr lang="en-US" dirty="0" smtClean="0">
                <a:solidFill>
                  <a:srgbClr val="0070C0"/>
                </a:solidFill>
              </a:rPr>
              <a:t>-Sen</a:t>
            </a:r>
          </a:p>
          <a:p>
            <a:pPr marL="0" indent="0">
              <a:buNone/>
            </a:pPr>
            <a:endParaRPr lang="en-US" dirty="0" smtClean="0">
              <a:solidFill>
                <a:srgbClr val="0070C0"/>
              </a:solidFill>
            </a:endParaRPr>
          </a:p>
          <a:p>
            <a:pPr marL="0" indent="0">
              <a:buNone/>
            </a:pPr>
            <a:r>
              <a:rPr lang="en-US" b="1" dirty="0" smtClean="0">
                <a:solidFill>
                  <a:srgbClr val="FF0000"/>
                </a:solidFill>
              </a:rPr>
              <a:t>Mao Zedong (Chairman Mao</a:t>
            </a:r>
            <a:r>
              <a:rPr lang="en-US" dirty="0" smtClean="0">
                <a:solidFill>
                  <a:srgbClr val="FF0000"/>
                </a:solidFill>
              </a:rPr>
              <a:t>): Leader of the Communist Party in China, Civil War: 1946-1949</a:t>
            </a:r>
            <a:endParaRPr lang="en-US" dirty="0">
              <a:solidFill>
                <a:srgbClr val="FF0000"/>
              </a:solidFill>
            </a:endParaRPr>
          </a:p>
        </p:txBody>
      </p:sp>
    </p:spTree>
    <p:extLst>
      <p:ext uri="{BB962C8B-B14F-4D97-AF65-F5344CB8AC3E}">
        <p14:creationId xmlns:p14="http://schemas.microsoft.com/office/powerpoint/2010/main" val="19912300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90600"/>
          </a:xfrm>
        </p:spPr>
        <p:txBody>
          <a:bodyPr/>
          <a:lstStyle/>
          <a:p>
            <a:pPr algn="l"/>
            <a:r>
              <a:rPr lang="en-US" b="1" dirty="0" smtClean="0">
                <a:solidFill>
                  <a:srgbClr val="7030A0"/>
                </a:solidFill>
              </a:rPr>
              <a:t>Nationalism</a:t>
            </a:r>
            <a:endParaRPr lang="en-US" b="1" dirty="0">
              <a:solidFill>
                <a:srgbClr val="7030A0"/>
              </a:solidFill>
            </a:endParaRPr>
          </a:p>
        </p:txBody>
      </p:sp>
      <p:sp>
        <p:nvSpPr>
          <p:cNvPr id="3" name="Content Placeholder 2"/>
          <p:cNvSpPr>
            <a:spLocks noGrp="1"/>
          </p:cNvSpPr>
          <p:nvPr>
            <p:ph idx="1"/>
          </p:nvPr>
        </p:nvSpPr>
        <p:spPr>
          <a:xfrm>
            <a:off x="228600" y="990600"/>
            <a:ext cx="3505200" cy="5791200"/>
          </a:xfrm>
        </p:spPr>
        <p:txBody>
          <a:bodyPr/>
          <a:lstStyle/>
          <a:p>
            <a:pPr marL="0" indent="0">
              <a:buNone/>
            </a:pPr>
            <a:r>
              <a:rPr lang="en-US" dirty="0" smtClean="0">
                <a:solidFill>
                  <a:srgbClr val="002060"/>
                </a:solidFill>
              </a:rPr>
              <a:t>What was China like in the </a:t>
            </a:r>
            <a:r>
              <a:rPr lang="en-US" b="1" dirty="0" smtClean="0">
                <a:solidFill>
                  <a:srgbClr val="002060"/>
                </a:solidFill>
              </a:rPr>
              <a:t>early</a:t>
            </a:r>
            <a:r>
              <a:rPr lang="en-US" dirty="0" smtClean="0">
                <a:solidFill>
                  <a:srgbClr val="002060"/>
                </a:solidFill>
              </a:rPr>
              <a:t> </a:t>
            </a:r>
            <a:r>
              <a:rPr lang="en-US" b="1" dirty="0" smtClean="0">
                <a:solidFill>
                  <a:srgbClr val="002060"/>
                </a:solidFill>
              </a:rPr>
              <a:t>1900s</a:t>
            </a:r>
            <a:r>
              <a:rPr lang="en-US" dirty="0" smtClean="0">
                <a:solidFill>
                  <a:srgbClr val="002060"/>
                </a:solidFill>
              </a:rPr>
              <a:t>?</a:t>
            </a:r>
          </a:p>
          <a:p>
            <a:pPr marL="0" indent="0">
              <a:buNone/>
            </a:pPr>
            <a:endParaRPr lang="en-US" dirty="0">
              <a:solidFill>
                <a:srgbClr val="002060"/>
              </a:solidFill>
            </a:endParaRPr>
          </a:p>
          <a:p>
            <a:pPr marL="0" indent="0">
              <a:buNone/>
            </a:pPr>
            <a:r>
              <a:rPr lang="en-US" dirty="0" smtClean="0">
                <a:solidFill>
                  <a:srgbClr val="002060"/>
                </a:solidFill>
              </a:rPr>
              <a:t>Who was Sun </a:t>
            </a:r>
            <a:r>
              <a:rPr lang="en-US" dirty="0" err="1" smtClean="0">
                <a:solidFill>
                  <a:srgbClr val="002060"/>
                </a:solidFill>
              </a:rPr>
              <a:t>Yixian</a:t>
            </a:r>
            <a:r>
              <a:rPr lang="en-US" dirty="0" smtClean="0">
                <a:solidFill>
                  <a:srgbClr val="002060"/>
                </a:solidFill>
              </a:rPr>
              <a:t> (</a:t>
            </a:r>
            <a:r>
              <a:rPr lang="en-US" b="1" dirty="0" smtClean="0">
                <a:solidFill>
                  <a:srgbClr val="002060"/>
                </a:solidFill>
              </a:rPr>
              <a:t>Sun </a:t>
            </a:r>
            <a:r>
              <a:rPr lang="en-US" b="1" dirty="0" err="1" smtClean="0">
                <a:solidFill>
                  <a:srgbClr val="002060"/>
                </a:solidFill>
              </a:rPr>
              <a:t>Yat</a:t>
            </a:r>
            <a:r>
              <a:rPr lang="en-US" b="1" dirty="0" smtClean="0">
                <a:solidFill>
                  <a:srgbClr val="002060"/>
                </a:solidFill>
              </a:rPr>
              <a:t> Sen</a:t>
            </a:r>
            <a:r>
              <a:rPr lang="en-US" dirty="0" smtClean="0">
                <a:solidFill>
                  <a:srgbClr val="002060"/>
                </a:solidFill>
              </a:rPr>
              <a:t>)?</a:t>
            </a:r>
          </a:p>
          <a:p>
            <a:pPr marL="0" indent="0">
              <a:buNone/>
            </a:pPr>
            <a:endParaRPr lang="en-US" dirty="0">
              <a:solidFill>
                <a:srgbClr val="002060"/>
              </a:solidFill>
            </a:endParaRPr>
          </a:p>
          <a:p>
            <a:pPr marL="0" indent="0">
              <a:buNone/>
            </a:pPr>
            <a:r>
              <a:rPr lang="en-US" dirty="0" smtClean="0">
                <a:solidFill>
                  <a:srgbClr val="002060"/>
                </a:solidFill>
              </a:rPr>
              <a:t>What did the </a:t>
            </a:r>
            <a:r>
              <a:rPr lang="en-US" b="1" dirty="0" smtClean="0">
                <a:solidFill>
                  <a:srgbClr val="002060"/>
                </a:solidFill>
              </a:rPr>
              <a:t>Kuomintang</a:t>
            </a:r>
            <a:r>
              <a:rPr lang="en-US" dirty="0" smtClean="0">
                <a:solidFill>
                  <a:srgbClr val="002060"/>
                </a:solidFill>
              </a:rPr>
              <a:t> want? </a:t>
            </a:r>
            <a:endParaRPr lang="en-US" dirty="0">
              <a:solidFill>
                <a:srgbClr val="002060"/>
              </a:solidFill>
            </a:endParaRPr>
          </a:p>
        </p:txBody>
      </p:sp>
      <p:pic>
        <p:nvPicPr>
          <p:cNvPr id="5" name="Picture 4"/>
          <p:cNvPicPr>
            <a:picLocks noChangeAspect="1"/>
          </p:cNvPicPr>
          <p:nvPr/>
        </p:nvPicPr>
        <p:blipFill>
          <a:blip r:embed="rId2" cstate="print"/>
          <a:stretch>
            <a:fillRect/>
          </a:stretch>
        </p:blipFill>
        <p:spPr>
          <a:xfrm>
            <a:off x="4191000" y="152400"/>
            <a:ext cx="4812275" cy="6553200"/>
          </a:xfrm>
          <a:prstGeom prst="rect">
            <a:avLst/>
          </a:prstGeom>
        </p:spPr>
      </p:pic>
    </p:spTree>
    <p:extLst>
      <p:ext uri="{BB962C8B-B14F-4D97-AF65-F5344CB8AC3E}">
        <p14:creationId xmlns:p14="http://schemas.microsoft.com/office/powerpoint/2010/main" val="398357394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5853"/>
          </a:xfrm>
        </p:spPr>
        <p:txBody>
          <a:bodyPr/>
          <a:lstStyle/>
          <a:p>
            <a:pPr algn="ctr"/>
            <a:r>
              <a:rPr lang="en-US" b="1" i="1" dirty="0" smtClean="0">
                <a:solidFill>
                  <a:srgbClr val="FF0000"/>
                </a:solidFill>
                <a:latin typeface="Arial Black" panose="020B0A04020102020204" pitchFamily="34" charset="0"/>
              </a:rPr>
              <a:t>Journal Entry 3/21/17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42256"/>
            <a:ext cx="9144000" cy="6315744"/>
          </a:xfrm>
        </p:spPr>
        <p:txBody>
          <a:bodyPr>
            <a:normAutofit/>
          </a:bodyPr>
          <a:lstStyle/>
          <a:p>
            <a:r>
              <a:rPr lang="en-US" sz="4800" dirty="0" smtClean="0"/>
              <a:t>What are 3 reasons that China went through a “Century of Humiliation?”</a:t>
            </a:r>
          </a:p>
          <a:p>
            <a:r>
              <a:rPr lang="en-US" sz="4800" dirty="0" smtClean="0"/>
              <a:t>What are two ways that China could fix the problems they went through? </a:t>
            </a:r>
            <a:endParaRPr lang="en-US" sz="4800" dirty="0"/>
          </a:p>
        </p:txBody>
      </p:sp>
    </p:spTree>
    <p:extLst>
      <p:ext uri="{BB962C8B-B14F-4D97-AF65-F5344CB8AC3E}">
        <p14:creationId xmlns:p14="http://schemas.microsoft.com/office/powerpoint/2010/main" val="192692492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90600"/>
          </a:xfrm>
        </p:spPr>
        <p:txBody>
          <a:bodyPr/>
          <a:lstStyle/>
          <a:p>
            <a:pPr algn="l"/>
            <a:r>
              <a:rPr lang="en-US" b="1" dirty="0" smtClean="0">
                <a:solidFill>
                  <a:srgbClr val="7030A0"/>
                </a:solidFill>
              </a:rPr>
              <a:t>China Falls Apart Discussion Qs</a:t>
            </a:r>
            <a:endParaRPr lang="en-US" b="1" dirty="0">
              <a:solidFill>
                <a:srgbClr val="7030A0"/>
              </a:solidFill>
            </a:endParaRPr>
          </a:p>
        </p:txBody>
      </p:sp>
      <p:sp>
        <p:nvSpPr>
          <p:cNvPr id="3" name="Content Placeholder 2"/>
          <p:cNvSpPr>
            <a:spLocks noGrp="1"/>
          </p:cNvSpPr>
          <p:nvPr>
            <p:ph idx="1"/>
          </p:nvPr>
        </p:nvSpPr>
        <p:spPr>
          <a:xfrm>
            <a:off x="228599" y="990600"/>
            <a:ext cx="4126117" cy="5791200"/>
          </a:xfrm>
        </p:spPr>
        <p:txBody>
          <a:bodyPr>
            <a:normAutofit fontScale="70000" lnSpcReduction="20000"/>
          </a:bodyPr>
          <a:lstStyle/>
          <a:p>
            <a:pPr marL="514350" indent="-514350">
              <a:buFont typeface="+mj-lt"/>
              <a:buAutoNum type="arabicPeriod"/>
            </a:pPr>
            <a:r>
              <a:rPr lang="en-US" dirty="0">
                <a:solidFill>
                  <a:srgbClr val="002060"/>
                </a:solidFill>
              </a:rPr>
              <a:t>What was China like in the </a:t>
            </a:r>
            <a:r>
              <a:rPr lang="en-US" b="1" dirty="0">
                <a:solidFill>
                  <a:srgbClr val="002060"/>
                </a:solidFill>
              </a:rPr>
              <a:t>early</a:t>
            </a:r>
            <a:r>
              <a:rPr lang="en-US" dirty="0">
                <a:solidFill>
                  <a:srgbClr val="002060"/>
                </a:solidFill>
              </a:rPr>
              <a:t> </a:t>
            </a:r>
            <a:r>
              <a:rPr lang="en-US" b="1" dirty="0">
                <a:solidFill>
                  <a:srgbClr val="002060"/>
                </a:solidFill>
              </a:rPr>
              <a:t>1900s</a:t>
            </a:r>
            <a:r>
              <a:rPr lang="en-US" dirty="0" smtClean="0">
                <a:solidFill>
                  <a:srgbClr val="002060"/>
                </a:solidFill>
              </a:rPr>
              <a:t>?</a:t>
            </a:r>
            <a:endParaRPr lang="en-US" dirty="0">
              <a:solidFill>
                <a:srgbClr val="002060"/>
              </a:solidFill>
            </a:endParaRPr>
          </a:p>
          <a:p>
            <a:pPr marL="514350" indent="-514350">
              <a:buFont typeface="+mj-lt"/>
              <a:buAutoNum type="arabicPeriod"/>
            </a:pPr>
            <a:r>
              <a:rPr lang="en-US" dirty="0">
                <a:solidFill>
                  <a:srgbClr val="002060"/>
                </a:solidFill>
              </a:rPr>
              <a:t>Who was Sun </a:t>
            </a:r>
            <a:r>
              <a:rPr lang="en-US" dirty="0" err="1">
                <a:solidFill>
                  <a:srgbClr val="002060"/>
                </a:solidFill>
              </a:rPr>
              <a:t>Yixian</a:t>
            </a:r>
            <a:r>
              <a:rPr lang="en-US" dirty="0">
                <a:solidFill>
                  <a:srgbClr val="002060"/>
                </a:solidFill>
              </a:rPr>
              <a:t> (</a:t>
            </a:r>
            <a:r>
              <a:rPr lang="en-US" b="1" dirty="0">
                <a:solidFill>
                  <a:srgbClr val="002060"/>
                </a:solidFill>
              </a:rPr>
              <a:t>Sun </a:t>
            </a:r>
            <a:r>
              <a:rPr lang="en-US" b="1" dirty="0" err="1">
                <a:solidFill>
                  <a:srgbClr val="002060"/>
                </a:solidFill>
              </a:rPr>
              <a:t>Yat</a:t>
            </a:r>
            <a:r>
              <a:rPr lang="en-US" b="1" dirty="0">
                <a:solidFill>
                  <a:srgbClr val="002060"/>
                </a:solidFill>
              </a:rPr>
              <a:t> Sen</a:t>
            </a:r>
            <a:r>
              <a:rPr lang="en-US" dirty="0" smtClean="0">
                <a:solidFill>
                  <a:srgbClr val="002060"/>
                </a:solidFill>
              </a:rPr>
              <a:t>)?</a:t>
            </a:r>
            <a:endParaRPr lang="en-US" dirty="0">
              <a:solidFill>
                <a:srgbClr val="002060"/>
              </a:solidFill>
            </a:endParaRPr>
          </a:p>
          <a:p>
            <a:pPr marL="514350" indent="-514350">
              <a:buFont typeface="+mj-lt"/>
              <a:buAutoNum type="arabicPeriod"/>
            </a:pPr>
            <a:r>
              <a:rPr lang="en-US" dirty="0">
                <a:solidFill>
                  <a:srgbClr val="002060"/>
                </a:solidFill>
              </a:rPr>
              <a:t>What did the </a:t>
            </a:r>
            <a:r>
              <a:rPr lang="en-US" b="1" dirty="0">
                <a:solidFill>
                  <a:srgbClr val="002060"/>
                </a:solidFill>
              </a:rPr>
              <a:t>Kuomintang</a:t>
            </a:r>
            <a:r>
              <a:rPr lang="en-US" dirty="0">
                <a:solidFill>
                  <a:srgbClr val="002060"/>
                </a:solidFill>
              </a:rPr>
              <a:t> want? </a:t>
            </a:r>
            <a:endParaRPr lang="en-US" dirty="0" smtClean="0">
              <a:solidFill>
                <a:srgbClr val="002060"/>
              </a:solidFill>
            </a:endParaRPr>
          </a:p>
          <a:p>
            <a:pPr marL="514350" indent="-514350">
              <a:buFont typeface="+mj-lt"/>
              <a:buAutoNum type="arabicPeriod"/>
            </a:pPr>
            <a:r>
              <a:rPr lang="en-US" dirty="0" smtClean="0">
                <a:solidFill>
                  <a:srgbClr val="002060"/>
                </a:solidFill>
              </a:rPr>
              <a:t>Why was China </a:t>
            </a:r>
            <a:r>
              <a:rPr lang="en-US" b="1" dirty="0" smtClean="0">
                <a:solidFill>
                  <a:srgbClr val="002060"/>
                </a:solidFill>
              </a:rPr>
              <a:t>ready</a:t>
            </a:r>
            <a:r>
              <a:rPr lang="en-US" dirty="0" smtClean="0">
                <a:solidFill>
                  <a:srgbClr val="002060"/>
                </a:solidFill>
              </a:rPr>
              <a:t> for a revolution in the early 20</a:t>
            </a:r>
            <a:r>
              <a:rPr lang="en-US" baseline="30000" dirty="0" smtClean="0">
                <a:solidFill>
                  <a:srgbClr val="002060"/>
                </a:solidFill>
              </a:rPr>
              <a:t>th</a:t>
            </a:r>
            <a:r>
              <a:rPr lang="en-US" dirty="0" smtClean="0">
                <a:solidFill>
                  <a:srgbClr val="002060"/>
                </a:solidFill>
              </a:rPr>
              <a:t> century? </a:t>
            </a:r>
          </a:p>
          <a:p>
            <a:pPr marL="514350" indent="-514350">
              <a:buFont typeface="+mj-lt"/>
              <a:buAutoNum type="arabicPeriod"/>
            </a:pPr>
            <a:r>
              <a:rPr lang="en-US" dirty="0" smtClean="0">
                <a:solidFill>
                  <a:srgbClr val="002060"/>
                </a:solidFill>
              </a:rPr>
              <a:t>What </a:t>
            </a:r>
            <a:r>
              <a:rPr lang="en-US" b="1" dirty="0" smtClean="0">
                <a:solidFill>
                  <a:srgbClr val="002060"/>
                </a:solidFill>
              </a:rPr>
              <a:t>effect</a:t>
            </a:r>
            <a:r>
              <a:rPr lang="en-US" dirty="0" smtClean="0">
                <a:solidFill>
                  <a:srgbClr val="002060"/>
                </a:solidFill>
              </a:rPr>
              <a:t> did </a:t>
            </a:r>
            <a:r>
              <a:rPr lang="en-US" b="1" dirty="0" smtClean="0">
                <a:solidFill>
                  <a:srgbClr val="002060"/>
                </a:solidFill>
              </a:rPr>
              <a:t>WW1</a:t>
            </a:r>
            <a:r>
              <a:rPr lang="en-US" dirty="0" smtClean="0">
                <a:solidFill>
                  <a:srgbClr val="002060"/>
                </a:solidFill>
              </a:rPr>
              <a:t> have on China? </a:t>
            </a:r>
          </a:p>
          <a:p>
            <a:pPr marL="514350" indent="-514350">
              <a:buFont typeface="+mj-lt"/>
              <a:buAutoNum type="arabicPeriod"/>
            </a:pPr>
            <a:r>
              <a:rPr lang="en-US" dirty="0" smtClean="0">
                <a:solidFill>
                  <a:srgbClr val="002060"/>
                </a:solidFill>
              </a:rPr>
              <a:t>How did Chinese Communism </a:t>
            </a:r>
            <a:r>
              <a:rPr lang="en-US" b="1" dirty="0" smtClean="0">
                <a:solidFill>
                  <a:srgbClr val="002060"/>
                </a:solidFill>
              </a:rPr>
              <a:t>differ</a:t>
            </a:r>
            <a:r>
              <a:rPr lang="en-US" dirty="0" smtClean="0">
                <a:solidFill>
                  <a:srgbClr val="002060"/>
                </a:solidFill>
              </a:rPr>
              <a:t> from Russian Communism?</a:t>
            </a:r>
          </a:p>
          <a:p>
            <a:pPr marL="514350" indent="-514350">
              <a:buFont typeface="+mj-lt"/>
              <a:buAutoNum type="arabicPeriod"/>
            </a:pPr>
            <a:r>
              <a:rPr lang="en-US" dirty="0" smtClean="0">
                <a:solidFill>
                  <a:srgbClr val="002060"/>
                </a:solidFill>
              </a:rPr>
              <a:t>Why did </a:t>
            </a:r>
            <a:r>
              <a:rPr lang="en-US" b="1" dirty="0" smtClean="0">
                <a:solidFill>
                  <a:srgbClr val="002060"/>
                </a:solidFill>
              </a:rPr>
              <a:t>peasants</a:t>
            </a:r>
            <a:r>
              <a:rPr lang="en-US" dirty="0" smtClean="0">
                <a:solidFill>
                  <a:srgbClr val="002060"/>
                </a:solidFill>
              </a:rPr>
              <a:t> like Communism so much? </a:t>
            </a:r>
          </a:p>
          <a:p>
            <a:pPr marL="514350" indent="-514350">
              <a:buFont typeface="+mj-lt"/>
              <a:buAutoNum type="arabicPeriod"/>
            </a:pPr>
            <a:r>
              <a:rPr lang="en-US" dirty="0" smtClean="0">
                <a:solidFill>
                  <a:srgbClr val="002060"/>
                </a:solidFill>
              </a:rPr>
              <a:t>What caused the </a:t>
            </a:r>
            <a:r>
              <a:rPr lang="en-US" b="1" dirty="0" smtClean="0">
                <a:solidFill>
                  <a:srgbClr val="002060"/>
                </a:solidFill>
              </a:rPr>
              <a:t>Chinese</a:t>
            </a:r>
            <a:r>
              <a:rPr lang="en-US" dirty="0" smtClean="0">
                <a:solidFill>
                  <a:srgbClr val="002060"/>
                </a:solidFill>
              </a:rPr>
              <a:t> </a:t>
            </a:r>
            <a:r>
              <a:rPr lang="en-US" b="1" dirty="0" smtClean="0">
                <a:solidFill>
                  <a:srgbClr val="002060"/>
                </a:solidFill>
              </a:rPr>
              <a:t>Civil</a:t>
            </a:r>
            <a:r>
              <a:rPr lang="en-US" dirty="0" smtClean="0">
                <a:solidFill>
                  <a:srgbClr val="002060"/>
                </a:solidFill>
              </a:rPr>
              <a:t> </a:t>
            </a:r>
            <a:r>
              <a:rPr lang="en-US" b="1" dirty="0" smtClean="0">
                <a:solidFill>
                  <a:srgbClr val="002060"/>
                </a:solidFill>
              </a:rPr>
              <a:t>War</a:t>
            </a:r>
            <a:r>
              <a:rPr lang="en-US" dirty="0" smtClean="0">
                <a:solidFill>
                  <a:srgbClr val="002060"/>
                </a:solidFill>
              </a:rPr>
              <a:t>? What ended it? </a:t>
            </a:r>
          </a:p>
          <a:p>
            <a:pPr marL="514350" indent="-514350">
              <a:buFont typeface="+mj-lt"/>
              <a:buAutoNum type="arabicPeriod"/>
            </a:pPr>
            <a:r>
              <a:rPr lang="en-US" dirty="0" smtClean="0">
                <a:solidFill>
                  <a:srgbClr val="002060"/>
                </a:solidFill>
              </a:rPr>
              <a:t>What role did </a:t>
            </a:r>
            <a:r>
              <a:rPr lang="en-US" b="1" dirty="0" smtClean="0">
                <a:solidFill>
                  <a:srgbClr val="002060"/>
                </a:solidFill>
              </a:rPr>
              <a:t>Japan</a:t>
            </a:r>
            <a:r>
              <a:rPr lang="en-US" dirty="0" smtClean="0">
                <a:solidFill>
                  <a:srgbClr val="002060"/>
                </a:solidFill>
              </a:rPr>
              <a:t> play in all of this? </a:t>
            </a:r>
          </a:p>
          <a:p>
            <a:pPr marL="514350" indent="-514350">
              <a:buFont typeface="+mj-lt"/>
              <a:buAutoNum type="arabicPeriod"/>
            </a:pPr>
            <a:r>
              <a:rPr lang="en-US" dirty="0" smtClean="0">
                <a:solidFill>
                  <a:srgbClr val="002060"/>
                </a:solidFill>
              </a:rPr>
              <a:t>What do you think will happen next? </a:t>
            </a:r>
          </a:p>
          <a:p>
            <a:pPr marL="0" indent="0">
              <a:buNone/>
            </a:pPr>
            <a:endParaRPr lang="en-US" dirty="0" smtClean="0">
              <a:solidFill>
                <a:srgbClr val="002060"/>
              </a:solidFill>
            </a:endParaRPr>
          </a:p>
          <a:p>
            <a:pPr marL="0" indent="0">
              <a:buNone/>
            </a:pPr>
            <a:endParaRPr lang="en-US" dirty="0">
              <a:solidFill>
                <a:srgbClr val="002060"/>
              </a:solidFill>
            </a:endParaRPr>
          </a:p>
        </p:txBody>
      </p:sp>
      <p:pic>
        <p:nvPicPr>
          <p:cNvPr id="4" name="Picture 3"/>
          <p:cNvPicPr>
            <a:picLocks noChangeAspect="1"/>
          </p:cNvPicPr>
          <p:nvPr/>
        </p:nvPicPr>
        <p:blipFill>
          <a:blip r:embed="rId2"/>
          <a:stretch>
            <a:fillRect/>
          </a:stretch>
        </p:blipFill>
        <p:spPr>
          <a:xfrm>
            <a:off x="4807390" y="990601"/>
            <a:ext cx="4251987" cy="5791200"/>
          </a:xfrm>
          <a:prstGeom prst="rect">
            <a:avLst/>
          </a:prstGeom>
        </p:spPr>
      </p:pic>
    </p:spTree>
    <p:extLst>
      <p:ext uri="{BB962C8B-B14F-4D97-AF65-F5344CB8AC3E}">
        <p14:creationId xmlns:p14="http://schemas.microsoft.com/office/powerpoint/2010/main" val="11698183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90600"/>
          </a:xfrm>
        </p:spPr>
        <p:txBody>
          <a:bodyPr/>
          <a:lstStyle/>
          <a:p>
            <a:pPr algn="l"/>
            <a:r>
              <a:rPr lang="en-US" dirty="0" smtClean="0">
                <a:solidFill>
                  <a:srgbClr val="7030A0"/>
                </a:solidFill>
              </a:rPr>
              <a:t>Nationalists</a:t>
            </a:r>
            <a:endParaRPr lang="en-US" dirty="0">
              <a:solidFill>
                <a:srgbClr val="7030A0"/>
              </a:solidFill>
            </a:endParaRPr>
          </a:p>
        </p:txBody>
      </p:sp>
      <p:sp>
        <p:nvSpPr>
          <p:cNvPr id="3" name="Content Placeholder 2"/>
          <p:cNvSpPr>
            <a:spLocks noGrp="1"/>
          </p:cNvSpPr>
          <p:nvPr>
            <p:ph idx="1"/>
          </p:nvPr>
        </p:nvSpPr>
        <p:spPr>
          <a:xfrm>
            <a:off x="152400" y="838200"/>
            <a:ext cx="4572000" cy="5943600"/>
          </a:xfrm>
        </p:spPr>
        <p:txBody>
          <a:bodyPr/>
          <a:lstStyle/>
          <a:p>
            <a:pPr marL="0" indent="0">
              <a:buNone/>
            </a:pPr>
            <a:r>
              <a:rPr lang="en-US" dirty="0" smtClean="0">
                <a:solidFill>
                  <a:srgbClr val="002060"/>
                </a:solidFill>
              </a:rPr>
              <a:t>1911: Nationalists overthrown the last Qing Emperor, </a:t>
            </a:r>
            <a:r>
              <a:rPr lang="en-US" b="1" dirty="0" smtClean="0">
                <a:solidFill>
                  <a:srgbClr val="002060"/>
                </a:solidFill>
              </a:rPr>
              <a:t>ending the Mandate of Heaven</a:t>
            </a:r>
            <a:endParaRPr lang="en-US" dirty="0" smtClean="0">
              <a:solidFill>
                <a:srgbClr val="002060"/>
              </a:solidFill>
            </a:endParaRPr>
          </a:p>
          <a:p>
            <a:pPr marL="0" indent="0">
              <a:buNone/>
            </a:pPr>
            <a:endParaRPr lang="en-US" dirty="0">
              <a:solidFill>
                <a:srgbClr val="002060"/>
              </a:solidFill>
            </a:endParaRPr>
          </a:p>
          <a:p>
            <a:pPr marL="0" indent="0">
              <a:buNone/>
            </a:pPr>
            <a:r>
              <a:rPr lang="en-US" b="1" dirty="0" smtClean="0">
                <a:solidFill>
                  <a:srgbClr val="002060"/>
                </a:solidFill>
              </a:rPr>
              <a:t>Sun </a:t>
            </a:r>
            <a:r>
              <a:rPr lang="en-US" b="1" dirty="0" err="1" smtClean="0">
                <a:solidFill>
                  <a:srgbClr val="002060"/>
                </a:solidFill>
              </a:rPr>
              <a:t>Yixian</a:t>
            </a:r>
            <a:r>
              <a:rPr lang="en-US" b="1" dirty="0" smtClean="0">
                <a:solidFill>
                  <a:srgbClr val="002060"/>
                </a:solidFill>
              </a:rPr>
              <a:t> (</a:t>
            </a:r>
            <a:r>
              <a:rPr lang="en-US" b="1" dirty="0" err="1" smtClean="0">
                <a:solidFill>
                  <a:srgbClr val="002060"/>
                </a:solidFill>
              </a:rPr>
              <a:t>Yat</a:t>
            </a:r>
            <a:r>
              <a:rPr lang="en-US" b="1" dirty="0" smtClean="0">
                <a:solidFill>
                  <a:srgbClr val="002060"/>
                </a:solidFill>
              </a:rPr>
              <a:t> Sen) </a:t>
            </a:r>
            <a:r>
              <a:rPr lang="en-US" dirty="0" smtClean="0">
                <a:solidFill>
                  <a:srgbClr val="002060"/>
                </a:solidFill>
              </a:rPr>
              <a:t>attempts to establish a republic</a:t>
            </a:r>
          </a:p>
          <a:p>
            <a:pPr marL="0" indent="0">
              <a:buNone/>
            </a:pPr>
            <a:endParaRPr lang="en-US" dirty="0">
              <a:solidFill>
                <a:srgbClr val="002060"/>
              </a:solidFill>
            </a:endParaRPr>
          </a:p>
          <a:p>
            <a:pPr marL="0" indent="0">
              <a:buNone/>
            </a:pPr>
            <a:r>
              <a:rPr lang="en-US" dirty="0" smtClean="0">
                <a:solidFill>
                  <a:srgbClr val="002060"/>
                </a:solidFill>
              </a:rPr>
              <a:t>Why did he describe the Chinese as “a heap of loose sand”?  </a:t>
            </a:r>
            <a:endParaRPr lang="en-US" dirty="0">
              <a:solidFill>
                <a:srgbClr val="002060"/>
              </a:solidFill>
            </a:endParaRPr>
          </a:p>
        </p:txBody>
      </p:sp>
      <p:pic>
        <p:nvPicPr>
          <p:cNvPr id="4" name="Picture 3"/>
          <p:cNvPicPr>
            <a:picLocks noChangeAspect="1"/>
          </p:cNvPicPr>
          <p:nvPr/>
        </p:nvPicPr>
        <p:blipFill>
          <a:blip r:embed="rId2" cstate="print"/>
          <a:stretch>
            <a:fillRect/>
          </a:stretch>
        </p:blipFill>
        <p:spPr>
          <a:xfrm>
            <a:off x="4657074" y="119062"/>
            <a:ext cx="4286901" cy="6586538"/>
          </a:xfrm>
          <a:prstGeom prst="rect">
            <a:avLst/>
          </a:prstGeom>
        </p:spPr>
      </p:pic>
    </p:spTree>
    <p:extLst>
      <p:ext uri="{BB962C8B-B14F-4D97-AF65-F5344CB8AC3E}">
        <p14:creationId xmlns:p14="http://schemas.microsoft.com/office/powerpoint/2010/main" val="387927682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90600"/>
          </a:xfrm>
        </p:spPr>
        <p:txBody>
          <a:bodyPr/>
          <a:lstStyle/>
          <a:p>
            <a:pPr algn="l"/>
            <a:r>
              <a:rPr lang="en-US" dirty="0" smtClean="0">
                <a:solidFill>
                  <a:srgbClr val="7030A0"/>
                </a:solidFill>
              </a:rPr>
              <a:t>Nationalists</a:t>
            </a:r>
            <a:endParaRPr lang="en-US" dirty="0">
              <a:solidFill>
                <a:srgbClr val="7030A0"/>
              </a:solidFill>
            </a:endParaRPr>
          </a:p>
        </p:txBody>
      </p:sp>
      <p:sp>
        <p:nvSpPr>
          <p:cNvPr id="3" name="Content Placeholder 2"/>
          <p:cNvSpPr>
            <a:spLocks noGrp="1"/>
          </p:cNvSpPr>
          <p:nvPr>
            <p:ph idx="1"/>
          </p:nvPr>
        </p:nvSpPr>
        <p:spPr>
          <a:xfrm>
            <a:off x="152400" y="838200"/>
            <a:ext cx="4572000" cy="5943600"/>
          </a:xfrm>
        </p:spPr>
        <p:txBody>
          <a:bodyPr/>
          <a:lstStyle/>
          <a:p>
            <a:pPr marL="0" indent="0">
              <a:buNone/>
            </a:pPr>
            <a:r>
              <a:rPr lang="en-US" dirty="0" smtClean="0">
                <a:solidFill>
                  <a:srgbClr val="002060"/>
                </a:solidFill>
              </a:rPr>
              <a:t>1916: </a:t>
            </a:r>
            <a:r>
              <a:rPr lang="en-US" b="1" dirty="0" smtClean="0">
                <a:solidFill>
                  <a:srgbClr val="002060"/>
                </a:solidFill>
              </a:rPr>
              <a:t>Yuan </a:t>
            </a:r>
            <a:r>
              <a:rPr lang="en-US" b="1" dirty="0" err="1" smtClean="0">
                <a:solidFill>
                  <a:srgbClr val="002060"/>
                </a:solidFill>
              </a:rPr>
              <a:t>Shikai</a:t>
            </a:r>
            <a:r>
              <a:rPr lang="en-US" b="1" dirty="0" smtClean="0">
                <a:solidFill>
                  <a:srgbClr val="002060"/>
                </a:solidFill>
              </a:rPr>
              <a:t> </a:t>
            </a:r>
            <a:r>
              <a:rPr lang="en-US" dirty="0" smtClean="0">
                <a:solidFill>
                  <a:srgbClr val="002060"/>
                </a:solidFill>
              </a:rPr>
              <a:t>given power, betrays democracy of Nationalist Revolution, rebellions start (again)</a:t>
            </a:r>
          </a:p>
          <a:p>
            <a:pPr marL="0" indent="0">
              <a:buNone/>
            </a:pPr>
            <a:endParaRPr lang="en-US" dirty="0" smtClean="0">
              <a:solidFill>
                <a:srgbClr val="002060"/>
              </a:solidFill>
            </a:endParaRPr>
          </a:p>
          <a:p>
            <a:pPr marL="0" indent="0">
              <a:buNone/>
            </a:pPr>
            <a:r>
              <a:rPr lang="en-US" dirty="0" smtClean="0">
                <a:solidFill>
                  <a:srgbClr val="002060"/>
                </a:solidFill>
              </a:rPr>
              <a:t>Provincial </a:t>
            </a:r>
            <a:r>
              <a:rPr lang="en-US" b="1" dirty="0" smtClean="0">
                <a:solidFill>
                  <a:srgbClr val="002060"/>
                </a:solidFill>
              </a:rPr>
              <a:t>warlords</a:t>
            </a:r>
            <a:r>
              <a:rPr lang="en-US" dirty="0" smtClean="0">
                <a:solidFill>
                  <a:srgbClr val="002060"/>
                </a:solidFill>
              </a:rPr>
              <a:t> and military leaders seize control of China </a:t>
            </a:r>
          </a:p>
          <a:p>
            <a:pPr marL="0" indent="0">
              <a:buNone/>
            </a:pPr>
            <a:endParaRPr lang="en-US" dirty="0" smtClean="0">
              <a:solidFill>
                <a:srgbClr val="002060"/>
              </a:solidFill>
            </a:endParaRPr>
          </a:p>
          <a:p>
            <a:pPr marL="0" indent="0">
              <a:buNone/>
            </a:pPr>
            <a:r>
              <a:rPr lang="en-US" b="1" dirty="0" smtClean="0">
                <a:solidFill>
                  <a:srgbClr val="002060"/>
                </a:solidFill>
              </a:rPr>
              <a:t>China launched into chaos</a:t>
            </a:r>
            <a:endParaRPr lang="en-US" b="1" dirty="0">
              <a:solidFill>
                <a:srgbClr val="002060"/>
              </a:solidFill>
            </a:endParaRPr>
          </a:p>
        </p:txBody>
      </p:sp>
      <p:pic>
        <p:nvPicPr>
          <p:cNvPr id="1026" name="Picture 2" descr="https://upload.wikimedia.org/wikipedia/en/thumb/3/39/Warlords_2007_poster.jpg/220px-Warlords_2007_poster.jpg"/>
          <p:cNvPicPr>
            <a:picLocks noChangeAspect="1" noChangeArrowheads="1"/>
          </p:cNvPicPr>
          <p:nvPr/>
        </p:nvPicPr>
        <p:blipFill>
          <a:blip r:embed="rId2" cstate="print"/>
          <a:srcRect/>
          <a:stretch>
            <a:fillRect/>
          </a:stretch>
        </p:blipFill>
        <p:spPr bwMode="auto">
          <a:xfrm>
            <a:off x="5029201" y="152400"/>
            <a:ext cx="3924300" cy="6553200"/>
          </a:xfrm>
          <a:prstGeom prst="rect">
            <a:avLst/>
          </a:prstGeom>
          <a:noFill/>
        </p:spPr>
      </p:pic>
    </p:spTree>
    <p:extLst>
      <p:ext uri="{BB962C8B-B14F-4D97-AF65-F5344CB8AC3E}">
        <p14:creationId xmlns:p14="http://schemas.microsoft.com/office/powerpoint/2010/main" val="2751144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6"/>
            <a:ext cx="3762375" cy="1325563"/>
          </a:xfrm>
        </p:spPr>
        <p:txBody>
          <a:bodyPr/>
          <a:lstStyle/>
          <a:p>
            <a:r>
              <a:rPr lang="en-US" dirty="0" smtClean="0">
                <a:solidFill>
                  <a:srgbClr val="FF0000"/>
                </a:solidFill>
                <a:latin typeface="Arial Black" panose="020B0A04020102020204" pitchFamily="34" charset="0"/>
              </a:rPr>
              <a:t>Taklimakan Desert </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1" y="1139824"/>
            <a:ext cx="3120905" cy="5718175"/>
          </a:xfrm>
        </p:spPr>
        <p:txBody>
          <a:bodyPr/>
          <a:lstStyle/>
          <a:p>
            <a:r>
              <a:rPr lang="en-US" dirty="0" smtClean="0"/>
              <a:t>“Once you get in, you never get out”</a:t>
            </a:r>
          </a:p>
          <a:p>
            <a:r>
              <a:rPr lang="en-US" dirty="0" smtClean="0"/>
              <a:t>About 130,000 </a:t>
            </a:r>
            <a:r>
              <a:rPr lang="en-US" dirty="0" err="1" smtClean="0"/>
              <a:t>sq</a:t>
            </a:r>
            <a:r>
              <a:rPr lang="en-US" dirty="0" smtClean="0"/>
              <a:t> mi</a:t>
            </a:r>
          </a:p>
          <a:p>
            <a:r>
              <a:rPr lang="en-US" dirty="0" smtClean="0"/>
              <a:t>Independent from the Gobi Desert </a:t>
            </a:r>
            <a:endParaRPr lang="en-US" dirty="0"/>
          </a:p>
        </p:txBody>
      </p:sp>
      <p:pic>
        <p:nvPicPr>
          <p:cNvPr id="4" name="Picture 3"/>
          <p:cNvPicPr>
            <a:picLocks noChangeAspect="1"/>
          </p:cNvPicPr>
          <p:nvPr/>
        </p:nvPicPr>
        <p:blipFill>
          <a:blip r:embed="rId2"/>
          <a:stretch>
            <a:fillRect/>
          </a:stretch>
        </p:blipFill>
        <p:spPr>
          <a:xfrm>
            <a:off x="3120904" y="1572419"/>
            <a:ext cx="6023096" cy="4033367"/>
          </a:xfrm>
          <a:prstGeom prst="rect">
            <a:avLst/>
          </a:prstGeom>
        </p:spPr>
      </p:pic>
    </p:spTree>
    <p:extLst>
      <p:ext uri="{BB962C8B-B14F-4D97-AF65-F5344CB8AC3E}">
        <p14:creationId xmlns:p14="http://schemas.microsoft.com/office/powerpoint/2010/main" val="40620534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38200"/>
          </a:xfrm>
        </p:spPr>
        <p:txBody>
          <a:bodyPr/>
          <a:lstStyle/>
          <a:p>
            <a:pPr algn="l"/>
            <a:r>
              <a:rPr lang="en-US" dirty="0" smtClean="0">
                <a:solidFill>
                  <a:srgbClr val="7030A0"/>
                </a:solidFill>
              </a:rPr>
              <a:t>World War 1</a:t>
            </a:r>
            <a:endParaRPr lang="en-US" dirty="0">
              <a:solidFill>
                <a:srgbClr val="7030A0"/>
              </a:solidFill>
            </a:endParaRPr>
          </a:p>
        </p:txBody>
      </p:sp>
      <p:sp>
        <p:nvSpPr>
          <p:cNvPr id="3" name="Content Placeholder 2"/>
          <p:cNvSpPr>
            <a:spLocks noGrp="1"/>
          </p:cNvSpPr>
          <p:nvPr>
            <p:ph idx="1"/>
          </p:nvPr>
        </p:nvSpPr>
        <p:spPr>
          <a:xfrm>
            <a:off x="76200" y="685800"/>
            <a:ext cx="4953000" cy="6096000"/>
          </a:xfrm>
        </p:spPr>
        <p:txBody>
          <a:bodyPr>
            <a:normAutofit/>
          </a:bodyPr>
          <a:lstStyle/>
          <a:p>
            <a:pPr marL="0" indent="0">
              <a:buNone/>
            </a:pPr>
            <a:r>
              <a:rPr lang="en-US" dirty="0" smtClean="0">
                <a:solidFill>
                  <a:srgbClr val="002060"/>
                </a:solidFill>
              </a:rPr>
              <a:t>China declares war on Germany</a:t>
            </a:r>
          </a:p>
          <a:p>
            <a:pPr marL="0" indent="0">
              <a:buNone/>
            </a:pPr>
            <a:endParaRPr lang="en-US" dirty="0" smtClean="0">
              <a:solidFill>
                <a:srgbClr val="002060"/>
              </a:solidFill>
            </a:endParaRPr>
          </a:p>
          <a:p>
            <a:pPr marL="0" indent="0">
              <a:buNone/>
            </a:pPr>
            <a:r>
              <a:rPr lang="en-US" dirty="0" smtClean="0">
                <a:solidFill>
                  <a:srgbClr val="002060"/>
                </a:solidFill>
              </a:rPr>
              <a:t>Japan invades China</a:t>
            </a:r>
          </a:p>
          <a:p>
            <a:pPr marL="0" indent="0">
              <a:buNone/>
            </a:pPr>
            <a:endParaRPr lang="en-US" dirty="0" smtClean="0">
              <a:solidFill>
                <a:srgbClr val="002060"/>
              </a:solidFill>
            </a:endParaRPr>
          </a:p>
          <a:p>
            <a:pPr marL="0" indent="0">
              <a:buNone/>
            </a:pPr>
            <a:r>
              <a:rPr lang="en-US" b="1" dirty="0" smtClean="0">
                <a:solidFill>
                  <a:srgbClr val="002060"/>
                </a:solidFill>
              </a:rPr>
              <a:t>Treaty of Versailles: </a:t>
            </a:r>
            <a:endParaRPr lang="en-US" dirty="0" smtClean="0">
              <a:solidFill>
                <a:srgbClr val="002060"/>
              </a:solidFill>
            </a:endParaRPr>
          </a:p>
          <a:p>
            <a:pPr marL="0" indent="0">
              <a:buNone/>
            </a:pPr>
            <a:r>
              <a:rPr lang="en-US" dirty="0" smtClean="0">
                <a:solidFill>
                  <a:srgbClr val="002060"/>
                </a:solidFill>
              </a:rPr>
              <a:t>Japan given control of territory China used to own…</a:t>
            </a:r>
          </a:p>
          <a:p>
            <a:pPr marL="0" indent="0">
              <a:buNone/>
            </a:pPr>
            <a:endParaRPr lang="en-US" dirty="0" smtClean="0">
              <a:solidFill>
                <a:srgbClr val="002060"/>
              </a:solidFill>
            </a:endParaRPr>
          </a:p>
          <a:p>
            <a:pPr marL="0" indent="0">
              <a:buNone/>
            </a:pPr>
            <a:r>
              <a:rPr lang="en-US" b="1" dirty="0" smtClean="0">
                <a:solidFill>
                  <a:srgbClr val="002060"/>
                </a:solidFill>
              </a:rPr>
              <a:t>May 4</a:t>
            </a:r>
            <a:r>
              <a:rPr lang="en-US" b="1" baseline="30000" dirty="0" smtClean="0">
                <a:solidFill>
                  <a:srgbClr val="002060"/>
                </a:solidFill>
              </a:rPr>
              <a:t>th</a:t>
            </a:r>
            <a:r>
              <a:rPr lang="en-US" b="1" dirty="0" smtClean="0">
                <a:solidFill>
                  <a:srgbClr val="002060"/>
                </a:solidFill>
              </a:rPr>
              <a:t>, 1919: </a:t>
            </a:r>
            <a:endParaRPr lang="en-US" dirty="0" smtClean="0">
              <a:solidFill>
                <a:srgbClr val="002060"/>
              </a:solidFill>
            </a:endParaRPr>
          </a:p>
          <a:p>
            <a:pPr marL="0" indent="0">
              <a:buNone/>
            </a:pPr>
            <a:r>
              <a:rPr lang="en-US" dirty="0" smtClean="0">
                <a:solidFill>
                  <a:srgbClr val="002060"/>
                </a:solidFill>
              </a:rPr>
              <a:t>Nationalists and Communists launch a protest in Beijing</a:t>
            </a:r>
          </a:p>
        </p:txBody>
      </p:sp>
      <p:pic>
        <p:nvPicPr>
          <p:cNvPr id="153602" name="Picture 2" descr="http://sites.austincc.edu/caddis/wp-content/uploads/sites/106/2015/08/United_China_Relief_1.png"/>
          <p:cNvPicPr>
            <a:picLocks noChangeAspect="1" noChangeArrowheads="1"/>
          </p:cNvPicPr>
          <p:nvPr/>
        </p:nvPicPr>
        <p:blipFill>
          <a:blip r:embed="rId2" cstate="print"/>
          <a:srcRect/>
          <a:stretch>
            <a:fillRect/>
          </a:stretch>
        </p:blipFill>
        <p:spPr bwMode="auto">
          <a:xfrm>
            <a:off x="5181600" y="0"/>
            <a:ext cx="3962400" cy="6781800"/>
          </a:xfrm>
          <a:prstGeom prst="rect">
            <a:avLst/>
          </a:prstGeom>
          <a:noFill/>
        </p:spPr>
      </p:pic>
    </p:spTree>
    <p:extLst>
      <p:ext uri="{BB962C8B-B14F-4D97-AF65-F5344CB8AC3E}">
        <p14:creationId xmlns:p14="http://schemas.microsoft.com/office/powerpoint/2010/main" val="319898473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90600"/>
            <a:ext cx="9144000" cy="6705600"/>
          </a:xfrm>
        </p:spPr>
        <p:txBody>
          <a:bodyPr>
            <a:noAutofit/>
          </a:bodyPr>
          <a:lstStyle/>
          <a:p>
            <a:r>
              <a:rPr lang="en-US" sz="2000" dirty="0" err="1" smtClean="0">
                <a:solidFill>
                  <a:srgbClr val="7030A0"/>
                </a:solidFill>
              </a:rPr>
              <a:t>McCleary</a:t>
            </a:r>
            <a:r>
              <a:rPr lang="en-US" sz="2000" dirty="0" smtClean="0">
                <a:solidFill>
                  <a:srgbClr val="7030A0"/>
                </a:solidFill>
              </a:rPr>
              <a:t> decision:  The state of Washington must provide “ample” funding for public education. (approximately two </a:t>
            </a:r>
            <a:r>
              <a:rPr lang="en-US" sz="2000" b="1" i="1" dirty="0" smtClean="0">
                <a:solidFill>
                  <a:srgbClr val="7030A0"/>
                </a:solidFill>
              </a:rPr>
              <a:t>billion</a:t>
            </a:r>
            <a:r>
              <a:rPr lang="en-US" sz="2000" dirty="0" smtClean="0">
                <a:solidFill>
                  <a:srgbClr val="7030A0"/>
                </a:solidFill>
              </a:rPr>
              <a:t> dollars)</a:t>
            </a:r>
          </a:p>
          <a:p>
            <a:pPr lvl="2"/>
            <a:r>
              <a:rPr lang="en-US" sz="2000" dirty="0" smtClean="0">
                <a:solidFill>
                  <a:srgbClr val="7030A0"/>
                </a:solidFill>
              </a:rPr>
              <a:t>To fulfill this mandate, the state is requiring stipulations from each district and, in turn, each school to “qualify” for these funds.</a:t>
            </a:r>
          </a:p>
          <a:p>
            <a:pPr lvl="2"/>
            <a:r>
              <a:rPr lang="en-US" sz="2000" b="1" dirty="0" smtClean="0">
                <a:solidFill>
                  <a:srgbClr val="7030A0"/>
                </a:solidFill>
              </a:rPr>
              <a:t>ESSA:  Every Student Succeeds Act </a:t>
            </a:r>
            <a:r>
              <a:rPr lang="en-US" sz="2000" dirty="0" smtClean="0">
                <a:solidFill>
                  <a:srgbClr val="7030A0"/>
                </a:solidFill>
              </a:rPr>
              <a:t>(NCLB) will be in full compliance</a:t>
            </a:r>
          </a:p>
          <a:p>
            <a:pPr lvl="3"/>
            <a:r>
              <a:rPr lang="en-US" sz="1600" dirty="0" smtClean="0">
                <a:solidFill>
                  <a:srgbClr val="7030A0"/>
                </a:solidFill>
              </a:rPr>
              <a:t>Students must meet “acceptable level of success” </a:t>
            </a:r>
          </a:p>
          <a:p>
            <a:pPr lvl="2"/>
            <a:r>
              <a:rPr lang="en-US" sz="2000" dirty="0" smtClean="0">
                <a:solidFill>
                  <a:srgbClr val="7030A0"/>
                </a:solidFill>
              </a:rPr>
              <a:t>Districts/Schools </a:t>
            </a:r>
            <a:r>
              <a:rPr lang="en-US" sz="2000" b="1" i="1" dirty="0" smtClean="0">
                <a:solidFill>
                  <a:srgbClr val="7030A0"/>
                </a:solidFill>
              </a:rPr>
              <a:t>will not be funded </a:t>
            </a:r>
            <a:r>
              <a:rPr lang="en-US" sz="2000" dirty="0" smtClean="0">
                <a:solidFill>
                  <a:srgbClr val="7030A0"/>
                </a:solidFill>
              </a:rPr>
              <a:t>if they do not meet the proposed requirements.</a:t>
            </a:r>
          </a:p>
          <a:p>
            <a:pPr lvl="3"/>
            <a:r>
              <a:rPr lang="en-US" sz="1600" dirty="0" smtClean="0">
                <a:solidFill>
                  <a:srgbClr val="7030A0"/>
                </a:solidFill>
              </a:rPr>
              <a:t>States have more oversight</a:t>
            </a:r>
          </a:p>
          <a:p>
            <a:pPr lvl="3"/>
            <a:r>
              <a:rPr lang="en-US" sz="1600" dirty="0" smtClean="0">
                <a:solidFill>
                  <a:srgbClr val="7030A0"/>
                </a:solidFill>
              </a:rPr>
              <a:t>“Career and college ready.”</a:t>
            </a:r>
          </a:p>
          <a:p>
            <a:pPr lvl="3"/>
            <a:r>
              <a:rPr lang="en-US" sz="1600" dirty="0" smtClean="0">
                <a:solidFill>
                  <a:srgbClr val="7030A0"/>
                </a:solidFill>
              </a:rPr>
              <a:t>“Dropout Factories”</a:t>
            </a:r>
          </a:p>
          <a:p>
            <a:pPr lvl="2"/>
            <a:r>
              <a:rPr lang="en-US" sz="2000" dirty="0" smtClean="0">
                <a:solidFill>
                  <a:srgbClr val="7030A0"/>
                </a:solidFill>
              </a:rPr>
              <a:t>ISD/SHS staff meeting to discuss new requirements and proposals</a:t>
            </a:r>
          </a:p>
          <a:p>
            <a:r>
              <a:rPr lang="en-US" sz="2000" b="1" dirty="0" smtClean="0">
                <a:solidFill>
                  <a:srgbClr val="7030A0"/>
                </a:solidFill>
              </a:rPr>
              <a:t>Currently</a:t>
            </a:r>
            <a:r>
              <a:rPr lang="en-US" sz="2000" dirty="0" smtClean="0">
                <a:solidFill>
                  <a:srgbClr val="7030A0"/>
                </a:solidFill>
              </a:rPr>
              <a:t>, the state legislature has been held in contempt by the state Supreme Court, but it’s being held in abeyance until the legislative session is complete.</a:t>
            </a:r>
          </a:p>
          <a:p>
            <a:pPr lvl="2"/>
            <a:r>
              <a:rPr lang="en-US" sz="2000" dirty="0" smtClean="0">
                <a:solidFill>
                  <a:srgbClr val="7030A0"/>
                </a:solidFill>
              </a:rPr>
              <a:t>Legislature is arguing for the points above…</a:t>
            </a:r>
          </a:p>
          <a:p>
            <a:pPr marL="0" indent="0">
              <a:buNone/>
            </a:pPr>
            <a:r>
              <a:rPr lang="en-US" b="1" dirty="0" smtClean="0">
                <a:solidFill>
                  <a:srgbClr val="7030A0"/>
                </a:solidFill>
              </a:rPr>
              <a:t>This week</a:t>
            </a:r>
            <a:r>
              <a:rPr lang="en-US" dirty="0" smtClean="0">
                <a:solidFill>
                  <a:srgbClr val="7030A0"/>
                </a:solidFill>
              </a:rPr>
              <a:t>: State Legislature votes to extend “levy cliff”</a:t>
            </a:r>
          </a:p>
          <a:p>
            <a:pPr marL="0" indent="0">
              <a:buNone/>
            </a:pPr>
            <a:r>
              <a:rPr lang="en-US" sz="2800" b="1" dirty="0" smtClean="0">
                <a:solidFill>
                  <a:srgbClr val="7030A0"/>
                </a:solidFill>
              </a:rPr>
              <a:t>ISD begins plan to implement pilot grade </a:t>
            </a:r>
            <a:r>
              <a:rPr lang="en-US" b="1" dirty="0">
                <a:solidFill>
                  <a:srgbClr val="7030A0"/>
                </a:solidFill>
              </a:rPr>
              <a:t>system </a:t>
            </a:r>
            <a:r>
              <a:rPr lang="en-US" sz="2800" b="1" dirty="0" smtClean="0">
                <a:solidFill>
                  <a:srgbClr val="7030A0"/>
                </a:solidFill>
              </a:rPr>
              <a:t>2017-2018</a:t>
            </a:r>
          </a:p>
          <a:p>
            <a:pPr lvl="2">
              <a:buNone/>
            </a:pPr>
            <a:endParaRPr lang="en-US" sz="1400" dirty="0">
              <a:solidFill>
                <a:srgbClr val="7030A0"/>
              </a:solidFill>
            </a:endParaRPr>
          </a:p>
        </p:txBody>
      </p:sp>
      <p:sp>
        <p:nvSpPr>
          <p:cNvPr id="3" name="Title 2"/>
          <p:cNvSpPr>
            <a:spLocks noGrp="1"/>
          </p:cNvSpPr>
          <p:nvPr>
            <p:ph type="title"/>
          </p:nvPr>
        </p:nvSpPr>
        <p:spPr>
          <a:xfrm>
            <a:off x="0" y="0"/>
            <a:ext cx="8442063" cy="1054250"/>
          </a:xfrm>
        </p:spPr>
        <p:txBody>
          <a:bodyPr/>
          <a:lstStyle/>
          <a:p>
            <a:pPr algn="l"/>
            <a:r>
              <a:rPr lang="en-US" dirty="0" smtClean="0">
                <a:solidFill>
                  <a:srgbClr val="0070C0"/>
                </a:solidFill>
              </a:rPr>
              <a:t>Jan. 5, 2012- </a:t>
            </a:r>
            <a:r>
              <a:rPr lang="en-US" dirty="0" err="1" smtClean="0">
                <a:solidFill>
                  <a:srgbClr val="0070C0"/>
                </a:solidFill>
              </a:rPr>
              <a:t>McClearly</a:t>
            </a:r>
            <a:r>
              <a:rPr lang="en-US" dirty="0" smtClean="0">
                <a:solidFill>
                  <a:srgbClr val="0070C0"/>
                </a:solidFill>
              </a:rPr>
              <a:t> Decision</a:t>
            </a:r>
            <a:endParaRPr lang="en-US" dirty="0">
              <a:solidFill>
                <a:srgbClr val="0070C0"/>
              </a:solidFill>
            </a:endParaRPr>
          </a:p>
        </p:txBody>
      </p:sp>
    </p:spTree>
    <p:extLst>
      <p:ext uri="{BB962C8B-B14F-4D97-AF65-F5344CB8AC3E}">
        <p14:creationId xmlns:p14="http://schemas.microsoft.com/office/powerpoint/2010/main" val="401806927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 y="838200"/>
            <a:ext cx="9128760" cy="6019800"/>
          </a:xfrm>
        </p:spPr>
        <p:txBody>
          <a:bodyPr>
            <a:normAutofit fontScale="85000" lnSpcReduction="20000"/>
          </a:bodyPr>
          <a:lstStyle/>
          <a:p>
            <a:pPr>
              <a:buNone/>
            </a:pPr>
            <a:r>
              <a:rPr lang="en-US" sz="3600" u="sng" dirty="0" smtClean="0">
                <a:solidFill>
                  <a:srgbClr val="7030A0"/>
                </a:solidFill>
              </a:rPr>
              <a:t>1</a:t>
            </a:r>
            <a:r>
              <a:rPr lang="en-US" sz="3600" u="sng" baseline="30000" dirty="0" smtClean="0">
                <a:solidFill>
                  <a:srgbClr val="7030A0"/>
                </a:solidFill>
              </a:rPr>
              <a:t>st</a:t>
            </a:r>
            <a:r>
              <a:rPr lang="en-US" sz="3600" u="sng" dirty="0" smtClean="0">
                <a:solidFill>
                  <a:srgbClr val="7030A0"/>
                </a:solidFill>
              </a:rPr>
              <a:t> Semester – 72.6% Average Grade—ALL ISD students</a:t>
            </a:r>
          </a:p>
          <a:p>
            <a:pPr lvl="1"/>
            <a:r>
              <a:rPr lang="en-US" sz="3800" dirty="0" smtClean="0">
                <a:solidFill>
                  <a:srgbClr val="7030A0"/>
                </a:solidFill>
              </a:rPr>
              <a:t>12.2% of students = F (at least one)</a:t>
            </a:r>
          </a:p>
          <a:p>
            <a:pPr lvl="1"/>
            <a:r>
              <a:rPr lang="en-US" sz="3800" dirty="0" smtClean="0">
                <a:solidFill>
                  <a:srgbClr val="7030A0"/>
                </a:solidFill>
              </a:rPr>
              <a:t>37.8% of students = A (at least one)</a:t>
            </a:r>
          </a:p>
          <a:p>
            <a:pPr lvl="1"/>
            <a:r>
              <a:rPr lang="en-US" sz="3800" b="1" i="1" u="sng" dirty="0" smtClean="0">
                <a:solidFill>
                  <a:srgbClr val="7030A0"/>
                </a:solidFill>
              </a:rPr>
              <a:t>All</a:t>
            </a:r>
            <a:r>
              <a:rPr lang="en-US" sz="3800" dirty="0" smtClean="0">
                <a:solidFill>
                  <a:srgbClr val="7030A0"/>
                </a:solidFill>
              </a:rPr>
              <a:t> students not meeting an acceptable level of success</a:t>
            </a:r>
          </a:p>
          <a:p>
            <a:pPr lvl="3"/>
            <a:endParaRPr lang="en-US" sz="3400" u="sng" dirty="0" smtClean="0">
              <a:solidFill>
                <a:srgbClr val="7030A0"/>
              </a:solidFill>
            </a:endParaRPr>
          </a:p>
          <a:p>
            <a:pPr>
              <a:buNone/>
            </a:pPr>
            <a:r>
              <a:rPr lang="en-US" sz="3600" b="1" i="1" u="sng" dirty="0" smtClean="0">
                <a:solidFill>
                  <a:srgbClr val="7030A0"/>
                </a:solidFill>
              </a:rPr>
              <a:t>Teacher evaluations will be tied to standardized test scores.</a:t>
            </a:r>
          </a:p>
          <a:p>
            <a:pPr lvl="1"/>
            <a:r>
              <a:rPr lang="en-US" sz="3800" dirty="0" smtClean="0">
                <a:solidFill>
                  <a:srgbClr val="7030A0"/>
                </a:solidFill>
              </a:rPr>
              <a:t>Student’s performance is direct reflection of teacher performance.</a:t>
            </a:r>
          </a:p>
          <a:p>
            <a:pPr lvl="1"/>
            <a:r>
              <a:rPr lang="en-US" sz="3800" dirty="0" smtClean="0">
                <a:solidFill>
                  <a:srgbClr val="7030A0"/>
                </a:solidFill>
              </a:rPr>
              <a:t>Also, funding will be tied to graduation rates, college acceptance rates, and college performance until age 20.</a:t>
            </a:r>
          </a:p>
          <a:p>
            <a:pPr lvl="1"/>
            <a:r>
              <a:rPr lang="en-US" sz="3800" dirty="0" smtClean="0">
                <a:solidFill>
                  <a:srgbClr val="7030A0"/>
                </a:solidFill>
              </a:rPr>
              <a:t>Contract status, advancement, and salary components will be impacted.</a:t>
            </a:r>
          </a:p>
          <a:p>
            <a:pPr lvl="2"/>
            <a:endParaRPr lang="en-US" dirty="0">
              <a:solidFill>
                <a:srgbClr val="7030A0"/>
              </a:solidFill>
            </a:endParaRPr>
          </a:p>
        </p:txBody>
      </p:sp>
      <p:sp>
        <p:nvSpPr>
          <p:cNvPr id="3" name="Title 2"/>
          <p:cNvSpPr>
            <a:spLocks noGrp="1"/>
          </p:cNvSpPr>
          <p:nvPr>
            <p:ph type="title"/>
          </p:nvPr>
        </p:nvSpPr>
        <p:spPr>
          <a:xfrm>
            <a:off x="0" y="0"/>
            <a:ext cx="8686800" cy="990600"/>
          </a:xfrm>
        </p:spPr>
        <p:txBody>
          <a:bodyPr/>
          <a:lstStyle/>
          <a:p>
            <a:pPr algn="l"/>
            <a:r>
              <a:rPr lang="en-US" b="1" dirty="0" smtClean="0">
                <a:solidFill>
                  <a:srgbClr val="002060"/>
                </a:solidFill>
              </a:rPr>
              <a:t>New Grade System?</a:t>
            </a:r>
            <a:endParaRPr lang="en-US" b="1" dirty="0">
              <a:solidFill>
                <a:srgbClr val="002060"/>
              </a:solidFill>
            </a:endParaRPr>
          </a:p>
        </p:txBody>
      </p:sp>
    </p:spTree>
    <p:extLst>
      <p:ext uri="{BB962C8B-B14F-4D97-AF65-F5344CB8AC3E}">
        <p14:creationId xmlns:p14="http://schemas.microsoft.com/office/powerpoint/2010/main" val="129978530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 y="838200"/>
            <a:ext cx="9128760" cy="6019800"/>
          </a:xfrm>
        </p:spPr>
        <p:txBody>
          <a:bodyPr>
            <a:normAutofit fontScale="92500" lnSpcReduction="10000"/>
          </a:bodyPr>
          <a:lstStyle/>
          <a:p>
            <a:pPr>
              <a:buNone/>
            </a:pPr>
            <a:r>
              <a:rPr lang="en-US" sz="3600" b="1" u="sng" dirty="0" smtClean="0">
                <a:solidFill>
                  <a:srgbClr val="7030A0"/>
                </a:solidFill>
              </a:rPr>
              <a:t>Proposed </a:t>
            </a:r>
            <a:r>
              <a:rPr lang="en-US" sz="3600" b="1" u="sng" dirty="0">
                <a:solidFill>
                  <a:srgbClr val="7030A0"/>
                </a:solidFill>
              </a:rPr>
              <a:t>GOAL – 85% Average for ALL students</a:t>
            </a:r>
          </a:p>
          <a:p>
            <a:pPr lvl="1"/>
            <a:r>
              <a:rPr lang="en-US" sz="3800" dirty="0">
                <a:solidFill>
                  <a:srgbClr val="7030A0"/>
                </a:solidFill>
              </a:rPr>
              <a:t>No Names on papers/tests/projects</a:t>
            </a:r>
          </a:p>
          <a:p>
            <a:pPr lvl="1"/>
            <a:r>
              <a:rPr lang="en-US" sz="3800" dirty="0">
                <a:solidFill>
                  <a:srgbClr val="7030A0"/>
                </a:solidFill>
              </a:rPr>
              <a:t>All papers/tests/projects graded and grade given</a:t>
            </a:r>
          </a:p>
          <a:p>
            <a:pPr lvl="1"/>
            <a:r>
              <a:rPr lang="en-US" sz="3800" dirty="0">
                <a:solidFill>
                  <a:srgbClr val="7030A0"/>
                </a:solidFill>
              </a:rPr>
              <a:t>All points equally distributed between all students</a:t>
            </a:r>
          </a:p>
          <a:p>
            <a:pPr lvl="2"/>
            <a:r>
              <a:rPr lang="en-US" sz="3800" dirty="0">
                <a:solidFill>
                  <a:srgbClr val="7030A0"/>
                </a:solidFill>
              </a:rPr>
              <a:t>No Extra Credit</a:t>
            </a:r>
          </a:p>
          <a:p>
            <a:pPr lvl="2"/>
            <a:r>
              <a:rPr lang="en-US" sz="3800" dirty="0">
                <a:solidFill>
                  <a:srgbClr val="7030A0"/>
                </a:solidFill>
              </a:rPr>
              <a:t>No Competition or Separation </a:t>
            </a:r>
          </a:p>
          <a:p>
            <a:pPr lvl="3"/>
            <a:r>
              <a:rPr lang="en-US" sz="3400" dirty="0">
                <a:solidFill>
                  <a:srgbClr val="7030A0"/>
                </a:solidFill>
              </a:rPr>
              <a:t>No Honors, IB, running start, or other accelerated courses</a:t>
            </a:r>
          </a:p>
          <a:p>
            <a:pPr lvl="3"/>
            <a:r>
              <a:rPr lang="en-US" sz="3400" dirty="0" smtClean="0">
                <a:solidFill>
                  <a:srgbClr val="7030A0"/>
                </a:solidFill>
              </a:rPr>
              <a:t>Everyone </a:t>
            </a:r>
            <a:r>
              <a:rPr lang="en-US" sz="3400" dirty="0">
                <a:solidFill>
                  <a:srgbClr val="7030A0"/>
                </a:solidFill>
              </a:rPr>
              <a:t>is treated </a:t>
            </a:r>
            <a:r>
              <a:rPr lang="en-US" sz="3400" u="sng" dirty="0" smtClean="0">
                <a:solidFill>
                  <a:srgbClr val="7030A0"/>
                </a:solidFill>
              </a:rPr>
              <a:t>equally</a:t>
            </a:r>
            <a:endParaRPr lang="en-US" sz="3400" u="sng" dirty="0">
              <a:solidFill>
                <a:srgbClr val="7030A0"/>
              </a:solidFill>
            </a:endParaRPr>
          </a:p>
          <a:p>
            <a:pPr marL="457200" lvl="1" indent="0">
              <a:buNone/>
            </a:pPr>
            <a:r>
              <a:rPr lang="en-US" sz="3800" dirty="0" smtClean="0">
                <a:solidFill>
                  <a:srgbClr val="7030A0"/>
                </a:solidFill>
              </a:rPr>
              <a:t/>
            </a:r>
            <a:br>
              <a:rPr lang="en-US" sz="3800" dirty="0" smtClean="0">
                <a:solidFill>
                  <a:srgbClr val="7030A0"/>
                </a:solidFill>
              </a:rPr>
            </a:br>
            <a:endParaRPr lang="en-US" sz="3800" dirty="0" smtClean="0">
              <a:solidFill>
                <a:srgbClr val="7030A0"/>
              </a:solidFill>
            </a:endParaRPr>
          </a:p>
          <a:p>
            <a:pPr lvl="2"/>
            <a:endParaRPr lang="en-US" dirty="0">
              <a:solidFill>
                <a:srgbClr val="7030A0"/>
              </a:solidFill>
            </a:endParaRPr>
          </a:p>
        </p:txBody>
      </p:sp>
      <p:sp>
        <p:nvSpPr>
          <p:cNvPr id="3" name="Title 2"/>
          <p:cNvSpPr>
            <a:spLocks noGrp="1"/>
          </p:cNvSpPr>
          <p:nvPr>
            <p:ph type="title"/>
          </p:nvPr>
        </p:nvSpPr>
        <p:spPr>
          <a:xfrm>
            <a:off x="0" y="0"/>
            <a:ext cx="8686800" cy="990600"/>
          </a:xfrm>
        </p:spPr>
        <p:txBody>
          <a:bodyPr/>
          <a:lstStyle/>
          <a:p>
            <a:pPr algn="l"/>
            <a:r>
              <a:rPr lang="en-US" b="1" dirty="0" smtClean="0">
                <a:solidFill>
                  <a:srgbClr val="002060"/>
                </a:solidFill>
              </a:rPr>
              <a:t>New Grade System?</a:t>
            </a:r>
            <a:endParaRPr lang="en-US" b="1" dirty="0">
              <a:solidFill>
                <a:srgbClr val="002060"/>
              </a:solidFill>
            </a:endParaRPr>
          </a:p>
        </p:txBody>
      </p:sp>
    </p:spTree>
    <p:extLst>
      <p:ext uri="{BB962C8B-B14F-4D97-AF65-F5344CB8AC3E}">
        <p14:creationId xmlns:p14="http://schemas.microsoft.com/office/powerpoint/2010/main" val="66986119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914401"/>
            <a:ext cx="8839200" cy="5867400"/>
          </a:xfrm>
        </p:spPr>
        <p:txBody>
          <a:bodyPr>
            <a:normAutofit fontScale="92500" lnSpcReduction="10000"/>
          </a:bodyPr>
          <a:lstStyle/>
          <a:p>
            <a:pPr marL="0" indent="0" algn="ctr">
              <a:buNone/>
            </a:pPr>
            <a:r>
              <a:rPr lang="en-US" b="1" i="1" dirty="0" smtClean="0">
                <a:solidFill>
                  <a:srgbClr val="002060"/>
                </a:solidFill>
              </a:rPr>
              <a:t>Consider</a:t>
            </a:r>
            <a:r>
              <a:rPr lang="en-US" b="1" dirty="0" smtClean="0">
                <a:solidFill>
                  <a:srgbClr val="002060"/>
                </a:solidFill>
              </a:rPr>
              <a:t> </a:t>
            </a:r>
            <a:r>
              <a:rPr lang="en-US" b="1" i="1" dirty="0" smtClean="0">
                <a:solidFill>
                  <a:srgbClr val="002060"/>
                </a:solidFill>
              </a:rPr>
              <a:t>this new system and discuss the following questions</a:t>
            </a:r>
          </a:p>
          <a:p>
            <a:pPr marL="457200" indent="-457200">
              <a:buAutoNum type="arabicParenR"/>
            </a:pPr>
            <a:r>
              <a:rPr lang="en-US" dirty="0" smtClean="0">
                <a:solidFill>
                  <a:srgbClr val="002060"/>
                </a:solidFill>
              </a:rPr>
              <a:t>What benefits does this new system create? Who benefits?</a:t>
            </a:r>
          </a:p>
          <a:p>
            <a:pPr marL="457200" indent="-457200">
              <a:buAutoNum type="arabicParenR"/>
            </a:pPr>
            <a:endParaRPr lang="en-US" dirty="0" smtClean="0">
              <a:solidFill>
                <a:srgbClr val="002060"/>
              </a:solidFill>
            </a:endParaRPr>
          </a:p>
          <a:p>
            <a:pPr marL="457200" indent="-457200">
              <a:buAutoNum type="arabicParenR"/>
            </a:pPr>
            <a:r>
              <a:rPr lang="en-US" dirty="0" smtClean="0">
                <a:solidFill>
                  <a:srgbClr val="002060"/>
                </a:solidFill>
              </a:rPr>
              <a:t>What problems will the new system create? Who will be negatively impacted?</a:t>
            </a:r>
          </a:p>
          <a:p>
            <a:pPr marL="457200" indent="-457200">
              <a:buAutoNum type="arabicParenR"/>
            </a:pPr>
            <a:endParaRPr lang="en-US" dirty="0" smtClean="0">
              <a:solidFill>
                <a:srgbClr val="002060"/>
              </a:solidFill>
            </a:endParaRPr>
          </a:p>
          <a:p>
            <a:pPr marL="457200" indent="-457200">
              <a:buAutoNum type="arabicParenR"/>
            </a:pPr>
            <a:r>
              <a:rPr lang="en-US" dirty="0" smtClean="0">
                <a:solidFill>
                  <a:srgbClr val="002060"/>
                </a:solidFill>
              </a:rPr>
              <a:t>What do you think would happen to student motivation, production, and quality of assignments? Why?</a:t>
            </a:r>
          </a:p>
          <a:p>
            <a:pPr marL="457200" indent="-457200">
              <a:buAutoNum type="arabicParenR"/>
            </a:pPr>
            <a:endParaRPr lang="en-US" dirty="0" smtClean="0">
              <a:solidFill>
                <a:srgbClr val="002060"/>
              </a:solidFill>
            </a:endParaRPr>
          </a:p>
          <a:p>
            <a:pPr marL="457200" indent="-457200">
              <a:buAutoNum type="arabicParenR"/>
            </a:pPr>
            <a:r>
              <a:rPr lang="en-US" dirty="0" smtClean="0">
                <a:solidFill>
                  <a:srgbClr val="002060"/>
                </a:solidFill>
              </a:rPr>
              <a:t>Do you want this system to be implemented? Why or why not?</a:t>
            </a:r>
          </a:p>
          <a:p>
            <a:pPr marL="457200" indent="-457200">
              <a:buAutoNum type="arabicParenR"/>
            </a:pPr>
            <a:endParaRPr lang="en-US" dirty="0">
              <a:solidFill>
                <a:srgbClr val="002060"/>
              </a:solidFill>
            </a:endParaRPr>
          </a:p>
          <a:p>
            <a:pPr marL="457200" indent="-457200">
              <a:buAutoNum type="arabicParenR"/>
            </a:pPr>
            <a:r>
              <a:rPr lang="en-US" dirty="0" smtClean="0">
                <a:solidFill>
                  <a:srgbClr val="002060"/>
                </a:solidFill>
              </a:rPr>
              <a:t>What is a possible alternative?  What steps should be taken by Skyline/ISD?</a:t>
            </a:r>
            <a:endParaRPr lang="en-US" dirty="0">
              <a:solidFill>
                <a:srgbClr val="002060"/>
              </a:solidFill>
            </a:endParaRPr>
          </a:p>
        </p:txBody>
      </p:sp>
      <p:sp>
        <p:nvSpPr>
          <p:cNvPr id="3" name="Title 2"/>
          <p:cNvSpPr>
            <a:spLocks noGrp="1"/>
          </p:cNvSpPr>
          <p:nvPr>
            <p:ph type="title"/>
          </p:nvPr>
        </p:nvSpPr>
        <p:spPr>
          <a:xfrm>
            <a:off x="0" y="0"/>
            <a:ext cx="8686800" cy="914400"/>
          </a:xfrm>
        </p:spPr>
        <p:txBody>
          <a:bodyPr/>
          <a:lstStyle/>
          <a:p>
            <a:pPr algn="l"/>
            <a:r>
              <a:rPr lang="en-US" b="1" dirty="0" smtClean="0">
                <a:solidFill>
                  <a:srgbClr val="00B050"/>
                </a:solidFill>
              </a:rPr>
              <a:t>New Classroom System?</a:t>
            </a:r>
            <a:endParaRPr lang="en-US" b="1" dirty="0">
              <a:solidFill>
                <a:srgbClr val="00B050"/>
              </a:solidFill>
            </a:endParaRPr>
          </a:p>
        </p:txBody>
      </p:sp>
    </p:spTree>
    <p:extLst>
      <p:ext uri="{BB962C8B-B14F-4D97-AF65-F5344CB8AC3E}">
        <p14:creationId xmlns:p14="http://schemas.microsoft.com/office/powerpoint/2010/main" val="189509399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2" cstate="print"/>
          <a:stretch>
            <a:fillRect/>
          </a:stretch>
        </p:blipFill>
        <p:spPr>
          <a:xfrm>
            <a:off x="0" y="34834"/>
            <a:ext cx="9144000" cy="6823166"/>
          </a:xfrm>
          <a:prstGeom prst="rect">
            <a:avLst/>
          </a:prstGeom>
        </p:spPr>
      </p:pic>
    </p:spTree>
    <p:extLst>
      <p:ext uri="{BB962C8B-B14F-4D97-AF65-F5344CB8AC3E}">
        <p14:creationId xmlns:p14="http://schemas.microsoft.com/office/powerpoint/2010/main" val="295293397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1"/>
            <a:ext cx="9144000" cy="919161"/>
          </a:xfrm>
        </p:spPr>
        <p:txBody>
          <a:bodyPr/>
          <a:lstStyle/>
          <a:p>
            <a:pPr algn="ctr"/>
            <a:r>
              <a:rPr lang="en-US" dirty="0" smtClean="0">
                <a:solidFill>
                  <a:srgbClr val="FF0000"/>
                </a:solidFill>
                <a:latin typeface="Arial Black" panose="020B0A04020102020204" pitchFamily="34" charset="0"/>
              </a:rPr>
              <a:t>Communism</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682624"/>
            <a:ext cx="9144000" cy="6175375"/>
          </a:xfrm>
        </p:spPr>
        <p:txBody>
          <a:bodyPr>
            <a:noAutofit/>
          </a:bodyPr>
          <a:lstStyle/>
          <a:p>
            <a:r>
              <a:rPr lang="en-US" sz="19900" dirty="0" smtClean="0"/>
              <a:t>Explain it</a:t>
            </a:r>
            <a:endParaRPr lang="en-US" sz="19900" dirty="0"/>
          </a:p>
        </p:txBody>
      </p:sp>
    </p:spTree>
    <p:extLst>
      <p:ext uri="{BB962C8B-B14F-4D97-AF65-F5344CB8AC3E}">
        <p14:creationId xmlns:p14="http://schemas.microsoft.com/office/powerpoint/2010/main" val="88025671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43944"/>
          </a:xfrm>
        </p:spPr>
        <p:txBody>
          <a:bodyPr>
            <a:normAutofit fontScale="90000"/>
          </a:bodyPr>
          <a:lstStyle/>
          <a:p>
            <a:pPr algn="ctr"/>
            <a:r>
              <a:rPr lang="en-US" b="1" i="1" dirty="0" smtClean="0">
                <a:solidFill>
                  <a:srgbClr val="FF0000"/>
                </a:solidFill>
                <a:latin typeface="Arial Black" panose="020B0A04020102020204" pitchFamily="34" charset="0"/>
              </a:rPr>
              <a:t>Journal Entry 3/22/17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24858"/>
            <a:ext cx="9144000" cy="6333141"/>
          </a:xfrm>
        </p:spPr>
        <p:txBody>
          <a:bodyPr>
            <a:normAutofit/>
          </a:bodyPr>
          <a:lstStyle/>
          <a:p>
            <a:r>
              <a:rPr lang="en-US" sz="6600" dirty="0" smtClean="0"/>
              <a:t>What’s your favorite game?</a:t>
            </a:r>
          </a:p>
          <a:p>
            <a:pPr lvl="1"/>
            <a:r>
              <a:rPr lang="en-US" sz="6200" dirty="0" smtClean="0"/>
              <a:t>Board/card game that is….</a:t>
            </a:r>
          </a:p>
          <a:p>
            <a:pPr lvl="1"/>
            <a:r>
              <a:rPr lang="en-US" sz="6200" dirty="0" smtClean="0"/>
              <a:t>And explain why</a:t>
            </a:r>
          </a:p>
        </p:txBody>
      </p:sp>
    </p:spTree>
    <p:extLst>
      <p:ext uri="{BB962C8B-B14F-4D97-AF65-F5344CB8AC3E}">
        <p14:creationId xmlns:p14="http://schemas.microsoft.com/office/powerpoint/2010/main" val="124473968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3035"/>
          </a:xfrm>
        </p:spPr>
        <p:txBody>
          <a:bodyPr>
            <a:noAutofit/>
          </a:bodyPr>
          <a:lstStyle/>
          <a:p>
            <a:pPr algn="ctr"/>
            <a:r>
              <a:rPr lang="en-US" sz="7200" b="1" i="1" dirty="0" smtClean="0">
                <a:solidFill>
                  <a:srgbClr val="FF0000"/>
                </a:solidFill>
                <a:latin typeface="Arial Black" panose="020B0A04020102020204" pitchFamily="34" charset="0"/>
              </a:rPr>
              <a:t>Mao’s Journey </a:t>
            </a:r>
            <a:endParaRPr lang="en-US" sz="7200"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24858"/>
            <a:ext cx="9144000" cy="6333141"/>
          </a:xfrm>
        </p:spPr>
        <p:txBody>
          <a:bodyPr>
            <a:normAutofit/>
          </a:bodyPr>
          <a:lstStyle/>
          <a:p>
            <a:endParaRPr lang="en-US" sz="6200" dirty="0" smtClean="0"/>
          </a:p>
        </p:txBody>
      </p:sp>
      <p:pic>
        <p:nvPicPr>
          <p:cNvPr id="4" name="Picture 3"/>
          <p:cNvPicPr>
            <a:picLocks noChangeAspect="1"/>
          </p:cNvPicPr>
          <p:nvPr/>
        </p:nvPicPr>
        <p:blipFill>
          <a:blip r:embed="rId2"/>
          <a:stretch>
            <a:fillRect/>
          </a:stretch>
        </p:blipFill>
        <p:spPr>
          <a:xfrm>
            <a:off x="0" y="953036"/>
            <a:ext cx="9144000" cy="5904963"/>
          </a:xfrm>
          <a:prstGeom prst="rect">
            <a:avLst/>
          </a:prstGeom>
        </p:spPr>
      </p:pic>
    </p:spTree>
    <p:extLst>
      <p:ext uri="{BB962C8B-B14F-4D97-AF65-F5344CB8AC3E}">
        <p14:creationId xmlns:p14="http://schemas.microsoft.com/office/powerpoint/2010/main" val="54337699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24858"/>
          </a:xfrm>
        </p:spPr>
        <p:txBody>
          <a:bodyPr>
            <a:noAutofit/>
          </a:bodyPr>
          <a:lstStyle/>
          <a:p>
            <a:pPr algn="ctr"/>
            <a:r>
              <a:rPr lang="en-US" sz="4800" b="1" i="1" dirty="0" smtClean="0">
                <a:solidFill>
                  <a:srgbClr val="FF0000"/>
                </a:solidFill>
                <a:latin typeface="Arial Black" panose="020B0A04020102020204" pitchFamily="34" charset="0"/>
              </a:rPr>
              <a:t>Mao’s Journey </a:t>
            </a:r>
            <a:endParaRPr lang="en-US" sz="4800"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24858"/>
            <a:ext cx="9144000" cy="6333141"/>
          </a:xfrm>
        </p:spPr>
        <p:txBody>
          <a:bodyPr>
            <a:normAutofit fontScale="47500" lnSpcReduction="20000"/>
          </a:bodyPr>
          <a:lstStyle/>
          <a:p>
            <a:r>
              <a:rPr lang="en-US" sz="6200" dirty="0" smtClean="0"/>
              <a:t>Today you are going to create a game about Mao’s Journey to power and China’s conversion to communism</a:t>
            </a:r>
          </a:p>
          <a:p>
            <a:r>
              <a:rPr lang="en-US" sz="6200" dirty="0" smtClean="0"/>
              <a:t>You must create a game in the likeness of Shoots and Ladders or Candyland (if you can think of another I’m open to negotiation)</a:t>
            </a:r>
          </a:p>
          <a:p>
            <a:r>
              <a:rPr lang="en-US" sz="6200" dirty="0" smtClean="0"/>
              <a:t>Your game must include all of the most important aspects of Mao’s Journey </a:t>
            </a:r>
          </a:p>
          <a:p>
            <a:pPr lvl="1"/>
            <a:r>
              <a:rPr lang="en-US" sz="5800" dirty="0" smtClean="0"/>
              <a:t>Causes</a:t>
            </a:r>
          </a:p>
          <a:p>
            <a:pPr lvl="1"/>
            <a:r>
              <a:rPr lang="en-US" sz="5800" dirty="0" smtClean="0"/>
              <a:t>Road to power</a:t>
            </a:r>
          </a:p>
          <a:p>
            <a:pPr lvl="1"/>
            <a:r>
              <a:rPr lang="en-US" sz="5800" dirty="0" smtClean="0"/>
              <a:t>Changes</a:t>
            </a:r>
          </a:p>
          <a:p>
            <a:pPr lvl="1"/>
            <a:r>
              <a:rPr lang="en-US" sz="5800" dirty="0" smtClean="0"/>
              <a:t>Great Leap Forward</a:t>
            </a:r>
          </a:p>
          <a:p>
            <a:pPr lvl="1"/>
            <a:r>
              <a:rPr lang="en-US" sz="5800" smtClean="0"/>
              <a:t>Cultural Revolution</a:t>
            </a:r>
            <a:endParaRPr lang="en-US" sz="5800" dirty="0" smtClean="0"/>
          </a:p>
          <a:p>
            <a:r>
              <a:rPr lang="en-US" sz="6200" dirty="0" smtClean="0"/>
              <a:t>You also must create a set of rules </a:t>
            </a:r>
          </a:p>
          <a:p>
            <a:r>
              <a:rPr lang="en-US" sz="6200" dirty="0" smtClean="0"/>
              <a:t>You can draw your game board on a piece of paper </a:t>
            </a:r>
          </a:p>
          <a:p>
            <a:r>
              <a:rPr lang="en-US" sz="6200" dirty="0" smtClean="0"/>
              <a:t>You are welcome to describe your game pieces on the back of the game board</a:t>
            </a:r>
          </a:p>
        </p:txBody>
      </p:sp>
    </p:spTree>
    <p:extLst>
      <p:ext uri="{BB962C8B-B14F-4D97-AF65-F5344CB8AC3E}">
        <p14:creationId xmlns:p14="http://schemas.microsoft.com/office/powerpoint/2010/main" val="41936747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6"/>
            <a:ext cx="3762375" cy="1325563"/>
          </a:xfrm>
        </p:spPr>
        <p:txBody>
          <a:bodyPr/>
          <a:lstStyle/>
          <a:p>
            <a:r>
              <a:rPr lang="en-US" dirty="0" smtClean="0">
                <a:solidFill>
                  <a:srgbClr val="FF0000"/>
                </a:solidFill>
                <a:latin typeface="Arial Black" panose="020B0A04020102020204" pitchFamily="34" charset="0"/>
              </a:rPr>
              <a:t>Gobi </a:t>
            </a:r>
            <a:br>
              <a:rPr lang="en-US" dirty="0" smtClean="0">
                <a:solidFill>
                  <a:srgbClr val="FF0000"/>
                </a:solidFill>
                <a:latin typeface="Arial Black" panose="020B0A04020102020204" pitchFamily="34" charset="0"/>
              </a:rPr>
            </a:br>
            <a:r>
              <a:rPr lang="en-US" dirty="0" smtClean="0">
                <a:solidFill>
                  <a:srgbClr val="FF0000"/>
                </a:solidFill>
                <a:latin typeface="Arial Black" panose="020B0A04020102020204" pitchFamily="34" charset="0"/>
              </a:rPr>
              <a:t>Desert </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1" y="1139824"/>
            <a:ext cx="3495675" cy="5718175"/>
          </a:xfrm>
        </p:spPr>
        <p:txBody>
          <a:bodyPr/>
          <a:lstStyle/>
          <a:p>
            <a:r>
              <a:rPr lang="en-US" dirty="0" smtClean="0"/>
              <a:t>Cold desert (high elevation)</a:t>
            </a:r>
          </a:p>
          <a:p>
            <a:pPr lvl="1"/>
            <a:r>
              <a:rPr lang="en-US" dirty="0" smtClean="0"/>
              <a:t>Temps span from -40 to 120 degrees </a:t>
            </a:r>
          </a:p>
          <a:p>
            <a:r>
              <a:rPr lang="en-US" dirty="0" smtClean="0"/>
              <a:t>Massive land area, covers about 500,000 </a:t>
            </a:r>
            <a:r>
              <a:rPr lang="en-US" dirty="0" err="1" smtClean="0"/>
              <a:t>sq</a:t>
            </a:r>
            <a:r>
              <a:rPr lang="en-US" dirty="0" smtClean="0"/>
              <a:t> mi</a:t>
            </a:r>
            <a:endParaRPr lang="en-US" dirty="0"/>
          </a:p>
        </p:txBody>
      </p:sp>
      <p:pic>
        <p:nvPicPr>
          <p:cNvPr id="5" name="Picture 4"/>
          <p:cNvPicPr>
            <a:picLocks noChangeAspect="1"/>
          </p:cNvPicPr>
          <p:nvPr/>
        </p:nvPicPr>
        <p:blipFill>
          <a:blip r:embed="rId2"/>
          <a:stretch>
            <a:fillRect/>
          </a:stretch>
        </p:blipFill>
        <p:spPr>
          <a:xfrm>
            <a:off x="3439519" y="-14286"/>
            <a:ext cx="5704481" cy="3814761"/>
          </a:xfrm>
          <a:prstGeom prst="rect">
            <a:avLst/>
          </a:prstGeom>
        </p:spPr>
      </p:pic>
      <p:pic>
        <p:nvPicPr>
          <p:cNvPr id="6" name="Picture 5"/>
          <p:cNvPicPr>
            <a:picLocks noChangeAspect="1"/>
          </p:cNvPicPr>
          <p:nvPr/>
        </p:nvPicPr>
        <p:blipFill>
          <a:blip r:embed="rId3"/>
          <a:stretch>
            <a:fillRect/>
          </a:stretch>
        </p:blipFill>
        <p:spPr>
          <a:xfrm>
            <a:off x="3900166" y="3505201"/>
            <a:ext cx="4839341" cy="3352799"/>
          </a:xfrm>
          <a:prstGeom prst="rect">
            <a:avLst/>
          </a:prstGeom>
        </p:spPr>
      </p:pic>
    </p:spTree>
    <p:extLst>
      <p:ext uri="{BB962C8B-B14F-4D97-AF65-F5344CB8AC3E}">
        <p14:creationId xmlns:p14="http://schemas.microsoft.com/office/powerpoint/2010/main" val="2325532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
            <a:ext cx="9144000" cy="547686"/>
          </a:xfrm>
        </p:spPr>
        <p:txBody>
          <a:bodyPr>
            <a:normAutofit fontScale="90000"/>
          </a:bodyPr>
          <a:lstStyle/>
          <a:p>
            <a:pPr algn="ctr"/>
            <a:r>
              <a:rPr lang="en-US" dirty="0" smtClean="0">
                <a:solidFill>
                  <a:srgbClr val="FF0000"/>
                </a:solidFill>
                <a:latin typeface="Arial Black" panose="020B0A04020102020204" pitchFamily="34" charset="0"/>
              </a:rPr>
              <a:t>Tibetan Plateau</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4974"/>
            <a:ext cx="3915023" cy="6423026"/>
          </a:xfrm>
        </p:spPr>
        <p:txBody>
          <a:bodyPr>
            <a:normAutofit/>
          </a:bodyPr>
          <a:lstStyle/>
          <a:p>
            <a:r>
              <a:rPr lang="en-US" sz="4000" dirty="0" smtClean="0"/>
              <a:t>About 2.5 million </a:t>
            </a:r>
            <a:r>
              <a:rPr lang="en-US" sz="4000" dirty="0" err="1" smtClean="0"/>
              <a:t>sq</a:t>
            </a:r>
            <a:r>
              <a:rPr lang="en-US" sz="4000" dirty="0" smtClean="0"/>
              <a:t> miles </a:t>
            </a:r>
          </a:p>
          <a:p>
            <a:r>
              <a:rPr lang="en-US" sz="4000" dirty="0" smtClean="0"/>
              <a:t>Holds some of the largest mountains in the world</a:t>
            </a:r>
          </a:p>
          <a:p>
            <a:pPr lvl="1"/>
            <a:r>
              <a:rPr lang="en-US" sz="3600" dirty="0" smtClean="0"/>
              <a:t>Everest – 29,029’ tall</a:t>
            </a:r>
          </a:p>
          <a:p>
            <a:pPr lvl="1"/>
            <a:endParaRPr lang="en-US" sz="3600" dirty="0" smtClean="0"/>
          </a:p>
        </p:txBody>
      </p:sp>
      <p:pic>
        <p:nvPicPr>
          <p:cNvPr id="4" name="Picture 3"/>
          <p:cNvPicPr>
            <a:picLocks noChangeAspect="1"/>
          </p:cNvPicPr>
          <p:nvPr/>
        </p:nvPicPr>
        <p:blipFill>
          <a:blip r:embed="rId2"/>
          <a:stretch>
            <a:fillRect/>
          </a:stretch>
        </p:blipFill>
        <p:spPr>
          <a:xfrm>
            <a:off x="3915024" y="434974"/>
            <a:ext cx="5228975" cy="2917826"/>
          </a:xfrm>
          <a:prstGeom prst="rect">
            <a:avLst/>
          </a:prstGeom>
        </p:spPr>
      </p:pic>
      <p:pic>
        <p:nvPicPr>
          <p:cNvPr id="8" name="Picture 7"/>
          <p:cNvPicPr>
            <a:picLocks noChangeAspect="1"/>
          </p:cNvPicPr>
          <p:nvPr/>
        </p:nvPicPr>
        <p:blipFill>
          <a:blip r:embed="rId3"/>
          <a:stretch>
            <a:fillRect/>
          </a:stretch>
        </p:blipFill>
        <p:spPr>
          <a:xfrm>
            <a:off x="3915024" y="3352801"/>
            <a:ext cx="5228976" cy="3505200"/>
          </a:xfrm>
          <a:prstGeom prst="rect">
            <a:avLst/>
          </a:prstGeom>
        </p:spPr>
      </p:pic>
    </p:spTree>
    <p:extLst>
      <p:ext uri="{BB962C8B-B14F-4D97-AF65-F5344CB8AC3E}">
        <p14:creationId xmlns:p14="http://schemas.microsoft.com/office/powerpoint/2010/main" val="3639994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
            <a:ext cx="9144000" cy="547686"/>
          </a:xfrm>
        </p:spPr>
        <p:txBody>
          <a:bodyPr>
            <a:normAutofit fontScale="90000"/>
          </a:bodyPr>
          <a:lstStyle/>
          <a:p>
            <a:pPr algn="ctr"/>
            <a:r>
              <a:rPr lang="en-US" dirty="0" smtClean="0">
                <a:solidFill>
                  <a:srgbClr val="FF0000"/>
                </a:solidFill>
                <a:latin typeface="Arial Black" panose="020B0A04020102020204" pitchFamily="34" charset="0"/>
              </a:rPr>
              <a:t>China’s Major Rivers</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4974"/>
            <a:ext cx="3915023" cy="6423026"/>
          </a:xfrm>
        </p:spPr>
        <p:txBody>
          <a:bodyPr>
            <a:normAutofit/>
          </a:bodyPr>
          <a:lstStyle/>
          <a:p>
            <a:r>
              <a:rPr lang="en-US" sz="4800" dirty="0" smtClean="0"/>
              <a:t>What are the major rivers in China?</a:t>
            </a:r>
          </a:p>
        </p:txBody>
      </p:sp>
      <p:pic>
        <p:nvPicPr>
          <p:cNvPr id="6" name="Picture 5"/>
          <p:cNvPicPr>
            <a:picLocks noChangeAspect="1"/>
          </p:cNvPicPr>
          <p:nvPr/>
        </p:nvPicPr>
        <p:blipFill>
          <a:blip r:embed="rId2"/>
          <a:stretch>
            <a:fillRect/>
          </a:stretch>
        </p:blipFill>
        <p:spPr>
          <a:xfrm>
            <a:off x="1" y="2933412"/>
            <a:ext cx="5353050" cy="3924588"/>
          </a:xfrm>
          <a:prstGeom prst="rect">
            <a:avLst/>
          </a:prstGeom>
        </p:spPr>
      </p:pic>
      <p:pic>
        <p:nvPicPr>
          <p:cNvPr id="5" name="Picture 4"/>
          <p:cNvPicPr>
            <a:picLocks noChangeAspect="1"/>
          </p:cNvPicPr>
          <p:nvPr/>
        </p:nvPicPr>
        <p:blipFill>
          <a:blip r:embed="rId3"/>
          <a:stretch>
            <a:fillRect/>
          </a:stretch>
        </p:blipFill>
        <p:spPr>
          <a:xfrm>
            <a:off x="3657601" y="434974"/>
            <a:ext cx="5524748" cy="4425793"/>
          </a:xfrm>
          <a:prstGeom prst="rect">
            <a:avLst/>
          </a:prstGeom>
        </p:spPr>
      </p:pic>
    </p:spTree>
    <p:extLst>
      <p:ext uri="{BB962C8B-B14F-4D97-AF65-F5344CB8AC3E}">
        <p14:creationId xmlns:p14="http://schemas.microsoft.com/office/powerpoint/2010/main" val="30464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
            <a:ext cx="9144000" cy="547686"/>
          </a:xfrm>
        </p:spPr>
        <p:txBody>
          <a:bodyPr>
            <a:noAutofit/>
          </a:bodyPr>
          <a:lstStyle/>
          <a:p>
            <a:pPr algn="ctr"/>
            <a:r>
              <a:rPr lang="en-US" sz="3200" dirty="0" smtClean="0">
                <a:solidFill>
                  <a:srgbClr val="FF0000"/>
                </a:solidFill>
                <a:latin typeface="Arial Black" panose="020B0A04020102020204" pitchFamily="34" charset="0"/>
              </a:rPr>
              <a:t>China’s Environmental Challenges</a:t>
            </a:r>
            <a:endParaRPr lang="en-US" sz="3200"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4974"/>
            <a:ext cx="3915023" cy="6423026"/>
          </a:xfrm>
        </p:spPr>
        <p:txBody>
          <a:bodyPr>
            <a:normAutofit/>
          </a:bodyPr>
          <a:lstStyle/>
          <a:p>
            <a:r>
              <a:rPr lang="en-US" sz="4400" dirty="0" smtClean="0"/>
              <a:t>What environmental challenges has China faced?</a:t>
            </a:r>
          </a:p>
        </p:txBody>
      </p:sp>
      <p:pic>
        <p:nvPicPr>
          <p:cNvPr id="4" name="Picture 3"/>
          <p:cNvPicPr>
            <a:picLocks noChangeAspect="1"/>
          </p:cNvPicPr>
          <p:nvPr/>
        </p:nvPicPr>
        <p:blipFill>
          <a:blip r:embed="rId2"/>
          <a:stretch>
            <a:fillRect/>
          </a:stretch>
        </p:blipFill>
        <p:spPr>
          <a:xfrm>
            <a:off x="4210050" y="533401"/>
            <a:ext cx="4933950" cy="4533900"/>
          </a:xfrm>
          <a:prstGeom prst="rect">
            <a:avLst/>
          </a:prstGeom>
        </p:spPr>
      </p:pic>
      <p:pic>
        <p:nvPicPr>
          <p:cNvPr id="7" name="Picture 6"/>
          <p:cNvPicPr>
            <a:picLocks noChangeAspect="1"/>
          </p:cNvPicPr>
          <p:nvPr/>
        </p:nvPicPr>
        <p:blipFill>
          <a:blip r:embed="rId3"/>
          <a:stretch>
            <a:fillRect/>
          </a:stretch>
        </p:blipFill>
        <p:spPr>
          <a:xfrm>
            <a:off x="1" y="3248276"/>
            <a:ext cx="5143500" cy="3609724"/>
          </a:xfrm>
          <a:prstGeom prst="rect">
            <a:avLst/>
          </a:prstGeom>
        </p:spPr>
      </p:pic>
    </p:spTree>
    <p:extLst>
      <p:ext uri="{BB962C8B-B14F-4D97-AF65-F5344CB8AC3E}">
        <p14:creationId xmlns:p14="http://schemas.microsoft.com/office/powerpoint/2010/main" val="3578565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
            <a:ext cx="9144000" cy="547686"/>
          </a:xfrm>
        </p:spPr>
        <p:txBody>
          <a:bodyPr>
            <a:normAutofit fontScale="90000"/>
          </a:bodyPr>
          <a:lstStyle/>
          <a:p>
            <a:pPr algn="ctr"/>
            <a:r>
              <a:rPr lang="en-US" dirty="0" smtClean="0">
                <a:solidFill>
                  <a:srgbClr val="FF0000"/>
                </a:solidFill>
                <a:latin typeface="Arial Black" panose="020B0A04020102020204" pitchFamily="34" charset="0"/>
              </a:rPr>
              <a:t>China’s First Dynasties</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4974"/>
            <a:ext cx="9144000" cy="6423026"/>
          </a:xfrm>
        </p:spPr>
        <p:txBody>
          <a:bodyPr>
            <a:normAutofit/>
          </a:bodyPr>
          <a:lstStyle/>
          <a:p>
            <a:r>
              <a:rPr lang="en-US" sz="4400" dirty="0" smtClean="0"/>
              <a:t>How long have people been living in China?</a:t>
            </a:r>
          </a:p>
          <a:p>
            <a:pPr lvl="1"/>
            <a:r>
              <a:rPr lang="en-US" sz="4000" dirty="0" smtClean="0"/>
              <a:t>What is some background on the earliest people in China?</a:t>
            </a:r>
          </a:p>
          <a:p>
            <a:endParaRPr lang="en-US" sz="4400" dirty="0" smtClean="0"/>
          </a:p>
        </p:txBody>
      </p:sp>
      <p:pic>
        <p:nvPicPr>
          <p:cNvPr id="5" name="Picture 4"/>
          <p:cNvPicPr>
            <a:picLocks noChangeAspect="1"/>
          </p:cNvPicPr>
          <p:nvPr/>
        </p:nvPicPr>
        <p:blipFill>
          <a:blip r:embed="rId2"/>
          <a:stretch>
            <a:fillRect/>
          </a:stretch>
        </p:blipFill>
        <p:spPr>
          <a:xfrm>
            <a:off x="5253566" y="2876550"/>
            <a:ext cx="3890434" cy="3981450"/>
          </a:xfrm>
          <a:prstGeom prst="rect">
            <a:avLst/>
          </a:prstGeom>
        </p:spPr>
      </p:pic>
    </p:spTree>
    <p:extLst>
      <p:ext uri="{BB962C8B-B14F-4D97-AF65-F5344CB8AC3E}">
        <p14:creationId xmlns:p14="http://schemas.microsoft.com/office/powerpoint/2010/main" val="37163221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
            <a:ext cx="9144000" cy="547686"/>
          </a:xfrm>
        </p:spPr>
        <p:txBody>
          <a:bodyPr>
            <a:normAutofit fontScale="90000"/>
          </a:bodyPr>
          <a:lstStyle/>
          <a:p>
            <a:pPr algn="ctr"/>
            <a:r>
              <a:rPr lang="en-US" dirty="0" smtClean="0">
                <a:solidFill>
                  <a:srgbClr val="FF0000"/>
                </a:solidFill>
                <a:latin typeface="Arial Black" panose="020B0A04020102020204" pitchFamily="34" charset="0"/>
              </a:rPr>
              <a:t>China’s First Dynasties</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4974"/>
            <a:ext cx="9144000" cy="6423026"/>
          </a:xfrm>
        </p:spPr>
        <p:txBody>
          <a:bodyPr>
            <a:normAutofit/>
          </a:bodyPr>
          <a:lstStyle/>
          <a:p>
            <a:r>
              <a:rPr lang="en-US" sz="6000" dirty="0" smtClean="0"/>
              <a:t>Who was Yu? What did he do?</a:t>
            </a:r>
          </a:p>
          <a:p>
            <a:pPr lvl="1"/>
            <a:r>
              <a:rPr lang="en-US" sz="4800" dirty="0" smtClean="0"/>
              <a:t>Leader of the first Chinese settlements about 2000bc</a:t>
            </a:r>
          </a:p>
          <a:p>
            <a:pPr lvl="1"/>
            <a:r>
              <a:rPr lang="en-US" sz="4800" dirty="0" smtClean="0"/>
              <a:t>Leader of the Xia (</a:t>
            </a:r>
            <a:r>
              <a:rPr lang="en-US" sz="4800" dirty="0" err="1" smtClean="0"/>
              <a:t>Shyah</a:t>
            </a:r>
            <a:r>
              <a:rPr lang="en-US" sz="4800" dirty="0" smtClean="0"/>
              <a:t>) Dynasty</a:t>
            </a:r>
          </a:p>
          <a:p>
            <a:pPr lvl="1"/>
            <a:r>
              <a:rPr lang="en-US" sz="4800" dirty="0" smtClean="0"/>
              <a:t>Led China from a nomadic society to a civilization</a:t>
            </a:r>
          </a:p>
        </p:txBody>
      </p:sp>
    </p:spTree>
    <p:extLst>
      <p:ext uri="{BB962C8B-B14F-4D97-AF65-F5344CB8AC3E}">
        <p14:creationId xmlns:p14="http://schemas.microsoft.com/office/powerpoint/2010/main" val="335792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
            <a:ext cx="9144000" cy="547686"/>
          </a:xfrm>
        </p:spPr>
        <p:txBody>
          <a:bodyPr>
            <a:normAutofit fontScale="90000"/>
          </a:bodyPr>
          <a:lstStyle/>
          <a:p>
            <a:pPr algn="ctr"/>
            <a:r>
              <a:rPr lang="en-US" dirty="0" smtClean="0">
                <a:solidFill>
                  <a:srgbClr val="FF0000"/>
                </a:solidFill>
                <a:latin typeface="Arial Black" panose="020B0A04020102020204" pitchFamily="34" charset="0"/>
              </a:rPr>
              <a:t>China’s First Dynasties</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4974"/>
            <a:ext cx="9144000" cy="6423026"/>
          </a:xfrm>
        </p:spPr>
        <p:txBody>
          <a:bodyPr>
            <a:normAutofit/>
          </a:bodyPr>
          <a:lstStyle/>
          <a:p>
            <a:r>
              <a:rPr lang="en-US" sz="4800" dirty="0" smtClean="0"/>
              <a:t>What is the first major city of China?</a:t>
            </a:r>
          </a:p>
          <a:p>
            <a:r>
              <a:rPr lang="en-US" sz="4800" dirty="0" smtClean="0"/>
              <a:t>How did the Shang protect their cities from enemies?</a:t>
            </a:r>
          </a:p>
        </p:txBody>
      </p:sp>
      <p:pic>
        <p:nvPicPr>
          <p:cNvPr id="4" name="Picture 3"/>
          <p:cNvPicPr>
            <a:picLocks noChangeAspect="1"/>
          </p:cNvPicPr>
          <p:nvPr/>
        </p:nvPicPr>
        <p:blipFill>
          <a:blip r:embed="rId2"/>
          <a:stretch>
            <a:fillRect/>
          </a:stretch>
        </p:blipFill>
        <p:spPr>
          <a:xfrm>
            <a:off x="3771900" y="3279060"/>
            <a:ext cx="5372100" cy="3578940"/>
          </a:xfrm>
          <a:prstGeom prst="rect">
            <a:avLst/>
          </a:prstGeom>
        </p:spPr>
      </p:pic>
    </p:spTree>
    <p:extLst>
      <p:ext uri="{BB962C8B-B14F-4D97-AF65-F5344CB8AC3E}">
        <p14:creationId xmlns:p14="http://schemas.microsoft.com/office/powerpoint/2010/main" val="382459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
            <a:ext cx="9144000" cy="547686"/>
          </a:xfrm>
        </p:spPr>
        <p:txBody>
          <a:bodyPr>
            <a:normAutofit fontScale="90000"/>
          </a:bodyPr>
          <a:lstStyle/>
          <a:p>
            <a:pPr algn="ctr"/>
            <a:r>
              <a:rPr lang="en-US" dirty="0" smtClean="0">
                <a:solidFill>
                  <a:srgbClr val="FF0000"/>
                </a:solidFill>
                <a:latin typeface="Arial Black" panose="020B0A04020102020204" pitchFamily="34" charset="0"/>
              </a:rPr>
              <a:t>China’s Early Culture</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4974"/>
            <a:ext cx="9144000" cy="6423026"/>
          </a:xfrm>
        </p:spPr>
        <p:txBody>
          <a:bodyPr>
            <a:normAutofit/>
          </a:bodyPr>
          <a:lstStyle/>
          <a:p>
            <a:r>
              <a:rPr lang="en-US" sz="4800" dirty="0" smtClean="0"/>
              <a:t>Why did Chinese people believe that other peoples/cultures were barbarians?</a:t>
            </a:r>
          </a:p>
          <a:p>
            <a:r>
              <a:rPr lang="en-US" sz="4800" dirty="0" smtClean="0"/>
              <a:t>Explain early Chinese beliefs on the following…</a:t>
            </a:r>
          </a:p>
          <a:p>
            <a:pPr lvl="1"/>
            <a:r>
              <a:rPr lang="en-US" sz="4400" dirty="0" smtClean="0"/>
              <a:t>Family</a:t>
            </a:r>
          </a:p>
          <a:p>
            <a:pPr lvl="1"/>
            <a:r>
              <a:rPr lang="en-US" sz="4400" dirty="0" smtClean="0"/>
              <a:t>Social Classes</a:t>
            </a:r>
          </a:p>
          <a:p>
            <a:pPr lvl="1"/>
            <a:r>
              <a:rPr lang="en-US" sz="4400" dirty="0" smtClean="0"/>
              <a:t>Religious beliefs </a:t>
            </a:r>
          </a:p>
        </p:txBody>
      </p:sp>
    </p:spTree>
    <p:extLst>
      <p:ext uri="{BB962C8B-B14F-4D97-AF65-F5344CB8AC3E}">
        <p14:creationId xmlns:p14="http://schemas.microsoft.com/office/powerpoint/2010/main" val="119663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3743"/>
          </a:xfrm>
        </p:spPr>
        <p:txBody>
          <a:bodyPr>
            <a:normAutofit fontScale="90000"/>
          </a:bodyPr>
          <a:lstStyle/>
          <a:p>
            <a:pPr algn="ctr"/>
            <a:r>
              <a:rPr lang="en-US" b="1" i="1" dirty="0" smtClean="0">
                <a:solidFill>
                  <a:srgbClr val="FF0000"/>
                </a:solidFill>
                <a:latin typeface="Arial Black" panose="020B0A04020102020204" pitchFamily="34" charset="0"/>
              </a:rPr>
              <a:t>Journal Entry 2/27/17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85712"/>
            <a:ext cx="9144000" cy="6372288"/>
          </a:xfrm>
        </p:spPr>
        <p:txBody>
          <a:bodyPr>
            <a:normAutofit/>
          </a:bodyPr>
          <a:lstStyle/>
          <a:p>
            <a:r>
              <a:rPr lang="en-US" sz="4800" dirty="0" smtClean="0"/>
              <a:t>What do you know about China?</a:t>
            </a:r>
          </a:p>
          <a:p>
            <a:r>
              <a:rPr lang="en-US" sz="4800" dirty="0" smtClean="0"/>
              <a:t>What do you want to know?</a:t>
            </a:r>
            <a:endParaRPr lang="en-US" sz="4800" dirty="0"/>
          </a:p>
        </p:txBody>
      </p:sp>
      <p:pic>
        <p:nvPicPr>
          <p:cNvPr id="4" name="Picture 3"/>
          <p:cNvPicPr>
            <a:picLocks noChangeAspect="1"/>
          </p:cNvPicPr>
          <p:nvPr/>
        </p:nvPicPr>
        <p:blipFill>
          <a:blip r:embed="rId2"/>
          <a:stretch>
            <a:fillRect/>
          </a:stretch>
        </p:blipFill>
        <p:spPr>
          <a:xfrm>
            <a:off x="4428729" y="3567065"/>
            <a:ext cx="4715272" cy="3290935"/>
          </a:xfrm>
          <a:prstGeom prst="rect">
            <a:avLst/>
          </a:prstGeom>
        </p:spPr>
      </p:pic>
      <p:pic>
        <p:nvPicPr>
          <p:cNvPr id="5" name="Picture 4"/>
          <p:cNvPicPr>
            <a:picLocks noChangeAspect="1"/>
          </p:cNvPicPr>
          <p:nvPr/>
        </p:nvPicPr>
        <p:blipFill>
          <a:blip r:embed="rId3"/>
          <a:stretch>
            <a:fillRect/>
          </a:stretch>
        </p:blipFill>
        <p:spPr>
          <a:xfrm>
            <a:off x="0" y="1987283"/>
            <a:ext cx="4428728" cy="2918678"/>
          </a:xfrm>
          <a:prstGeom prst="rect">
            <a:avLst/>
          </a:prstGeom>
        </p:spPr>
      </p:pic>
      <p:pic>
        <p:nvPicPr>
          <p:cNvPr id="6" name="Picture 5"/>
          <p:cNvPicPr>
            <a:picLocks noChangeAspect="1"/>
          </p:cNvPicPr>
          <p:nvPr/>
        </p:nvPicPr>
        <p:blipFill>
          <a:blip r:embed="rId4"/>
          <a:stretch>
            <a:fillRect/>
          </a:stretch>
        </p:blipFill>
        <p:spPr>
          <a:xfrm>
            <a:off x="684328" y="4339422"/>
            <a:ext cx="3060072" cy="2518578"/>
          </a:xfrm>
          <a:prstGeom prst="rect">
            <a:avLst/>
          </a:prstGeom>
        </p:spPr>
      </p:pic>
    </p:spTree>
    <p:extLst>
      <p:ext uri="{BB962C8B-B14F-4D97-AF65-F5344CB8AC3E}">
        <p14:creationId xmlns:p14="http://schemas.microsoft.com/office/powerpoint/2010/main" val="6348067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1405"/>
          </a:xfrm>
        </p:spPr>
        <p:txBody>
          <a:bodyPr/>
          <a:lstStyle/>
          <a:p>
            <a:pPr algn="ctr"/>
            <a:r>
              <a:rPr lang="en-US" b="1" i="1" dirty="0" smtClean="0">
                <a:solidFill>
                  <a:srgbClr val="FF0000"/>
                </a:solidFill>
                <a:latin typeface="Arial Black" panose="020B0A04020102020204" pitchFamily="34" charset="0"/>
              </a:rPr>
              <a:t>Journal Entry 3/1/17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81712"/>
            <a:ext cx="9144000" cy="6276288"/>
          </a:xfrm>
        </p:spPr>
        <p:txBody>
          <a:bodyPr>
            <a:normAutofit fontScale="92500" lnSpcReduction="10000"/>
          </a:bodyPr>
          <a:lstStyle/>
          <a:p>
            <a:r>
              <a:rPr lang="en-US" sz="6000" dirty="0" smtClean="0"/>
              <a:t>Thesis practice – </a:t>
            </a:r>
          </a:p>
          <a:p>
            <a:pPr lvl="1"/>
            <a:r>
              <a:rPr lang="en-US" sz="5400" dirty="0" smtClean="0"/>
              <a:t>Argue the impact of Yu on the development of China</a:t>
            </a:r>
          </a:p>
          <a:p>
            <a:r>
              <a:rPr lang="en-US" sz="3600" dirty="0" smtClean="0"/>
              <a:t>Through feats of engineering Yu was able to move the peoples of China from nomadic to a civilization.</a:t>
            </a:r>
          </a:p>
          <a:p>
            <a:r>
              <a:rPr lang="en-US" sz="3600" dirty="0" smtClean="0"/>
              <a:t>Through feats of engineering Yu was the only person who was able to solidify China’s as a </a:t>
            </a:r>
            <a:r>
              <a:rPr lang="en-US" sz="3600" i="1" dirty="0" smtClean="0"/>
              <a:t>civilized </a:t>
            </a:r>
            <a:r>
              <a:rPr lang="en-US" sz="3600" dirty="0" smtClean="0"/>
              <a:t>group. </a:t>
            </a:r>
            <a:endParaRPr lang="en-US" sz="3600" dirty="0"/>
          </a:p>
          <a:p>
            <a:r>
              <a:rPr lang="en-US" sz="3600" dirty="0" smtClean="0"/>
              <a:t>Yu was the most impactful early Chinese leader because he was able to develop strong infrastructure which allowed a civilized, stable China. </a:t>
            </a:r>
          </a:p>
        </p:txBody>
      </p:sp>
    </p:spTree>
    <p:extLst>
      <p:ext uri="{BB962C8B-B14F-4D97-AF65-F5344CB8AC3E}">
        <p14:creationId xmlns:p14="http://schemas.microsoft.com/office/powerpoint/2010/main" val="23827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
            <a:ext cx="9144000" cy="547686"/>
          </a:xfrm>
        </p:spPr>
        <p:txBody>
          <a:bodyPr>
            <a:normAutofit fontScale="90000"/>
          </a:bodyPr>
          <a:lstStyle/>
          <a:p>
            <a:pPr algn="ctr"/>
            <a:r>
              <a:rPr lang="en-US" dirty="0" smtClean="0">
                <a:solidFill>
                  <a:srgbClr val="FF0000"/>
                </a:solidFill>
                <a:latin typeface="Arial Black" panose="020B0A04020102020204" pitchFamily="34" charset="0"/>
              </a:rPr>
              <a:t>China’s Early Culture</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4974"/>
            <a:ext cx="9144000" cy="6423026"/>
          </a:xfrm>
        </p:spPr>
        <p:txBody>
          <a:bodyPr>
            <a:normAutofit/>
          </a:bodyPr>
          <a:lstStyle/>
          <a:p>
            <a:r>
              <a:rPr lang="en-US" sz="5400" dirty="0" smtClean="0"/>
              <a:t>Explain the development of Chinese writing</a:t>
            </a:r>
          </a:p>
          <a:p>
            <a:pPr lvl="1"/>
            <a:r>
              <a:rPr lang="en-US" sz="4800" dirty="0" smtClean="0"/>
              <a:t>Advantages?</a:t>
            </a:r>
          </a:p>
          <a:p>
            <a:pPr lvl="1"/>
            <a:r>
              <a:rPr lang="en-US" sz="4800" dirty="0" smtClean="0"/>
              <a:t>Disadvantages?</a:t>
            </a:r>
          </a:p>
          <a:p>
            <a:r>
              <a:rPr lang="en-US" sz="5200" dirty="0" smtClean="0"/>
              <a:t>What is the Mandate of Heaven?</a:t>
            </a:r>
          </a:p>
          <a:p>
            <a:pPr lvl="1"/>
            <a:r>
              <a:rPr lang="en-US" sz="4800" dirty="0" smtClean="0"/>
              <a:t>How does this apply to the dynastic cycle?</a:t>
            </a:r>
          </a:p>
        </p:txBody>
      </p:sp>
    </p:spTree>
    <p:extLst>
      <p:ext uri="{BB962C8B-B14F-4D97-AF65-F5344CB8AC3E}">
        <p14:creationId xmlns:p14="http://schemas.microsoft.com/office/powerpoint/2010/main" val="68891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5325"/>
          </a:xfrm>
        </p:spPr>
        <p:txBody>
          <a:bodyPr/>
          <a:lstStyle/>
          <a:p>
            <a:pPr algn="ctr"/>
            <a:r>
              <a:rPr lang="en-US" b="1" i="1" dirty="0" smtClean="0">
                <a:solidFill>
                  <a:srgbClr val="FF0000"/>
                </a:solidFill>
                <a:latin typeface="Arial Black" panose="020B0A04020102020204" pitchFamily="34" charset="0"/>
              </a:rPr>
              <a:t>China – Zhou Dynasty</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58800"/>
            <a:ext cx="9144000" cy="6299200"/>
          </a:xfrm>
        </p:spPr>
        <p:txBody>
          <a:bodyPr>
            <a:normAutofit/>
          </a:bodyPr>
          <a:lstStyle/>
          <a:p>
            <a:r>
              <a:rPr lang="en-US" sz="4400" dirty="0" smtClean="0"/>
              <a:t>Compare the Zhou Dynasty to the Shang, include the following…</a:t>
            </a:r>
          </a:p>
          <a:p>
            <a:pPr lvl="1"/>
            <a:r>
              <a:rPr lang="en-US" sz="4000" dirty="0" smtClean="0"/>
              <a:t>How the Zhou dynasty takes over the Shang</a:t>
            </a:r>
          </a:p>
          <a:p>
            <a:pPr lvl="1"/>
            <a:r>
              <a:rPr lang="en-US" sz="4000" dirty="0" smtClean="0"/>
              <a:t>Style of rule/societal structure</a:t>
            </a:r>
          </a:p>
          <a:p>
            <a:pPr lvl="1"/>
            <a:r>
              <a:rPr lang="en-US" sz="4000" dirty="0" smtClean="0"/>
              <a:t>Benefits</a:t>
            </a:r>
          </a:p>
          <a:p>
            <a:pPr lvl="1"/>
            <a:r>
              <a:rPr lang="en-US" sz="4000" dirty="0" smtClean="0"/>
              <a:t>Detriments</a:t>
            </a:r>
          </a:p>
          <a:p>
            <a:pPr lvl="1"/>
            <a:r>
              <a:rPr lang="en-US" sz="4000" dirty="0" smtClean="0"/>
              <a:t>The downfall</a:t>
            </a:r>
          </a:p>
          <a:p>
            <a:r>
              <a:rPr lang="en-US" sz="4400" dirty="0" smtClean="0"/>
              <a:t>How well does the Zhou Dynasty fit in the dynastic cycle?</a:t>
            </a:r>
          </a:p>
        </p:txBody>
      </p:sp>
    </p:spTree>
    <p:extLst>
      <p:ext uri="{BB962C8B-B14F-4D97-AF65-F5344CB8AC3E}">
        <p14:creationId xmlns:p14="http://schemas.microsoft.com/office/powerpoint/2010/main" val="40230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2899802" cy="6858000"/>
          </a:xfrm>
        </p:spPr>
        <p:txBody>
          <a:bodyPr/>
          <a:lstStyle/>
          <a:p>
            <a:r>
              <a:rPr lang="en-US" sz="4000" dirty="0" smtClean="0"/>
              <a:t>What are the strengths of this system?</a:t>
            </a:r>
          </a:p>
          <a:p>
            <a:r>
              <a:rPr lang="en-US" sz="4000" dirty="0" smtClean="0"/>
              <a:t>What are some problems that might arise?</a:t>
            </a:r>
          </a:p>
          <a:p>
            <a:endParaRPr lang="en-US" dirty="0"/>
          </a:p>
        </p:txBody>
      </p:sp>
      <p:pic>
        <p:nvPicPr>
          <p:cNvPr id="4" name="Picture 3"/>
          <p:cNvPicPr>
            <a:picLocks noChangeAspect="1"/>
          </p:cNvPicPr>
          <p:nvPr/>
        </p:nvPicPr>
        <p:blipFill>
          <a:blip r:embed="rId2"/>
          <a:stretch>
            <a:fillRect/>
          </a:stretch>
        </p:blipFill>
        <p:spPr>
          <a:xfrm>
            <a:off x="2899802" y="79396"/>
            <a:ext cx="6244198" cy="6841357"/>
          </a:xfrm>
          <a:prstGeom prst="rect">
            <a:avLst/>
          </a:prstGeom>
        </p:spPr>
      </p:pic>
    </p:spTree>
    <p:extLst>
      <p:ext uri="{BB962C8B-B14F-4D97-AF65-F5344CB8AC3E}">
        <p14:creationId xmlns:p14="http://schemas.microsoft.com/office/powerpoint/2010/main" val="227483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0075"/>
          </a:xfrm>
        </p:spPr>
        <p:txBody>
          <a:bodyPr>
            <a:normAutofit fontScale="90000"/>
          </a:bodyPr>
          <a:lstStyle/>
          <a:p>
            <a:pPr algn="ctr"/>
            <a:r>
              <a:rPr lang="en-US" b="1" i="1" dirty="0" smtClean="0">
                <a:solidFill>
                  <a:srgbClr val="FF0000"/>
                </a:solidFill>
                <a:latin typeface="Arial Black" panose="020B0A04020102020204" pitchFamily="34" charset="0"/>
              </a:rPr>
              <a:t>Feudalism </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92124"/>
            <a:ext cx="9144000" cy="6365875"/>
          </a:xfrm>
        </p:spPr>
        <p:txBody>
          <a:bodyPr/>
          <a:lstStyle/>
          <a:p>
            <a:r>
              <a:rPr lang="en-US" dirty="0" smtClean="0"/>
              <a:t>Explain it.</a:t>
            </a:r>
          </a:p>
          <a:p>
            <a:endParaRPr lang="en-US" dirty="0"/>
          </a:p>
        </p:txBody>
      </p:sp>
      <p:pic>
        <p:nvPicPr>
          <p:cNvPr id="4" name="Picture 3"/>
          <p:cNvPicPr>
            <a:picLocks noChangeAspect="1"/>
          </p:cNvPicPr>
          <p:nvPr/>
        </p:nvPicPr>
        <p:blipFill>
          <a:blip r:embed="rId2"/>
          <a:stretch>
            <a:fillRect/>
          </a:stretch>
        </p:blipFill>
        <p:spPr>
          <a:xfrm>
            <a:off x="3105150" y="492124"/>
            <a:ext cx="6038850" cy="3962400"/>
          </a:xfrm>
          <a:prstGeom prst="rect">
            <a:avLst/>
          </a:prstGeom>
        </p:spPr>
      </p:pic>
      <p:pic>
        <p:nvPicPr>
          <p:cNvPr id="5" name="Picture 2" descr="subfeu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93714"/>
            <a:ext cx="6305550" cy="476428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1464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1"/>
            <a:ext cx="9144000" cy="576261"/>
          </a:xfrm>
        </p:spPr>
        <p:txBody>
          <a:bodyPr>
            <a:normAutofit fontScale="90000"/>
          </a:bodyPr>
          <a:lstStyle/>
          <a:p>
            <a:pPr algn="ctr"/>
            <a:r>
              <a:rPr lang="en-US" b="1" i="1" dirty="0" smtClean="0">
                <a:solidFill>
                  <a:srgbClr val="FF0000"/>
                </a:solidFill>
                <a:latin typeface="Arial Black" panose="020B0A04020102020204" pitchFamily="34" charset="0"/>
              </a:rPr>
              <a:t>Feudalism Graphic - Homework</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92124"/>
            <a:ext cx="9144000" cy="6365875"/>
          </a:xfrm>
        </p:spPr>
        <p:txBody>
          <a:bodyPr>
            <a:normAutofit/>
          </a:bodyPr>
          <a:lstStyle/>
          <a:p>
            <a:r>
              <a:rPr lang="en-US" sz="4000" dirty="0" smtClean="0"/>
              <a:t>Create a feudalism graphic</a:t>
            </a:r>
          </a:p>
          <a:p>
            <a:r>
              <a:rPr lang="en-US" sz="4000" dirty="0" smtClean="0"/>
              <a:t>It must include the following…</a:t>
            </a:r>
          </a:p>
          <a:p>
            <a:pPr lvl="1"/>
            <a:r>
              <a:rPr lang="en-US" sz="3600" dirty="0" smtClean="0"/>
              <a:t>A minimum of 3 levels</a:t>
            </a:r>
          </a:p>
          <a:p>
            <a:pPr lvl="1"/>
            <a:r>
              <a:rPr lang="en-US" sz="3600" dirty="0" smtClean="0"/>
              <a:t>An explanation of each of the levels and how they obtain their power</a:t>
            </a:r>
          </a:p>
          <a:p>
            <a:pPr lvl="1"/>
            <a:r>
              <a:rPr lang="en-US" sz="3600" dirty="0" smtClean="0"/>
              <a:t>An explanation of how it is supposed to work</a:t>
            </a:r>
          </a:p>
          <a:p>
            <a:pPr lvl="1"/>
            <a:r>
              <a:rPr lang="en-US" sz="3600" dirty="0" smtClean="0"/>
              <a:t>An explanation of how it actually works</a:t>
            </a:r>
          </a:p>
          <a:p>
            <a:r>
              <a:rPr lang="en-US" sz="4000" dirty="0" smtClean="0"/>
              <a:t>IT MUST BE PRETTY (COLOR)</a:t>
            </a:r>
          </a:p>
          <a:p>
            <a:r>
              <a:rPr lang="en-US" sz="4000" dirty="0" smtClean="0"/>
              <a:t>Due tomorrow for HW</a:t>
            </a:r>
            <a:endParaRPr lang="en-US" sz="4000" dirty="0"/>
          </a:p>
        </p:txBody>
      </p:sp>
    </p:spTree>
    <p:extLst>
      <p:ext uri="{BB962C8B-B14F-4D97-AF65-F5344CB8AC3E}">
        <p14:creationId xmlns:p14="http://schemas.microsoft.com/office/powerpoint/2010/main" val="19103995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54424"/>
          </a:xfrm>
        </p:spPr>
        <p:txBody>
          <a:bodyPr>
            <a:normAutofit fontScale="90000"/>
          </a:bodyPr>
          <a:lstStyle/>
          <a:p>
            <a:pPr algn="ctr"/>
            <a:r>
              <a:rPr lang="en-US" b="1" i="1" dirty="0" smtClean="0">
                <a:solidFill>
                  <a:srgbClr val="FF0000"/>
                </a:solidFill>
                <a:latin typeface="Arial Black" panose="020B0A04020102020204" pitchFamily="34" charset="0"/>
              </a:rPr>
              <a:t>Journal Entry 3/6/17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98848"/>
            <a:ext cx="9144000" cy="6359151"/>
          </a:xfrm>
        </p:spPr>
        <p:txBody>
          <a:bodyPr>
            <a:normAutofit/>
          </a:bodyPr>
          <a:lstStyle/>
          <a:p>
            <a:r>
              <a:rPr lang="en-US" sz="4800" dirty="0" smtClean="0"/>
              <a:t>Now that we have been doing if for awhile what does it mean to critically read something?</a:t>
            </a:r>
            <a:endParaRPr lang="en-US" sz="4800" dirty="0"/>
          </a:p>
        </p:txBody>
      </p:sp>
    </p:spTree>
    <p:extLst>
      <p:ext uri="{BB962C8B-B14F-4D97-AF65-F5344CB8AC3E}">
        <p14:creationId xmlns:p14="http://schemas.microsoft.com/office/powerpoint/2010/main" val="26212091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69956"/>
          </a:xfrm>
        </p:spPr>
        <p:txBody>
          <a:bodyPr>
            <a:normAutofit fontScale="90000"/>
          </a:bodyPr>
          <a:lstStyle/>
          <a:p>
            <a:pPr algn="ctr"/>
            <a:r>
              <a:rPr lang="en-US" b="1" i="1" dirty="0" smtClean="0">
                <a:solidFill>
                  <a:srgbClr val="FF0000"/>
                </a:solidFill>
                <a:latin typeface="Arial Black" panose="020B0A04020102020204" pitchFamily="34" charset="0"/>
              </a:rPr>
              <a:t>Agenda/Goals</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12872"/>
            <a:ext cx="9144000" cy="6345127"/>
          </a:xfrm>
        </p:spPr>
        <p:txBody>
          <a:bodyPr>
            <a:normAutofit/>
          </a:bodyPr>
          <a:lstStyle/>
          <a:p>
            <a:r>
              <a:rPr lang="en-US" sz="4000" dirty="0" smtClean="0"/>
              <a:t>Agenda:</a:t>
            </a:r>
          </a:p>
          <a:p>
            <a:pPr lvl="1"/>
            <a:r>
              <a:rPr lang="en-US" sz="3600" dirty="0" smtClean="0"/>
              <a:t>Unification of early China</a:t>
            </a:r>
          </a:p>
          <a:p>
            <a:r>
              <a:rPr lang="en-US" sz="4000" dirty="0" smtClean="0"/>
              <a:t>Goals:</a:t>
            </a:r>
          </a:p>
          <a:p>
            <a:pPr lvl="1"/>
            <a:r>
              <a:rPr lang="en-US" sz="3600" dirty="0" smtClean="0"/>
              <a:t>Understand the unification of China</a:t>
            </a:r>
          </a:p>
          <a:p>
            <a:pPr lvl="2"/>
            <a:r>
              <a:rPr lang="en-US" sz="3200" dirty="0" smtClean="0"/>
              <a:t>Establishment of the Great Wall of China (this excludes Matt Damon)</a:t>
            </a:r>
          </a:p>
          <a:p>
            <a:pPr lvl="2"/>
            <a:r>
              <a:rPr lang="en-US" sz="3200" dirty="0" smtClean="0"/>
              <a:t>Confucius </a:t>
            </a:r>
          </a:p>
          <a:p>
            <a:pPr lvl="2"/>
            <a:r>
              <a:rPr lang="en-US" sz="3200" dirty="0" smtClean="0"/>
              <a:t>Daoism</a:t>
            </a:r>
          </a:p>
          <a:p>
            <a:pPr lvl="2"/>
            <a:r>
              <a:rPr lang="en-US" sz="3200" dirty="0" smtClean="0"/>
              <a:t>Qin Dynasty</a:t>
            </a:r>
          </a:p>
          <a:p>
            <a:pPr lvl="1"/>
            <a:r>
              <a:rPr lang="en-US" sz="3600" dirty="0" smtClean="0"/>
              <a:t>Practice our reading skills</a:t>
            </a:r>
            <a:endParaRPr lang="en-US" sz="3600" dirty="0"/>
          </a:p>
        </p:txBody>
      </p:sp>
    </p:spTree>
    <p:extLst>
      <p:ext uri="{BB962C8B-B14F-4D97-AF65-F5344CB8AC3E}">
        <p14:creationId xmlns:p14="http://schemas.microsoft.com/office/powerpoint/2010/main" val="181852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39271"/>
          </a:xfrm>
        </p:spPr>
        <p:txBody>
          <a:bodyPr>
            <a:normAutofit fontScale="90000"/>
          </a:bodyPr>
          <a:lstStyle/>
          <a:p>
            <a:pPr algn="ctr"/>
            <a:r>
              <a:rPr lang="en-US" sz="2800" dirty="0" smtClean="0">
                <a:solidFill>
                  <a:srgbClr val="FF0000"/>
                </a:solidFill>
                <a:latin typeface="Arial Black" panose="020B0A04020102020204" pitchFamily="34" charset="0"/>
              </a:rPr>
              <a:t>Reading – Pulling out </a:t>
            </a:r>
            <a:r>
              <a:rPr lang="en-US" sz="2800" i="1" dirty="0" smtClean="0">
                <a:solidFill>
                  <a:srgbClr val="FF0000"/>
                </a:solidFill>
                <a:latin typeface="Arial Black" panose="020B0A04020102020204" pitchFamily="34" charset="0"/>
              </a:rPr>
              <a:t>Critical </a:t>
            </a:r>
            <a:r>
              <a:rPr lang="en-US" sz="2800" dirty="0" smtClean="0">
                <a:solidFill>
                  <a:srgbClr val="FF0000"/>
                </a:solidFill>
                <a:latin typeface="Arial Black" panose="020B0A04020102020204" pitchFamily="34" charset="0"/>
              </a:rPr>
              <a:t>Information</a:t>
            </a:r>
            <a:endParaRPr lang="en-US" sz="2800"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1" y="355413"/>
            <a:ext cx="9144001" cy="6502587"/>
          </a:xfrm>
        </p:spPr>
        <p:txBody>
          <a:bodyPr>
            <a:normAutofit/>
          </a:bodyPr>
          <a:lstStyle/>
          <a:p>
            <a:r>
              <a:rPr lang="en-US" sz="4000" dirty="0" smtClean="0"/>
              <a:t>Read the first part of the article – Start at </a:t>
            </a:r>
            <a:r>
              <a:rPr lang="en-US" sz="4000" i="1" dirty="0" smtClean="0">
                <a:solidFill>
                  <a:srgbClr val="FF0000"/>
                </a:solidFill>
              </a:rPr>
              <a:t>Setting the Stage</a:t>
            </a:r>
            <a:r>
              <a:rPr lang="en-US" sz="4000" dirty="0" smtClean="0"/>
              <a:t>, stop at </a:t>
            </a:r>
            <a:r>
              <a:rPr lang="en-US" sz="4000" i="1" dirty="0" smtClean="0">
                <a:solidFill>
                  <a:srgbClr val="FF0000"/>
                </a:solidFill>
              </a:rPr>
              <a:t>Other Ethical Systems</a:t>
            </a:r>
          </a:p>
          <a:p>
            <a:pPr lvl="1"/>
            <a:r>
              <a:rPr lang="en-US" sz="3600" dirty="0" smtClean="0"/>
              <a:t>Write down the most important parts of the article in your notes </a:t>
            </a:r>
          </a:p>
          <a:p>
            <a:pPr lvl="1"/>
            <a:r>
              <a:rPr lang="en-US" sz="3600" dirty="0" smtClean="0"/>
              <a:t>Highlight the most important quotes or pieces of the article </a:t>
            </a:r>
          </a:p>
          <a:p>
            <a:r>
              <a:rPr lang="en-US" sz="4000" dirty="0" smtClean="0"/>
              <a:t>Follow up questions – </a:t>
            </a:r>
          </a:p>
          <a:p>
            <a:pPr lvl="1"/>
            <a:r>
              <a:rPr lang="en-US" sz="3600" dirty="0" smtClean="0"/>
              <a:t>What was critical in the section titled </a:t>
            </a:r>
            <a:r>
              <a:rPr lang="en-US" sz="3600" i="1" dirty="0" smtClean="0">
                <a:solidFill>
                  <a:srgbClr val="FF0000"/>
                </a:solidFill>
              </a:rPr>
              <a:t>Setting the Stage?</a:t>
            </a:r>
            <a:endParaRPr lang="en-US" sz="3600" dirty="0" smtClean="0">
              <a:solidFill>
                <a:srgbClr val="FF0000"/>
              </a:solidFill>
            </a:endParaRPr>
          </a:p>
          <a:p>
            <a:pPr lvl="1"/>
            <a:endParaRPr lang="en-US" sz="3600" dirty="0">
              <a:solidFill>
                <a:srgbClr val="FF0000"/>
              </a:solidFill>
            </a:endParaRPr>
          </a:p>
        </p:txBody>
      </p:sp>
    </p:spTree>
    <p:extLst>
      <p:ext uri="{BB962C8B-B14F-4D97-AF65-F5344CB8AC3E}">
        <p14:creationId xmlns:p14="http://schemas.microsoft.com/office/powerpoint/2010/main" val="3190574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6649"/>
          </a:xfrm>
        </p:spPr>
        <p:txBody>
          <a:bodyPr>
            <a:normAutofit fontScale="90000"/>
          </a:bodyPr>
          <a:lstStyle/>
          <a:p>
            <a:pPr algn="ctr"/>
            <a:r>
              <a:rPr lang="en-US" dirty="0" smtClean="0">
                <a:solidFill>
                  <a:srgbClr val="FF0000"/>
                </a:solidFill>
                <a:latin typeface="Arial Black" panose="020B0A04020102020204" pitchFamily="34" charset="0"/>
              </a:rPr>
              <a:t>My Notes</a:t>
            </a:r>
            <a:endParaRPr lang="en-US" dirty="0">
              <a:solidFill>
                <a:srgbClr val="FF0000"/>
              </a:solidFill>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0" y="642551"/>
            <a:ext cx="9144000" cy="5249176"/>
          </a:xfrm>
          <a:prstGeom prst="rect">
            <a:avLst/>
          </a:prstGeom>
        </p:spPr>
      </p:pic>
    </p:spTree>
    <p:extLst>
      <p:ext uri="{BB962C8B-B14F-4D97-AF65-F5344CB8AC3E}">
        <p14:creationId xmlns:p14="http://schemas.microsoft.com/office/powerpoint/2010/main" val="2394775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02508"/>
          </a:xfrm>
        </p:spPr>
        <p:txBody>
          <a:bodyPr>
            <a:noAutofit/>
          </a:bodyPr>
          <a:lstStyle/>
          <a:p>
            <a:pPr algn="ctr"/>
            <a:r>
              <a:rPr lang="en-US" sz="3200" b="1" i="1" dirty="0" smtClean="0">
                <a:solidFill>
                  <a:srgbClr val="FF0000"/>
                </a:solidFill>
                <a:latin typeface="Arial Black" panose="020B0A04020102020204" pitchFamily="34" charset="0"/>
              </a:rPr>
              <a:t>1</a:t>
            </a:r>
            <a:r>
              <a:rPr lang="en-US" sz="3200" b="1" i="1" baseline="30000" dirty="0" smtClean="0">
                <a:solidFill>
                  <a:srgbClr val="FF0000"/>
                </a:solidFill>
                <a:latin typeface="Arial Black" panose="020B0A04020102020204" pitchFamily="34" charset="0"/>
              </a:rPr>
              <a:t>st</a:t>
            </a:r>
            <a:r>
              <a:rPr lang="en-US" sz="3200" b="1" i="1" dirty="0" smtClean="0">
                <a:solidFill>
                  <a:srgbClr val="FF0000"/>
                </a:solidFill>
                <a:latin typeface="Arial Black" panose="020B0A04020102020204" pitchFamily="34" charset="0"/>
              </a:rPr>
              <a:t> Period – Know? Want to Know?</a:t>
            </a:r>
            <a:endParaRPr lang="en-US" sz="3200" b="1" i="1" dirty="0">
              <a:solidFill>
                <a:srgbClr val="FF0000"/>
              </a:solidFill>
              <a:latin typeface="Arial Black" panose="020B0A040201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06484260"/>
              </p:ext>
            </p:extLst>
          </p:nvPr>
        </p:nvGraphicFramePr>
        <p:xfrm>
          <a:off x="0" y="425450"/>
          <a:ext cx="9144000" cy="5577840"/>
        </p:xfrm>
        <a:graphic>
          <a:graphicData uri="http://schemas.openxmlformats.org/drawingml/2006/table">
            <a:tbl>
              <a:tblPr firstRow="1" bandRow="1">
                <a:tableStyleId>{5C22544A-7EE6-4342-B048-85BDC9FD1C3A}</a:tableStyleId>
              </a:tblPr>
              <a:tblGrid>
                <a:gridCol w="4572000"/>
                <a:gridCol w="4572000"/>
              </a:tblGrid>
              <a:tr h="370840">
                <a:tc>
                  <a:txBody>
                    <a:bodyPr/>
                    <a:lstStyle/>
                    <a:p>
                      <a:pPr algn="ctr"/>
                      <a:r>
                        <a:rPr lang="en-US" sz="2400" dirty="0" smtClean="0"/>
                        <a:t>Know?</a:t>
                      </a:r>
                    </a:p>
                    <a:p>
                      <a:pPr marL="285750" indent="-285750" algn="l">
                        <a:buFont typeface="Arial" panose="020B0604020202020204" pitchFamily="34" charset="0"/>
                        <a:buChar char="•"/>
                      </a:pPr>
                      <a:r>
                        <a:rPr lang="en-US" sz="2400" dirty="0" smtClean="0"/>
                        <a:t>China built the first rockets/guns</a:t>
                      </a:r>
                    </a:p>
                    <a:p>
                      <a:pPr marL="285750" indent="-285750" algn="l">
                        <a:buFont typeface="Arial" panose="020B0604020202020204" pitchFamily="34" charset="0"/>
                        <a:buChar char="•"/>
                      </a:pPr>
                      <a:r>
                        <a:rPr lang="en-US" sz="2400" dirty="0" smtClean="0"/>
                        <a:t>Largest pop in the world</a:t>
                      </a:r>
                    </a:p>
                    <a:p>
                      <a:pPr marL="285750" indent="-285750" algn="l">
                        <a:buFont typeface="Arial" panose="020B0604020202020204" pitchFamily="34" charset="0"/>
                        <a:buChar char="•"/>
                      </a:pPr>
                      <a:r>
                        <a:rPr lang="en-US" sz="2400" dirty="0" smtClean="0"/>
                        <a:t>Empire/dynasty</a:t>
                      </a:r>
                    </a:p>
                    <a:p>
                      <a:pPr marL="285750" indent="-285750" algn="l">
                        <a:buFont typeface="Arial" panose="020B0604020202020204" pitchFamily="34" charset="0"/>
                        <a:buChar char="•"/>
                      </a:pPr>
                      <a:r>
                        <a:rPr lang="en-US" sz="2400" dirty="0" smtClean="0"/>
                        <a:t>Modern China</a:t>
                      </a:r>
                      <a:r>
                        <a:rPr lang="en-US" sz="2400" baseline="0" dirty="0" smtClean="0"/>
                        <a:t> founded Oct 1</a:t>
                      </a:r>
                      <a:r>
                        <a:rPr lang="en-US" sz="2400" baseline="30000" dirty="0" smtClean="0"/>
                        <a:t>st</a:t>
                      </a:r>
                      <a:r>
                        <a:rPr lang="en-US" sz="2400" baseline="0" dirty="0" smtClean="0"/>
                        <a:t> 1949</a:t>
                      </a:r>
                    </a:p>
                    <a:p>
                      <a:pPr marL="285750" indent="-285750" algn="l">
                        <a:buFont typeface="Arial" panose="020B0604020202020204" pitchFamily="34" charset="0"/>
                        <a:buChar char="•"/>
                      </a:pPr>
                      <a:r>
                        <a:rPr lang="en-US" sz="2400" baseline="0" dirty="0" smtClean="0"/>
                        <a:t>Fireworks</a:t>
                      </a:r>
                    </a:p>
                    <a:p>
                      <a:pPr marL="285750" indent="-285750" algn="l">
                        <a:buFont typeface="Arial" panose="020B0604020202020204" pitchFamily="34" charset="0"/>
                        <a:buChar char="•"/>
                      </a:pPr>
                      <a:r>
                        <a:rPr lang="en-US" sz="2400" baseline="0" dirty="0" smtClean="0"/>
                        <a:t>Communist </a:t>
                      </a:r>
                    </a:p>
                    <a:p>
                      <a:pPr marL="285750" indent="-285750" algn="l">
                        <a:buFont typeface="Arial" panose="020B0604020202020204" pitchFamily="34" charset="0"/>
                        <a:buChar char="•"/>
                      </a:pPr>
                      <a:r>
                        <a:rPr lang="en-US" sz="2400" baseline="0" dirty="0" smtClean="0"/>
                        <a:t>Aristocrats?</a:t>
                      </a:r>
                    </a:p>
                    <a:p>
                      <a:pPr marL="285750" indent="-285750" algn="l">
                        <a:buFont typeface="Arial" panose="020B0604020202020204" pitchFamily="34" charset="0"/>
                        <a:buChar char="•"/>
                      </a:pPr>
                      <a:r>
                        <a:rPr lang="en-US" sz="2400" baseline="0" dirty="0" smtClean="0"/>
                        <a:t>Wall</a:t>
                      </a:r>
                    </a:p>
                    <a:p>
                      <a:pPr marL="285750" indent="-285750" algn="l">
                        <a:buFont typeface="Arial" panose="020B0604020202020204" pitchFamily="34" charset="0"/>
                        <a:buChar char="•"/>
                      </a:pPr>
                      <a:r>
                        <a:rPr lang="en-US" sz="2400" baseline="0" dirty="0" smtClean="0"/>
                        <a:t>Expansive Trade System – Silk Roads</a:t>
                      </a:r>
                    </a:p>
                    <a:p>
                      <a:pPr marL="285750" indent="-285750" algn="l">
                        <a:buFont typeface="Arial" panose="020B0604020202020204" pitchFamily="34" charset="0"/>
                        <a:buChar char="•"/>
                      </a:pPr>
                      <a:r>
                        <a:rPr lang="en-US" sz="2400" baseline="0" dirty="0" smtClean="0"/>
                        <a:t>Invented Paper and Gun Powder</a:t>
                      </a:r>
                    </a:p>
                    <a:p>
                      <a:pPr marL="285750" indent="-285750" algn="l">
                        <a:buFont typeface="Arial" panose="020B0604020202020204" pitchFamily="34" charset="0"/>
                        <a:buChar char="•"/>
                      </a:pPr>
                      <a:r>
                        <a:rPr lang="en-US" sz="2400" baseline="0" dirty="0" smtClean="0"/>
                        <a:t>Democratic?</a:t>
                      </a:r>
                      <a:endParaRPr lang="en-US" sz="2400" dirty="0"/>
                    </a:p>
                  </a:txBody>
                  <a:tcPr/>
                </a:tc>
                <a:tc>
                  <a:txBody>
                    <a:bodyPr/>
                    <a:lstStyle/>
                    <a:p>
                      <a:pPr algn="ctr"/>
                      <a:r>
                        <a:rPr lang="en-US" sz="2400" dirty="0" smtClean="0"/>
                        <a:t>Want</a:t>
                      </a:r>
                      <a:r>
                        <a:rPr lang="en-US" sz="2400" baseline="0" dirty="0" smtClean="0"/>
                        <a:t> to know?</a:t>
                      </a:r>
                    </a:p>
                    <a:p>
                      <a:pPr marL="285750" indent="-285750" algn="l">
                        <a:buFont typeface="Arial" panose="020B0604020202020204" pitchFamily="34" charset="0"/>
                        <a:buChar char="•"/>
                      </a:pPr>
                      <a:r>
                        <a:rPr lang="en-US" sz="2400" dirty="0" smtClean="0"/>
                        <a:t>Genghis Khan</a:t>
                      </a:r>
                    </a:p>
                    <a:p>
                      <a:pPr marL="285750" indent="-285750" algn="l">
                        <a:buFont typeface="Arial" panose="020B0604020202020204" pitchFamily="34" charset="0"/>
                        <a:buChar char="•"/>
                      </a:pPr>
                      <a:r>
                        <a:rPr lang="en-US" sz="2400" dirty="0" smtClean="0"/>
                        <a:t>Architecture</a:t>
                      </a:r>
                      <a:r>
                        <a:rPr lang="en-US" sz="2400" baseline="0" dirty="0" smtClean="0"/>
                        <a:t> </a:t>
                      </a:r>
                    </a:p>
                    <a:p>
                      <a:pPr marL="285750" indent="-285750" algn="l">
                        <a:buFont typeface="Arial" panose="020B0604020202020204" pitchFamily="34" charset="0"/>
                        <a:buChar char="•"/>
                      </a:pPr>
                      <a:r>
                        <a:rPr lang="en-US" sz="2400" dirty="0" smtClean="0"/>
                        <a:t>Opium Wars</a:t>
                      </a:r>
                    </a:p>
                    <a:p>
                      <a:pPr marL="285750" indent="-285750" algn="l">
                        <a:buFont typeface="Arial" panose="020B0604020202020204" pitchFamily="34" charset="0"/>
                        <a:buChar char="•"/>
                      </a:pPr>
                      <a:r>
                        <a:rPr lang="en-US" sz="2400" dirty="0" smtClean="0"/>
                        <a:t>Religion</a:t>
                      </a:r>
                    </a:p>
                    <a:p>
                      <a:pPr marL="285750" indent="-285750" algn="l">
                        <a:buFont typeface="Arial" panose="020B0604020202020204" pitchFamily="34" charset="0"/>
                        <a:buChar char="•"/>
                      </a:pPr>
                      <a:r>
                        <a:rPr lang="en-US" sz="2400" dirty="0" smtClean="0"/>
                        <a:t>China,</a:t>
                      </a:r>
                      <a:r>
                        <a:rPr lang="en-US" sz="2400" baseline="0" dirty="0" smtClean="0"/>
                        <a:t> America – Buddies?</a:t>
                      </a:r>
                    </a:p>
                    <a:p>
                      <a:pPr marL="285750" indent="-285750" algn="l">
                        <a:buFont typeface="Arial" panose="020B0604020202020204" pitchFamily="34" charset="0"/>
                        <a:buChar char="•"/>
                      </a:pPr>
                      <a:r>
                        <a:rPr lang="en-US" sz="2400" baseline="0" dirty="0" smtClean="0"/>
                        <a:t>Day to day lives</a:t>
                      </a:r>
                    </a:p>
                    <a:p>
                      <a:pPr marL="285750" indent="-285750" algn="l">
                        <a:buFont typeface="Arial" panose="020B0604020202020204" pitchFamily="34" charset="0"/>
                        <a:buChar char="•"/>
                      </a:pPr>
                      <a:r>
                        <a:rPr lang="en-US" sz="2400" baseline="0" dirty="0" smtClean="0"/>
                        <a:t>Dynasties </a:t>
                      </a:r>
                    </a:p>
                    <a:p>
                      <a:pPr marL="285750" indent="-285750" algn="l">
                        <a:buFont typeface="Arial" panose="020B0604020202020204" pitchFamily="34" charset="0"/>
                        <a:buChar char="•"/>
                      </a:pPr>
                      <a:r>
                        <a:rPr lang="en-US" sz="2400" baseline="0" dirty="0" smtClean="0"/>
                        <a:t>How/when they built the wall</a:t>
                      </a:r>
                    </a:p>
                    <a:p>
                      <a:pPr marL="285750" indent="-285750" algn="l">
                        <a:buFont typeface="Arial" panose="020B0604020202020204" pitchFamily="34" charset="0"/>
                        <a:buChar char="•"/>
                      </a:pPr>
                      <a:r>
                        <a:rPr lang="en-US" sz="2400" baseline="0" dirty="0" smtClean="0"/>
                        <a:t>Major inventions</a:t>
                      </a:r>
                    </a:p>
                    <a:p>
                      <a:pPr marL="285750" indent="-285750" algn="l">
                        <a:buFont typeface="Arial" panose="020B0604020202020204" pitchFamily="34" charset="0"/>
                        <a:buChar char="•"/>
                      </a:pPr>
                      <a:endParaRPr lang="en-US" sz="2400" dirty="0"/>
                    </a:p>
                  </a:txBody>
                  <a:tcPr/>
                </a:tc>
              </a:tr>
            </a:tbl>
          </a:graphicData>
        </a:graphic>
      </p:graphicFrame>
    </p:spTree>
    <p:extLst>
      <p:ext uri="{BB962C8B-B14F-4D97-AF65-F5344CB8AC3E}">
        <p14:creationId xmlns:p14="http://schemas.microsoft.com/office/powerpoint/2010/main" val="42807055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6119"/>
          </a:xfrm>
        </p:spPr>
        <p:txBody>
          <a:bodyPr/>
          <a:lstStyle/>
          <a:p>
            <a:pPr algn="ctr"/>
            <a:r>
              <a:rPr lang="en-US" dirty="0" smtClean="0">
                <a:solidFill>
                  <a:srgbClr val="FF0000"/>
                </a:solidFill>
                <a:latin typeface="Arial Black" panose="020B0A04020102020204" pitchFamily="34" charset="0"/>
              </a:rPr>
              <a:t>My Highlighting/Annotations</a:t>
            </a:r>
            <a:endParaRPr lang="en-US" dirty="0">
              <a:solidFill>
                <a:srgbClr val="FF0000"/>
              </a:solidFill>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1819828" y="766119"/>
            <a:ext cx="5180307" cy="5838821"/>
          </a:xfrm>
          <a:prstGeom prst="rect">
            <a:avLst/>
          </a:prstGeom>
        </p:spPr>
      </p:pic>
    </p:spTree>
    <p:extLst>
      <p:ext uri="{BB962C8B-B14F-4D97-AF65-F5344CB8AC3E}">
        <p14:creationId xmlns:p14="http://schemas.microsoft.com/office/powerpoint/2010/main" val="33847055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6119"/>
          </a:xfrm>
        </p:spPr>
        <p:txBody>
          <a:bodyPr/>
          <a:lstStyle/>
          <a:p>
            <a:pPr algn="ctr"/>
            <a:r>
              <a:rPr lang="en-US" dirty="0" smtClean="0">
                <a:solidFill>
                  <a:srgbClr val="FF0000"/>
                </a:solidFill>
                <a:latin typeface="Arial Black" panose="020B0A04020102020204" pitchFamily="34" charset="0"/>
              </a:rPr>
              <a:t>My Highlighting/Annotations</a:t>
            </a:r>
            <a:endParaRPr lang="en-US" dirty="0">
              <a:solidFill>
                <a:srgbClr val="FF0000"/>
              </a:solidFill>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1685925" y="671974"/>
            <a:ext cx="5772150" cy="5762625"/>
          </a:xfrm>
          <a:prstGeom prst="rect">
            <a:avLst/>
          </a:prstGeom>
        </p:spPr>
      </p:pic>
    </p:spTree>
    <p:extLst>
      <p:ext uri="{BB962C8B-B14F-4D97-AF65-F5344CB8AC3E}">
        <p14:creationId xmlns:p14="http://schemas.microsoft.com/office/powerpoint/2010/main" val="1421053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38200"/>
          </a:xfrm>
        </p:spPr>
        <p:txBody>
          <a:bodyPr/>
          <a:lstStyle/>
          <a:p>
            <a:pPr algn="l"/>
            <a:r>
              <a:rPr lang="en-US" b="1" dirty="0" smtClean="0">
                <a:solidFill>
                  <a:srgbClr val="FF0000"/>
                </a:solidFill>
              </a:rPr>
              <a:t>Confucius</a:t>
            </a:r>
            <a:endParaRPr lang="en-US" b="1" dirty="0">
              <a:solidFill>
                <a:srgbClr val="FF0000"/>
              </a:solidFill>
            </a:endParaRPr>
          </a:p>
        </p:txBody>
      </p:sp>
      <p:sp>
        <p:nvSpPr>
          <p:cNvPr id="3" name="Content Placeholder 2"/>
          <p:cNvSpPr>
            <a:spLocks noGrp="1"/>
          </p:cNvSpPr>
          <p:nvPr>
            <p:ph sz="quarter" idx="1"/>
          </p:nvPr>
        </p:nvSpPr>
        <p:spPr>
          <a:xfrm>
            <a:off x="152400" y="914400"/>
            <a:ext cx="5791200" cy="5791200"/>
          </a:xfrm>
        </p:spPr>
        <p:txBody>
          <a:bodyPr/>
          <a:lstStyle/>
          <a:p>
            <a:pPr marL="0" indent="0">
              <a:buNone/>
            </a:pPr>
            <a:r>
              <a:rPr lang="en-US" sz="3600" dirty="0" smtClean="0">
                <a:solidFill>
                  <a:srgbClr val="002060"/>
                </a:solidFill>
              </a:rPr>
              <a:t>Everyone has a role to play. </a:t>
            </a:r>
          </a:p>
          <a:p>
            <a:pPr marL="0" indent="0">
              <a:buNone/>
            </a:pPr>
            <a:endParaRPr lang="en-US" sz="3600" dirty="0" smtClean="0"/>
          </a:p>
          <a:p>
            <a:pPr marL="0" indent="0">
              <a:buNone/>
            </a:pPr>
            <a:r>
              <a:rPr lang="en-US" sz="3600" dirty="0" smtClean="0">
                <a:solidFill>
                  <a:srgbClr val="7030A0"/>
                </a:solidFill>
              </a:rPr>
              <a:t>“</a:t>
            </a:r>
            <a:r>
              <a:rPr lang="en-US" sz="3600" b="1" dirty="0" smtClean="0">
                <a:solidFill>
                  <a:srgbClr val="7030A0"/>
                </a:solidFill>
              </a:rPr>
              <a:t>A </a:t>
            </a:r>
            <a:r>
              <a:rPr lang="en-US" sz="3600" b="1" dirty="0">
                <a:solidFill>
                  <a:srgbClr val="7030A0"/>
                </a:solidFill>
              </a:rPr>
              <a:t>youth is to be regarded with respect</a:t>
            </a:r>
            <a:r>
              <a:rPr lang="en-US" sz="3600" dirty="0">
                <a:solidFill>
                  <a:srgbClr val="7030A0"/>
                </a:solidFill>
              </a:rPr>
              <a:t>. </a:t>
            </a:r>
            <a:endParaRPr lang="en-US" sz="3600" dirty="0" smtClean="0">
              <a:solidFill>
                <a:srgbClr val="7030A0"/>
              </a:solidFill>
            </a:endParaRPr>
          </a:p>
          <a:p>
            <a:pPr marL="0" indent="0">
              <a:buNone/>
            </a:pPr>
            <a:r>
              <a:rPr lang="en-US" sz="3600" dirty="0" smtClean="0">
                <a:solidFill>
                  <a:srgbClr val="7030A0"/>
                </a:solidFill>
              </a:rPr>
              <a:t>How </a:t>
            </a:r>
            <a:r>
              <a:rPr lang="en-US" sz="3600" dirty="0">
                <a:solidFill>
                  <a:srgbClr val="7030A0"/>
                </a:solidFill>
              </a:rPr>
              <a:t>do we know that his future will not be equal to our present</a:t>
            </a:r>
            <a:r>
              <a:rPr lang="en-US" sz="3600" dirty="0" smtClean="0">
                <a:solidFill>
                  <a:srgbClr val="7030A0"/>
                </a:solidFill>
              </a:rPr>
              <a:t>?”</a:t>
            </a:r>
            <a:endParaRPr lang="en-US" sz="3600" dirty="0">
              <a:solidFill>
                <a:srgbClr val="7030A0"/>
              </a:solidFill>
            </a:endParaRPr>
          </a:p>
          <a:p>
            <a:pPr lvl="1"/>
            <a:r>
              <a:rPr lang="en-US" sz="3600" dirty="0" smtClean="0">
                <a:solidFill>
                  <a:srgbClr val="7030A0"/>
                </a:solidFill>
              </a:rPr>
              <a:t>Confucius</a:t>
            </a:r>
            <a:endParaRPr lang="en-US" sz="3600" dirty="0">
              <a:solidFill>
                <a:srgbClr val="7030A0"/>
              </a:solidFill>
            </a:endParaRPr>
          </a:p>
          <a:p>
            <a:endParaRPr lang="en-US" dirty="0"/>
          </a:p>
        </p:txBody>
      </p:sp>
      <p:pic>
        <p:nvPicPr>
          <p:cNvPr id="187393" name="Picture 1"/>
          <p:cNvPicPr>
            <a:picLocks noChangeAspect="1" noChangeArrowheads="1"/>
          </p:cNvPicPr>
          <p:nvPr/>
        </p:nvPicPr>
        <p:blipFill>
          <a:blip r:embed="rId2" cstate="print"/>
          <a:srcRect/>
          <a:stretch>
            <a:fillRect/>
          </a:stretch>
        </p:blipFill>
        <p:spPr bwMode="auto">
          <a:xfrm>
            <a:off x="5980671" y="0"/>
            <a:ext cx="3163329" cy="2971800"/>
          </a:xfrm>
          <a:prstGeom prst="rect">
            <a:avLst/>
          </a:prstGeom>
          <a:noFill/>
          <a:ln w="9525">
            <a:noFill/>
            <a:miter lim="800000"/>
            <a:headEnd/>
            <a:tailEnd/>
          </a:ln>
        </p:spPr>
      </p:pic>
      <p:pic>
        <p:nvPicPr>
          <p:cNvPr id="5" name="Picture 4" descr="http://www.tuvy.com/blog/wp-content/uploads/2009/07/confuci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1" y="2971800"/>
            <a:ext cx="32004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4139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4886"/>
          </a:xfrm>
        </p:spPr>
        <p:txBody>
          <a:bodyPr>
            <a:normAutofit fontScale="90000"/>
          </a:bodyPr>
          <a:lstStyle/>
          <a:p>
            <a:pPr algn="ctr"/>
            <a:r>
              <a:rPr lang="en-US" sz="3600" b="1" i="1" dirty="0" smtClean="0">
                <a:solidFill>
                  <a:srgbClr val="FF0000"/>
                </a:solidFill>
                <a:latin typeface="Arial Black" panose="020B0A04020102020204" pitchFamily="34" charset="0"/>
              </a:rPr>
              <a:t>China’s Social Order - Confucius</a:t>
            </a:r>
            <a:endParaRPr lang="en-US" sz="3600"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58144"/>
            <a:ext cx="4810897" cy="6399856"/>
          </a:xfrm>
        </p:spPr>
        <p:txBody>
          <a:bodyPr>
            <a:noAutofit/>
          </a:bodyPr>
          <a:lstStyle/>
          <a:p>
            <a:pPr marL="0" indent="0">
              <a:buNone/>
            </a:pPr>
            <a:r>
              <a:rPr lang="en-US" sz="4400" b="1" dirty="0">
                <a:solidFill>
                  <a:srgbClr val="002060"/>
                </a:solidFill>
              </a:rPr>
              <a:t>Five relationships </a:t>
            </a:r>
            <a:r>
              <a:rPr lang="en-US" sz="4400" dirty="0">
                <a:solidFill>
                  <a:srgbClr val="002060"/>
                </a:solidFill>
              </a:rPr>
              <a:t>lead to social </a:t>
            </a:r>
            <a:r>
              <a:rPr lang="en-US" sz="4400" dirty="0" smtClean="0">
                <a:solidFill>
                  <a:srgbClr val="002060"/>
                </a:solidFill>
              </a:rPr>
              <a:t>order:</a:t>
            </a:r>
          </a:p>
          <a:p>
            <a:pPr lvl="1"/>
            <a:r>
              <a:rPr lang="en-US" sz="4000" dirty="0" smtClean="0">
                <a:solidFill>
                  <a:srgbClr val="002060"/>
                </a:solidFill>
              </a:rPr>
              <a:t>Ruler </a:t>
            </a:r>
            <a:r>
              <a:rPr lang="en-US" sz="4000" dirty="0">
                <a:solidFill>
                  <a:srgbClr val="002060"/>
                </a:solidFill>
              </a:rPr>
              <a:t>and Subject</a:t>
            </a:r>
          </a:p>
          <a:p>
            <a:pPr lvl="1"/>
            <a:r>
              <a:rPr lang="en-US" sz="4000" dirty="0">
                <a:solidFill>
                  <a:srgbClr val="002060"/>
                </a:solidFill>
              </a:rPr>
              <a:t>Parent to child</a:t>
            </a:r>
          </a:p>
          <a:p>
            <a:pPr lvl="1"/>
            <a:r>
              <a:rPr lang="en-US" sz="4000" dirty="0">
                <a:solidFill>
                  <a:srgbClr val="002060"/>
                </a:solidFill>
              </a:rPr>
              <a:t>Husband and wife</a:t>
            </a:r>
          </a:p>
          <a:p>
            <a:pPr lvl="1"/>
            <a:r>
              <a:rPr lang="en-US" sz="4000" dirty="0">
                <a:solidFill>
                  <a:srgbClr val="002060"/>
                </a:solidFill>
              </a:rPr>
              <a:t>Older sibling and younger sibling</a:t>
            </a:r>
          </a:p>
          <a:p>
            <a:pPr lvl="1"/>
            <a:r>
              <a:rPr lang="en-US" sz="4000" dirty="0">
                <a:solidFill>
                  <a:srgbClr val="002060"/>
                </a:solidFill>
              </a:rPr>
              <a:t>Friend to </a:t>
            </a:r>
            <a:r>
              <a:rPr lang="en-US" sz="4000" dirty="0" smtClean="0">
                <a:solidFill>
                  <a:srgbClr val="002060"/>
                </a:solidFill>
              </a:rPr>
              <a:t>friend</a:t>
            </a:r>
            <a:endParaRPr lang="en-US" sz="4000" dirty="0"/>
          </a:p>
        </p:txBody>
      </p:sp>
      <p:pic>
        <p:nvPicPr>
          <p:cNvPr id="5" name="Picture 4" descr="http://www.tuvy.com/blog/wp-content/uploads/2009/07/confuci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9308" y="518982"/>
            <a:ext cx="3764692" cy="457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7227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4886"/>
          </a:xfrm>
        </p:spPr>
        <p:txBody>
          <a:bodyPr>
            <a:normAutofit fontScale="90000"/>
          </a:bodyPr>
          <a:lstStyle/>
          <a:p>
            <a:pPr algn="ctr"/>
            <a:r>
              <a:rPr lang="en-US" sz="3600" b="1" i="1" dirty="0" smtClean="0">
                <a:solidFill>
                  <a:srgbClr val="FF0000"/>
                </a:solidFill>
                <a:latin typeface="Arial Black" panose="020B0A04020102020204" pitchFamily="34" charset="0"/>
              </a:rPr>
              <a:t>China’s Social Order - Confucius</a:t>
            </a:r>
            <a:endParaRPr lang="en-US" sz="3600"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58144"/>
            <a:ext cx="4810897" cy="6399856"/>
          </a:xfrm>
        </p:spPr>
        <p:txBody>
          <a:bodyPr>
            <a:noAutofit/>
          </a:bodyPr>
          <a:lstStyle/>
          <a:p>
            <a:r>
              <a:rPr lang="en-US" b="1" dirty="0">
                <a:solidFill>
                  <a:srgbClr val="002060"/>
                </a:solidFill>
              </a:rPr>
              <a:t>Confucius emphasizes:</a:t>
            </a:r>
          </a:p>
          <a:p>
            <a:pPr lvl="1"/>
            <a:r>
              <a:rPr lang="en-US" dirty="0">
                <a:solidFill>
                  <a:srgbClr val="002060"/>
                </a:solidFill>
              </a:rPr>
              <a:t>Moral cultivation of individuals, </a:t>
            </a:r>
          </a:p>
          <a:p>
            <a:pPr lvl="1"/>
            <a:r>
              <a:rPr lang="en-US" dirty="0">
                <a:solidFill>
                  <a:srgbClr val="002060"/>
                </a:solidFill>
              </a:rPr>
              <a:t>Service to the state, and </a:t>
            </a:r>
          </a:p>
          <a:p>
            <a:pPr lvl="1"/>
            <a:r>
              <a:rPr lang="en-US" dirty="0">
                <a:solidFill>
                  <a:srgbClr val="002060"/>
                </a:solidFill>
              </a:rPr>
              <a:t>Leadership by ethical, </a:t>
            </a:r>
            <a:r>
              <a:rPr lang="en-US" b="1" dirty="0">
                <a:solidFill>
                  <a:srgbClr val="002060"/>
                </a:solidFill>
              </a:rPr>
              <a:t>educated</a:t>
            </a:r>
            <a:r>
              <a:rPr lang="en-US" dirty="0">
                <a:solidFill>
                  <a:srgbClr val="002060"/>
                </a:solidFill>
              </a:rPr>
              <a:t> men.</a:t>
            </a:r>
          </a:p>
          <a:p>
            <a:pPr lvl="1"/>
            <a:endParaRPr lang="en-US" dirty="0">
              <a:solidFill>
                <a:srgbClr val="00B050"/>
              </a:solidFill>
            </a:endParaRPr>
          </a:p>
          <a:p>
            <a:r>
              <a:rPr lang="en-US" dirty="0">
                <a:solidFill>
                  <a:srgbClr val="7030A0"/>
                </a:solidFill>
              </a:rPr>
              <a:t>There is a Moral Order (</a:t>
            </a:r>
            <a:r>
              <a:rPr lang="en-US" dirty="0">
                <a:solidFill>
                  <a:srgbClr val="FF0000"/>
                </a:solidFill>
              </a:rPr>
              <a:t>The Mandate of Heaven</a:t>
            </a:r>
            <a:r>
              <a:rPr lang="en-US" dirty="0">
                <a:solidFill>
                  <a:srgbClr val="7030A0"/>
                </a:solidFill>
              </a:rPr>
              <a:t>)</a:t>
            </a:r>
          </a:p>
          <a:p>
            <a:pPr lvl="1"/>
            <a:r>
              <a:rPr lang="en-US" b="1" u="sng" dirty="0">
                <a:solidFill>
                  <a:srgbClr val="7030A0"/>
                </a:solidFill>
              </a:rPr>
              <a:t>Behavior is based on relationships</a:t>
            </a:r>
          </a:p>
          <a:p>
            <a:pPr lvl="1"/>
            <a:r>
              <a:rPr lang="en-US" b="1" dirty="0">
                <a:solidFill>
                  <a:srgbClr val="FF0000"/>
                </a:solidFill>
              </a:rPr>
              <a:t>Filial Piety</a:t>
            </a:r>
            <a:r>
              <a:rPr lang="en-US" dirty="0">
                <a:solidFill>
                  <a:srgbClr val="FF0000"/>
                </a:solidFill>
              </a:rPr>
              <a:t>: </a:t>
            </a:r>
            <a:r>
              <a:rPr lang="en-US" dirty="0">
                <a:solidFill>
                  <a:srgbClr val="7030A0"/>
                </a:solidFill>
              </a:rPr>
              <a:t>Respect for father and family roles</a:t>
            </a:r>
          </a:p>
          <a:p>
            <a:pPr lvl="1"/>
            <a:r>
              <a:rPr lang="en-US" dirty="0">
                <a:solidFill>
                  <a:srgbClr val="7030A0"/>
                </a:solidFill>
              </a:rPr>
              <a:t>Citizens respect the ruler</a:t>
            </a:r>
          </a:p>
          <a:p>
            <a:pPr lvl="1"/>
            <a:r>
              <a:rPr lang="en-US" dirty="0">
                <a:solidFill>
                  <a:srgbClr val="7030A0"/>
                </a:solidFill>
              </a:rPr>
              <a:t>Ruler must act as a father to his citizens</a:t>
            </a:r>
          </a:p>
          <a:p>
            <a:pPr marL="0" indent="0">
              <a:buNone/>
            </a:pPr>
            <a:endParaRPr lang="en-US" sz="4000" dirty="0"/>
          </a:p>
        </p:txBody>
      </p:sp>
      <p:pic>
        <p:nvPicPr>
          <p:cNvPr id="4" name="Picture 3"/>
          <p:cNvPicPr>
            <a:picLocks noChangeAspect="1"/>
          </p:cNvPicPr>
          <p:nvPr/>
        </p:nvPicPr>
        <p:blipFill>
          <a:blip r:embed="rId2"/>
          <a:stretch>
            <a:fillRect/>
          </a:stretch>
        </p:blipFill>
        <p:spPr>
          <a:xfrm>
            <a:off x="5007044" y="980302"/>
            <a:ext cx="4136956" cy="4983892"/>
          </a:xfrm>
          <a:prstGeom prst="rect">
            <a:avLst/>
          </a:prstGeom>
        </p:spPr>
      </p:pic>
    </p:spTree>
    <p:extLst>
      <p:ext uri="{BB962C8B-B14F-4D97-AF65-F5344CB8AC3E}">
        <p14:creationId xmlns:p14="http://schemas.microsoft.com/office/powerpoint/2010/main" val="194325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4886"/>
          </a:xfrm>
        </p:spPr>
        <p:txBody>
          <a:bodyPr>
            <a:normAutofit fontScale="90000"/>
          </a:bodyPr>
          <a:lstStyle/>
          <a:p>
            <a:pPr algn="ctr"/>
            <a:r>
              <a:rPr lang="en-US" sz="3600" b="1" i="1" dirty="0" smtClean="0">
                <a:solidFill>
                  <a:srgbClr val="FF0000"/>
                </a:solidFill>
                <a:latin typeface="Arial Black" panose="020B0A04020102020204" pitchFamily="34" charset="0"/>
              </a:rPr>
              <a:t>China’s Social Order - Confucius</a:t>
            </a:r>
            <a:endParaRPr lang="en-US" sz="3600"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58144"/>
            <a:ext cx="4810897" cy="6399856"/>
          </a:xfrm>
        </p:spPr>
        <p:txBody>
          <a:bodyPr>
            <a:noAutofit/>
          </a:bodyPr>
          <a:lstStyle/>
          <a:p>
            <a:r>
              <a:rPr lang="en-US" sz="3600" dirty="0">
                <a:solidFill>
                  <a:srgbClr val="002060"/>
                </a:solidFill>
              </a:rPr>
              <a:t>Everyone has a role to play. </a:t>
            </a:r>
            <a:endParaRPr lang="en-US" sz="3600" dirty="0" smtClean="0">
              <a:solidFill>
                <a:srgbClr val="002060"/>
              </a:solidFill>
            </a:endParaRPr>
          </a:p>
          <a:p>
            <a:pPr marL="0" indent="0">
              <a:buNone/>
            </a:pPr>
            <a:endParaRPr lang="en-US" sz="3600" dirty="0">
              <a:solidFill>
                <a:srgbClr val="002060"/>
              </a:solidFill>
            </a:endParaRPr>
          </a:p>
          <a:p>
            <a:r>
              <a:rPr lang="en-US" sz="3600" b="1" dirty="0" smtClean="0">
                <a:solidFill>
                  <a:srgbClr val="7030A0"/>
                </a:solidFill>
              </a:rPr>
              <a:t>A </a:t>
            </a:r>
            <a:r>
              <a:rPr lang="en-US" sz="3600" b="1" dirty="0">
                <a:solidFill>
                  <a:srgbClr val="7030A0"/>
                </a:solidFill>
              </a:rPr>
              <a:t>youth is to be regarded with respect</a:t>
            </a:r>
            <a:r>
              <a:rPr lang="en-US" sz="3600" dirty="0">
                <a:solidFill>
                  <a:srgbClr val="7030A0"/>
                </a:solidFill>
              </a:rPr>
              <a:t>. </a:t>
            </a:r>
            <a:endParaRPr lang="en-US" sz="3600" dirty="0" smtClean="0">
              <a:solidFill>
                <a:srgbClr val="7030A0"/>
              </a:solidFill>
            </a:endParaRPr>
          </a:p>
          <a:p>
            <a:endParaRPr lang="en-US" sz="3600" dirty="0">
              <a:solidFill>
                <a:srgbClr val="7030A0"/>
              </a:solidFill>
            </a:endParaRPr>
          </a:p>
          <a:p>
            <a:r>
              <a:rPr lang="en-US" sz="3600" dirty="0" smtClean="0">
                <a:solidFill>
                  <a:srgbClr val="7030A0"/>
                </a:solidFill>
              </a:rPr>
              <a:t>“How </a:t>
            </a:r>
            <a:r>
              <a:rPr lang="en-US" sz="3600" dirty="0">
                <a:solidFill>
                  <a:srgbClr val="7030A0"/>
                </a:solidFill>
              </a:rPr>
              <a:t>do we know that his future will not be equal to our present</a:t>
            </a:r>
            <a:r>
              <a:rPr lang="en-US" sz="3600" dirty="0" smtClean="0">
                <a:solidFill>
                  <a:srgbClr val="7030A0"/>
                </a:solidFill>
              </a:rPr>
              <a:t>?”</a:t>
            </a:r>
          </a:p>
          <a:p>
            <a:pPr lvl="1"/>
            <a:r>
              <a:rPr lang="en-US" sz="3600" dirty="0" smtClean="0">
                <a:solidFill>
                  <a:srgbClr val="7030A0"/>
                </a:solidFill>
              </a:rPr>
              <a:t>Confucius</a:t>
            </a:r>
            <a:endParaRPr lang="en-US" sz="3600" dirty="0">
              <a:solidFill>
                <a:srgbClr val="7030A0"/>
              </a:solidFill>
            </a:endParaRPr>
          </a:p>
          <a:p>
            <a:pPr marL="0" indent="0">
              <a:buNone/>
            </a:pPr>
            <a:endParaRPr lang="en-US" sz="4000" dirty="0"/>
          </a:p>
        </p:txBody>
      </p:sp>
      <p:pic>
        <p:nvPicPr>
          <p:cNvPr id="6" name="Picture 1"/>
          <p:cNvPicPr>
            <a:picLocks noChangeAspect="1" noChangeArrowheads="1"/>
          </p:cNvPicPr>
          <p:nvPr/>
        </p:nvPicPr>
        <p:blipFill>
          <a:blip r:embed="rId2" cstate="print"/>
          <a:srcRect/>
          <a:stretch>
            <a:fillRect/>
          </a:stretch>
        </p:blipFill>
        <p:spPr bwMode="auto">
          <a:xfrm>
            <a:off x="4899921" y="584886"/>
            <a:ext cx="4244079" cy="3987114"/>
          </a:xfrm>
          <a:prstGeom prst="rect">
            <a:avLst/>
          </a:prstGeom>
          <a:noFill/>
          <a:ln w="9525">
            <a:noFill/>
            <a:miter lim="800000"/>
            <a:headEnd/>
            <a:tailEnd/>
          </a:ln>
        </p:spPr>
      </p:pic>
    </p:spTree>
    <p:extLst>
      <p:ext uri="{BB962C8B-B14F-4D97-AF65-F5344CB8AC3E}">
        <p14:creationId xmlns:p14="http://schemas.microsoft.com/office/powerpoint/2010/main" val="4257744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4886"/>
          </a:xfrm>
        </p:spPr>
        <p:txBody>
          <a:bodyPr>
            <a:normAutofit fontScale="90000"/>
          </a:bodyPr>
          <a:lstStyle/>
          <a:p>
            <a:pPr algn="ctr"/>
            <a:r>
              <a:rPr lang="en-US" sz="3600" b="1" i="1" dirty="0" smtClean="0">
                <a:solidFill>
                  <a:srgbClr val="FF0000"/>
                </a:solidFill>
                <a:latin typeface="Arial Black" panose="020B0A04020102020204" pitchFamily="34" charset="0"/>
              </a:rPr>
              <a:t>China’s Social Order - Confucius</a:t>
            </a:r>
            <a:endParaRPr lang="en-US" sz="3600"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58144"/>
            <a:ext cx="9144000" cy="6399856"/>
          </a:xfrm>
        </p:spPr>
        <p:txBody>
          <a:bodyPr>
            <a:noAutofit/>
          </a:bodyPr>
          <a:lstStyle/>
          <a:p>
            <a:r>
              <a:rPr lang="en-US" sz="4000" dirty="0" smtClean="0">
                <a:solidFill>
                  <a:srgbClr val="002060"/>
                </a:solidFill>
              </a:rPr>
              <a:t>Explain the impact Confucius had on government</a:t>
            </a:r>
          </a:p>
          <a:p>
            <a:pPr lvl="1"/>
            <a:r>
              <a:rPr lang="en-US" sz="3600" dirty="0" smtClean="0">
                <a:solidFill>
                  <a:srgbClr val="002060"/>
                </a:solidFill>
              </a:rPr>
              <a:t>“According to legend, Confucius so overwhelmed people by his kindness and courtesy that almost overnight, crime vanished from Lu.”</a:t>
            </a:r>
          </a:p>
          <a:p>
            <a:r>
              <a:rPr lang="en-US" sz="4000" dirty="0" smtClean="0">
                <a:solidFill>
                  <a:srgbClr val="002060"/>
                </a:solidFill>
              </a:rPr>
              <a:t>What did Confucius do after his tenure in government?</a:t>
            </a:r>
          </a:p>
          <a:p>
            <a:pPr lvl="1"/>
            <a:r>
              <a:rPr lang="en-US" sz="3600" dirty="0" smtClean="0">
                <a:solidFill>
                  <a:srgbClr val="002060"/>
                </a:solidFill>
              </a:rPr>
              <a:t>He developed a series of </a:t>
            </a:r>
            <a:r>
              <a:rPr lang="en-US" sz="3600" i="1" dirty="0" smtClean="0">
                <a:solidFill>
                  <a:srgbClr val="FF0000"/>
                </a:solidFill>
              </a:rPr>
              <a:t>Analects</a:t>
            </a:r>
          </a:p>
          <a:p>
            <a:pPr lvl="2"/>
            <a:r>
              <a:rPr lang="en-US" sz="3200" dirty="0" smtClean="0">
                <a:solidFill>
                  <a:srgbClr val="002060"/>
                </a:solidFill>
              </a:rPr>
              <a:t>A series of his works and sayings compiled into one book</a:t>
            </a:r>
          </a:p>
          <a:p>
            <a:pPr lvl="2"/>
            <a:r>
              <a:rPr lang="en-US" sz="3200" dirty="0" smtClean="0">
                <a:solidFill>
                  <a:srgbClr val="002060"/>
                </a:solidFill>
              </a:rPr>
              <a:t>Became a central text in the future dynasties </a:t>
            </a:r>
            <a:endParaRPr lang="en-US" sz="4400" dirty="0">
              <a:solidFill>
                <a:srgbClr val="002060"/>
              </a:solidFill>
            </a:endParaRPr>
          </a:p>
        </p:txBody>
      </p:sp>
    </p:spTree>
    <p:extLst>
      <p:ext uri="{BB962C8B-B14F-4D97-AF65-F5344CB8AC3E}">
        <p14:creationId xmlns:p14="http://schemas.microsoft.com/office/powerpoint/2010/main" val="67130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6071286" y="4966824"/>
            <a:ext cx="3042663" cy="1810083"/>
          </a:xfrm>
          <a:prstGeom prst="rect">
            <a:avLst/>
          </a:prstGeom>
        </p:spPr>
      </p:pic>
      <p:pic>
        <p:nvPicPr>
          <p:cNvPr id="4" name="Picture 3"/>
          <p:cNvPicPr>
            <a:picLocks noChangeAspect="1"/>
          </p:cNvPicPr>
          <p:nvPr/>
        </p:nvPicPr>
        <p:blipFill>
          <a:blip r:embed="rId3"/>
          <a:stretch>
            <a:fillRect/>
          </a:stretch>
        </p:blipFill>
        <p:spPr>
          <a:xfrm>
            <a:off x="6219568" y="0"/>
            <a:ext cx="2924432" cy="4219330"/>
          </a:xfrm>
          <a:prstGeom prst="rect">
            <a:avLst/>
          </a:prstGeom>
        </p:spPr>
      </p:pic>
      <p:pic>
        <p:nvPicPr>
          <p:cNvPr id="5" name="Picture 4"/>
          <p:cNvPicPr>
            <a:picLocks noChangeAspect="1"/>
          </p:cNvPicPr>
          <p:nvPr/>
        </p:nvPicPr>
        <p:blipFill>
          <a:blip r:embed="rId4"/>
          <a:stretch>
            <a:fillRect/>
          </a:stretch>
        </p:blipFill>
        <p:spPr>
          <a:xfrm>
            <a:off x="0" y="0"/>
            <a:ext cx="4531217" cy="2199503"/>
          </a:xfrm>
          <a:prstGeom prst="rect">
            <a:avLst/>
          </a:prstGeom>
        </p:spPr>
      </p:pic>
      <p:pic>
        <p:nvPicPr>
          <p:cNvPr id="6" name="Picture 5"/>
          <p:cNvPicPr>
            <a:picLocks noChangeAspect="1"/>
          </p:cNvPicPr>
          <p:nvPr/>
        </p:nvPicPr>
        <p:blipFill>
          <a:blip r:embed="rId5"/>
          <a:stretch>
            <a:fillRect/>
          </a:stretch>
        </p:blipFill>
        <p:spPr>
          <a:xfrm>
            <a:off x="1031412" y="2394572"/>
            <a:ext cx="4895850" cy="1438275"/>
          </a:xfrm>
          <a:prstGeom prst="rect">
            <a:avLst/>
          </a:prstGeom>
        </p:spPr>
      </p:pic>
      <p:pic>
        <p:nvPicPr>
          <p:cNvPr id="7" name="Picture 6"/>
          <p:cNvPicPr>
            <a:picLocks noChangeAspect="1"/>
          </p:cNvPicPr>
          <p:nvPr/>
        </p:nvPicPr>
        <p:blipFill>
          <a:blip r:embed="rId6"/>
          <a:stretch>
            <a:fillRect/>
          </a:stretch>
        </p:blipFill>
        <p:spPr>
          <a:xfrm>
            <a:off x="108636" y="4284640"/>
            <a:ext cx="5818626" cy="1069954"/>
          </a:xfrm>
          <a:prstGeom prst="rect">
            <a:avLst/>
          </a:prstGeom>
        </p:spPr>
      </p:pic>
    </p:spTree>
    <p:extLst>
      <p:ext uri="{BB962C8B-B14F-4D97-AF65-F5344CB8AC3E}">
        <p14:creationId xmlns:p14="http://schemas.microsoft.com/office/powerpoint/2010/main" val="19899440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39271"/>
          </a:xfrm>
        </p:spPr>
        <p:txBody>
          <a:bodyPr>
            <a:normAutofit fontScale="90000"/>
          </a:bodyPr>
          <a:lstStyle/>
          <a:p>
            <a:pPr algn="ctr"/>
            <a:r>
              <a:rPr lang="en-US" sz="2800" dirty="0" smtClean="0">
                <a:solidFill>
                  <a:srgbClr val="FF0000"/>
                </a:solidFill>
                <a:latin typeface="Arial Black" panose="020B0A04020102020204" pitchFamily="34" charset="0"/>
              </a:rPr>
              <a:t>Reading – Pulling out </a:t>
            </a:r>
            <a:r>
              <a:rPr lang="en-US" sz="2800" i="1" dirty="0" smtClean="0">
                <a:solidFill>
                  <a:srgbClr val="FF0000"/>
                </a:solidFill>
                <a:latin typeface="Arial Black" panose="020B0A04020102020204" pitchFamily="34" charset="0"/>
              </a:rPr>
              <a:t>Critical </a:t>
            </a:r>
            <a:r>
              <a:rPr lang="en-US" sz="2800" dirty="0" smtClean="0">
                <a:solidFill>
                  <a:srgbClr val="FF0000"/>
                </a:solidFill>
                <a:latin typeface="Arial Black" panose="020B0A04020102020204" pitchFamily="34" charset="0"/>
              </a:rPr>
              <a:t>Information</a:t>
            </a:r>
            <a:endParaRPr lang="en-US" sz="2800"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1" y="355413"/>
            <a:ext cx="9144001" cy="6502587"/>
          </a:xfrm>
        </p:spPr>
        <p:txBody>
          <a:bodyPr>
            <a:normAutofit/>
          </a:bodyPr>
          <a:lstStyle/>
          <a:p>
            <a:r>
              <a:rPr lang="en-US" sz="4000" dirty="0" smtClean="0"/>
              <a:t>Read the next part of the article – Start at </a:t>
            </a:r>
            <a:r>
              <a:rPr lang="en-US" sz="4000" i="1" dirty="0" smtClean="0">
                <a:solidFill>
                  <a:srgbClr val="FF0000"/>
                </a:solidFill>
              </a:rPr>
              <a:t>Other Ethical Systems</a:t>
            </a:r>
            <a:r>
              <a:rPr lang="en-US" sz="4000" dirty="0" smtClean="0"/>
              <a:t>, stop at </a:t>
            </a:r>
            <a:r>
              <a:rPr lang="en-US" sz="4000" i="1" dirty="0" smtClean="0">
                <a:solidFill>
                  <a:srgbClr val="FF0000"/>
                </a:solidFill>
              </a:rPr>
              <a:t>The Qin Dynasty Unifies China</a:t>
            </a:r>
          </a:p>
          <a:p>
            <a:pPr lvl="1"/>
            <a:r>
              <a:rPr lang="en-US" sz="3600" dirty="0" smtClean="0"/>
              <a:t>Write down the most important parts of the article in your notes </a:t>
            </a:r>
          </a:p>
          <a:p>
            <a:pPr lvl="1"/>
            <a:r>
              <a:rPr lang="en-US" sz="3600" dirty="0" smtClean="0"/>
              <a:t>Highlight the most important quotes or pieces of the article </a:t>
            </a:r>
          </a:p>
          <a:p>
            <a:r>
              <a:rPr lang="en-US" sz="4000" dirty="0" smtClean="0"/>
              <a:t>Follow up questions – </a:t>
            </a:r>
          </a:p>
          <a:p>
            <a:pPr lvl="1"/>
            <a:r>
              <a:rPr lang="en-US" sz="3600" dirty="0" smtClean="0"/>
              <a:t>What was critical in this section?</a:t>
            </a:r>
            <a:endParaRPr lang="en-US" sz="3600" dirty="0" smtClean="0">
              <a:solidFill>
                <a:srgbClr val="FF0000"/>
              </a:solidFill>
            </a:endParaRPr>
          </a:p>
          <a:p>
            <a:pPr lvl="1"/>
            <a:endParaRPr lang="en-US" sz="3600" dirty="0">
              <a:solidFill>
                <a:srgbClr val="FF0000"/>
              </a:solidFill>
            </a:endParaRPr>
          </a:p>
        </p:txBody>
      </p:sp>
    </p:spTree>
    <p:extLst>
      <p:ext uri="{BB962C8B-B14F-4D97-AF65-F5344CB8AC3E}">
        <p14:creationId xmlns:p14="http://schemas.microsoft.com/office/powerpoint/2010/main" val="28048746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6649"/>
          </a:xfrm>
        </p:spPr>
        <p:txBody>
          <a:bodyPr>
            <a:normAutofit fontScale="90000"/>
          </a:bodyPr>
          <a:lstStyle/>
          <a:p>
            <a:pPr algn="ctr"/>
            <a:r>
              <a:rPr lang="en-US" dirty="0" smtClean="0">
                <a:solidFill>
                  <a:srgbClr val="FF0000"/>
                </a:solidFill>
                <a:latin typeface="Arial Black" panose="020B0A04020102020204" pitchFamily="34" charset="0"/>
              </a:rPr>
              <a:t>My Notes</a:t>
            </a:r>
            <a:endParaRPr lang="en-US" dirty="0">
              <a:solidFill>
                <a:srgbClr val="FF0000"/>
              </a:solidFill>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0" y="1125622"/>
            <a:ext cx="9144000" cy="3914775"/>
          </a:xfrm>
          <a:prstGeom prst="rect">
            <a:avLst/>
          </a:prstGeom>
        </p:spPr>
      </p:pic>
    </p:spTree>
    <p:extLst>
      <p:ext uri="{BB962C8B-B14F-4D97-AF65-F5344CB8AC3E}">
        <p14:creationId xmlns:p14="http://schemas.microsoft.com/office/powerpoint/2010/main" val="32028929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02508"/>
          </a:xfrm>
        </p:spPr>
        <p:txBody>
          <a:bodyPr>
            <a:noAutofit/>
          </a:bodyPr>
          <a:lstStyle/>
          <a:p>
            <a:pPr algn="ctr"/>
            <a:r>
              <a:rPr lang="en-US" sz="3200" b="1" i="1" dirty="0" smtClean="0">
                <a:solidFill>
                  <a:srgbClr val="FF0000"/>
                </a:solidFill>
                <a:latin typeface="Arial Black" panose="020B0A04020102020204" pitchFamily="34" charset="0"/>
              </a:rPr>
              <a:t>2nd Period – Know? Want to Know?</a:t>
            </a:r>
            <a:endParaRPr lang="en-US" sz="3200" b="1" i="1" dirty="0">
              <a:solidFill>
                <a:srgbClr val="FF0000"/>
              </a:solidFill>
              <a:latin typeface="Arial Black" panose="020B0A040201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82136284"/>
              </p:ext>
            </p:extLst>
          </p:nvPr>
        </p:nvGraphicFramePr>
        <p:xfrm>
          <a:off x="0" y="433688"/>
          <a:ext cx="9144000" cy="5212080"/>
        </p:xfrm>
        <a:graphic>
          <a:graphicData uri="http://schemas.openxmlformats.org/drawingml/2006/table">
            <a:tbl>
              <a:tblPr firstRow="1" bandRow="1">
                <a:tableStyleId>{5C22544A-7EE6-4342-B048-85BDC9FD1C3A}</a:tableStyleId>
              </a:tblPr>
              <a:tblGrid>
                <a:gridCol w="4572000"/>
                <a:gridCol w="4572000"/>
              </a:tblGrid>
              <a:tr h="370840">
                <a:tc>
                  <a:txBody>
                    <a:bodyPr/>
                    <a:lstStyle/>
                    <a:p>
                      <a:pPr algn="ctr"/>
                      <a:r>
                        <a:rPr lang="en-US" sz="2400" dirty="0" smtClean="0"/>
                        <a:t>Know?</a:t>
                      </a:r>
                    </a:p>
                    <a:p>
                      <a:pPr marL="342900" indent="-342900" algn="l">
                        <a:buFont typeface="Arial" panose="020B0604020202020204" pitchFamily="34" charset="0"/>
                        <a:buChar char="•"/>
                      </a:pPr>
                      <a:r>
                        <a:rPr lang="en-US" sz="2400" dirty="0" smtClean="0"/>
                        <a:t>Old</a:t>
                      </a:r>
                    </a:p>
                    <a:p>
                      <a:pPr marL="342900" indent="-342900" algn="l">
                        <a:buFont typeface="Arial" panose="020B0604020202020204" pitchFamily="34" charset="0"/>
                        <a:buChar char="•"/>
                      </a:pPr>
                      <a:r>
                        <a:rPr lang="en-US" sz="2400" dirty="0" smtClean="0"/>
                        <a:t>Wall</a:t>
                      </a:r>
                    </a:p>
                    <a:p>
                      <a:pPr marL="342900" indent="-342900" algn="l">
                        <a:buFont typeface="Arial" panose="020B0604020202020204" pitchFamily="34" charset="0"/>
                        <a:buChar char="•"/>
                      </a:pPr>
                      <a:r>
                        <a:rPr lang="en-US" sz="2400" dirty="0" smtClean="0"/>
                        <a:t>Lots of people</a:t>
                      </a:r>
                    </a:p>
                    <a:p>
                      <a:pPr marL="342900" indent="-342900" algn="l">
                        <a:buFont typeface="Arial" panose="020B0604020202020204" pitchFamily="34" charset="0"/>
                        <a:buChar char="•"/>
                      </a:pPr>
                      <a:r>
                        <a:rPr lang="en-US" sz="2400" dirty="0" smtClean="0"/>
                        <a:t>Lots of manufacturing </a:t>
                      </a:r>
                    </a:p>
                    <a:p>
                      <a:pPr marL="342900" indent="-342900" algn="l">
                        <a:buFont typeface="Arial" panose="020B0604020202020204" pitchFamily="34" charset="0"/>
                        <a:buChar char="•"/>
                      </a:pPr>
                      <a:r>
                        <a:rPr lang="en-US" sz="2400" dirty="0" smtClean="0"/>
                        <a:t>Mongols</a:t>
                      </a:r>
                    </a:p>
                    <a:p>
                      <a:pPr marL="342900" indent="-342900" algn="l">
                        <a:buFont typeface="Arial" panose="020B0604020202020204" pitchFamily="34" charset="0"/>
                        <a:buChar char="•"/>
                      </a:pPr>
                      <a:r>
                        <a:rPr lang="en-US" sz="2400" dirty="0" smtClean="0"/>
                        <a:t>Polluted </a:t>
                      </a:r>
                    </a:p>
                    <a:p>
                      <a:pPr marL="342900" indent="-342900" algn="l">
                        <a:buFont typeface="Arial" panose="020B0604020202020204" pitchFamily="34" charset="0"/>
                        <a:buChar char="•"/>
                      </a:pPr>
                      <a:r>
                        <a:rPr lang="en-US" sz="2400" dirty="0" smtClean="0"/>
                        <a:t>Tea?</a:t>
                      </a:r>
                    </a:p>
                    <a:p>
                      <a:pPr marL="342900" indent="-342900" algn="l">
                        <a:buFont typeface="Arial" panose="020B0604020202020204" pitchFamily="34" charset="0"/>
                        <a:buChar char="•"/>
                      </a:pPr>
                      <a:r>
                        <a:rPr lang="en-US" sz="2400" dirty="0" smtClean="0"/>
                        <a:t>Large military </a:t>
                      </a:r>
                    </a:p>
                    <a:p>
                      <a:pPr marL="342900" indent="-342900" algn="l">
                        <a:buFont typeface="Arial" panose="020B0604020202020204" pitchFamily="34" charset="0"/>
                        <a:buChar char="•"/>
                      </a:pPr>
                      <a:r>
                        <a:rPr lang="en-US" sz="2400" dirty="0" smtClean="0"/>
                        <a:t>Culture of respect</a:t>
                      </a:r>
                    </a:p>
                    <a:p>
                      <a:pPr marL="342900" indent="-342900" algn="l">
                        <a:buFont typeface="Arial" panose="020B0604020202020204" pitchFamily="34" charset="0"/>
                        <a:buChar char="•"/>
                      </a:pPr>
                      <a:r>
                        <a:rPr lang="en-US" sz="2400" dirty="0" smtClean="0"/>
                        <a:t>Divided over politics</a:t>
                      </a:r>
                      <a:r>
                        <a:rPr lang="en-US" sz="2400" baseline="0" dirty="0" smtClean="0"/>
                        <a:t> </a:t>
                      </a:r>
                    </a:p>
                    <a:p>
                      <a:pPr marL="342900" indent="-342900" algn="l">
                        <a:buFont typeface="Arial" panose="020B0604020202020204" pitchFamily="34" charset="0"/>
                        <a:buChar char="•"/>
                      </a:pPr>
                      <a:r>
                        <a:rPr lang="en-US" sz="2400" baseline="0" dirty="0" smtClean="0"/>
                        <a:t>Communism </a:t>
                      </a:r>
                    </a:p>
                    <a:p>
                      <a:pPr marL="342900" indent="-342900" algn="l">
                        <a:buFont typeface="Arial" panose="020B0604020202020204" pitchFamily="34" charset="0"/>
                        <a:buChar char="•"/>
                      </a:pPr>
                      <a:r>
                        <a:rPr lang="en-US" sz="2400" baseline="0" dirty="0" smtClean="0"/>
                        <a:t>Multiple languages/dialects </a:t>
                      </a:r>
                    </a:p>
                    <a:p>
                      <a:pPr marL="342900" indent="-342900" algn="l">
                        <a:buFont typeface="Arial" panose="020B0604020202020204" pitchFamily="34" charset="0"/>
                        <a:buChar char="•"/>
                      </a:pPr>
                      <a:endParaRPr lang="en-US" sz="2400" dirty="0" smtClean="0"/>
                    </a:p>
                  </a:txBody>
                  <a:tcPr/>
                </a:tc>
                <a:tc>
                  <a:txBody>
                    <a:bodyPr/>
                    <a:lstStyle/>
                    <a:p>
                      <a:pPr algn="ctr"/>
                      <a:r>
                        <a:rPr lang="en-US" sz="2400" dirty="0" smtClean="0"/>
                        <a:t>Want</a:t>
                      </a:r>
                      <a:r>
                        <a:rPr lang="en-US" sz="2400" baseline="0" dirty="0" smtClean="0"/>
                        <a:t> to know?</a:t>
                      </a:r>
                    </a:p>
                    <a:p>
                      <a:pPr marL="285750" indent="-285750" algn="l">
                        <a:buFont typeface="Arial" panose="020B0604020202020204" pitchFamily="34" charset="0"/>
                        <a:buChar char="•"/>
                      </a:pPr>
                      <a:r>
                        <a:rPr lang="en-US" sz="2400" dirty="0" smtClean="0"/>
                        <a:t>Why wall?</a:t>
                      </a:r>
                    </a:p>
                    <a:p>
                      <a:pPr marL="285750" indent="-285750" algn="l">
                        <a:buFont typeface="Arial" panose="020B0604020202020204" pitchFamily="34" charset="0"/>
                        <a:buChar char="•"/>
                      </a:pPr>
                      <a:r>
                        <a:rPr lang="en-US" sz="2400" dirty="0" smtClean="0"/>
                        <a:t>Economics</a:t>
                      </a:r>
                    </a:p>
                    <a:p>
                      <a:pPr marL="285750" indent="-285750" algn="l">
                        <a:buFont typeface="Arial" panose="020B0604020202020204" pitchFamily="34" charset="0"/>
                        <a:buChar char="•"/>
                      </a:pPr>
                      <a:r>
                        <a:rPr lang="en-US" sz="2400" dirty="0" smtClean="0"/>
                        <a:t>Establishment</a:t>
                      </a:r>
                      <a:r>
                        <a:rPr lang="en-US" sz="2400" baseline="0" dirty="0" smtClean="0"/>
                        <a:t> of people/culture</a:t>
                      </a:r>
                    </a:p>
                    <a:p>
                      <a:pPr marL="285750" indent="-285750" algn="l">
                        <a:buFont typeface="Arial" panose="020B0604020202020204" pitchFamily="34" charset="0"/>
                        <a:buChar char="•"/>
                      </a:pPr>
                      <a:r>
                        <a:rPr lang="en-US" sz="2400" baseline="0" dirty="0" smtClean="0"/>
                        <a:t>Dynasty</a:t>
                      </a:r>
                    </a:p>
                    <a:p>
                      <a:pPr marL="285750" indent="-285750" algn="l">
                        <a:buFont typeface="Arial" panose="020B0604020202020204" pitchFamily="34" charset="0"/>
                        <a:buChar char="•"/>
                      </a:pPr>
                      <a:r>
                        <a:rPr lang="en-US" sz="2400" baseline="0" dirty="0" smtClean="0"/>
                        <a:t>Religions</a:t>
                      </a:r>
                    </a:p>
                    <a:p>
                      <a:pPr marL="285750" indent="-285750" algn="l">
                        <a:buFont typeface="Arial" panose="020B0604020202020204" pitchFamily="34" charset="0"/>
                        <a:buChar char="•"/>
                      </a:pPr>
                      <a:r>
                        <a:rPr lang="en-US" sz="2400" baseline="0" dirty="0" smtClean="0"/>
                        <a:t>Mongolians</a:t>
                      </a:r>
                    </a:p>
                    <a:p>
                      <a:pPr marL="285750" indent="-285750" algn="l">
                        <a:buFont typeface="Arial" panose="020B0604020202020204" pitchFamily="34" charset="0"/>
                        <a:buChar char="•"/>
                      </a:pPr>
                      <a:r>
                        <a:rPr lang="en-US" sz="2400" baseline="0" dirty="0" smtClean="0"/>
                        <a:t>Traditions/culture</a:t>
                      </a:r>
                    </a:p>
                    <a:p>
                      <a:pPr marL="285750" indent="-285750" algn="l">
                        <a:buFont typeface="Arial" panose="020B0604020202020204" pitchFamily="34" charset="0"/>
                        <a:buChar char="•"/>
                      </a:pPr>
                      <a:r>
                        <a:rPr lang="en-US" sz="2400" baseline="0" dirty="0" smtClean="0"/>
                        <a:t>Modern relationships</a:t>
                      </a:r>
                    </a:p>
                    <a:p>
                      <a:pPr marL="285750" indent="-285750" algn="l">
                        <a:buFont typeface="Arial" panose="020B0604020202020204" pitchFamily="34" charset="0"/>
                        <a:buChar char="•"/>
                      </a:pPr>
                      <a:r>
                        <a:rPr lang="en-US" sz="2400" baseline="0" dirty="0" smtClean="0"/>
                        <a:t>How many people live in china </a:t>
                      </a:r>
                    </a:p>
                    <a:p>
                      <a:pPr marL="285750" indent="-285750" algn="l">
                        <a:buFont typeface="Arial" panose="020B0604020202020204" pitchFamily="34" charset="0"/>
                        <a:buChar char="•"/>
                      </a:pPr>
                      <a:r>
                        <a:rPr lang="en-US" sz="2400" baseline="0" dirty="0" smtClean="0"/>
                        <a:t>Evolution of government </a:t>
                      </a:r>
                    </a:p>
                    <a:p>
                      <a:pPr marL="285750" indent="-285750" algn="l">
                        <a:buFont typeface="Arial" panose="020B0604020202020204" pitchFamily="34" charset="0"/>
                        <a:buChar char="•"/>
                      </a:pPr>
                      <a:endParaRPr lang="en-US" sz="2400" dirty="0"/>
                    </a:p>
                  </a:txBody>
                  <a:tcPr/>
                </a:tc>
              </a:tr>
            </a:tbl>
          </a:graphicData>
        </a:graphic>
      </p:graphicFrame>
    </p:spTree>
    <p:extLst>
      <p:ext uri="{BB962C8B-B14F-4D97-AF65-F5344CB8AC3E}">
        <p14:creationId xmlns:p14="http://schemas.microsoft.com/office/powerpoint/2010/main" val="40222032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6119"/>
          </a:xfrm>
        </p:spPr>
        <p:txBody>
          <a:bodyPr/>
          <a:lstStyle/>
          <a:p>
            <a:pPr algn="ctr"/>
            <a:r>
              <a:rPr lang="en-US" dirty="0" smtClean="0">
                <a:solidFill>
                  <a:srgbClr val="FF0000"/>
                </a:solidFill>
                <a:latin typeface="Arial Black" panose="020B0A04020102020204" pitchFamily="34" charset="0"/>
              </a:rPr>
              <a:t>My Highlighting/Annotations</a:t>
            </a:r>
            <a:endParaRPr lang="en-US" dirty="0">
              <a:solidFill>
                <a:srgbClr val="FF0000"/>
              </a:solidFill>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2169166" y="766119"/>
            <a:ext cx="4648652" cy="5848304"/>
          </a:xfrm>
          <a:prstGeom prst="rect">
            <a:avLst/>
          </a:prstGeom>
        </p:spPr>
      </p:pic>
    </p:spTree>
    <p:extLst>
      <p:ext uri="{BB962C8B-B14F-4D97-AF65-F5344CB8AC3E}">
        <p14:creationId xmlns:p14="http://schemas.microsoft.com/office/powerpoint/2010/main" val="22531964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6119"/>
          </a:xfrm>
        </p:spPr>
        <p:txBody>
          <a:bodyPr/>
          <a:lstStyle/>
          <a:p>
            <a:pPr algn="ctr"/>
            <a:r>
              <a:rPr lang="en-US" dirty="0" smtClean="0">
                <a:solidFill>
                  <a:srgbClr val="FF0000"/>
                </a:solidFill>
                <a:latin typeface="Arial Black" panose="020B0A04020102020204" pitchFamily="34" charset="0"/>
              </a:rPr>
              <a:t>My Highlighting/Annotations</a:t>
            </a:r>
            <a:endParaRPr lang="en-US" dirty="0">
              <a:solidFill>
                <a:srgbClr val="FF0000"/>
              </a:solidFill>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126439" y="907649"/>
            <a:ext cx="8342857" cy="4220340"/>
          </a:xfrm>
          <a:prstGeom prst="rect">
            <a:avLst/>
          </a:prstGeom>
        </p:spPr>
      </p:pic>
    </p:spTree>
    <p:extLst>
      <p:ext uri="{BB962C8B-B14F-4D97-AF65-F5344CB8AC3E}">
        <p14:creationId xmlns:p14="http://schemas.microsoft.com/office/powerpoint/2010/main" val="32138461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32"/>
            <a:ext cx="9144000" cy="533527"/>
          </a:xfrm>
        </p:spPr>
        <p:txBody>
          <a:bodyPr>
            <a:normAutofit/>
          </a:bodyPr>
          <a:lstStyle/>
          <a:p>
            <a:pPr algn="ctr"/>
            <a:r>
              <a:rPr lang="en-US" sz="2800" dirty="0" smtClean="0">
                <a:solidFill>
                  <a:srgbClr val="FF0000"/>
                </a:solidFill>
                <a:latin typeface="Arial Black" panose="020B0A04020102020204" pitchFamily="34" charset="0"/>
              </a:rPr>
              <a:t>China’s Social Order – Other Ethical Systems</a:t>
            </a:r>
            <a:endParaRPr lang="en-US" sz="2800"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49906"/>
            <a:ext cx="5667632" cy="6408094"/>
          </a:xfrm>
        </p:spPr>
        <p:txBody>
          <a:bodyPr>
            <a:noAutofit/>
          </a:bodyPr>
          <a:lstStyle/>
          <a:p>
            <a:r>
              <a:rPr lang="en-US" sz="2400" b="1" dirty="0" smtClean="0">
                <a:solidFill>
                  <a:srgbClr val="FF0000"/>
                </a:solidFill>
              </a:rPr>
              <a:t>I Ching &amp; Oracle Bones –</a:t>
            </a:r>
          </a:p>
          <a:p>
            <a:r>
              <a:rPr lang="en-US" sz="2400" dirty="0" smtClean="0">
                <a:solidFill>
                  <a:srgbClr val="7030A0"/>
                </a:solidFill>
              </a:rPr>
              <a:t>Priests </a:t>
            </a:r>
            <a:r>
              <a:rPr lang="en-US" sz="2400" dirty="0">
                <a:solidFill>
                  <a:srgbClr val="7030A0"/>
                </a:solidFill>
              </a:rPr>
              <a:t>would submit questions to the gods. </a:t>
            </a:r>
            <a:endParaRPr lang="en-US" sz="2400" dirty="0" smtClean="0">
              <a:solidFill>
                <a:srgbClr val="7030A0"/>
              </a:solidFill>
            </a:endParaRPr>
          </a:p>
          <a:p>
            <a:r>
              <a:rPr lang="en-US" sz="2400" dirty="0" smtClean="0">
                <a:solidFill>
                  <a:srgbClr val="7030A0"/>
                </a:solidFill>
              </a:rPr>
              <a:t>Priests </a:t>
            </a:r>
            <a:r>
              <a:rPr lang="en-US" sz="2400" dirty="0">
                <a:solidFill>
                  <a:srgbClr val="7030A0"/>
                </a:solidFill>
              </a:rPr>
              <a:t>would ask about: </a:t>
            </a:r>
            <a:r>
              <a:rPr lang="en-US" sz="2400" b="1" dirty="0">
                <a:solidFill>
                  <a:srgbClr val="7030A0"/>
                </a:solidFill>
              </a:rPr>
              <a:t>weather</a:t>
            </a:r>
            <a:r>
              <a:rPr lang="en-US" sz="2400" dirty="0">
                <a:solidFill>
                  <a:srgbClr val="7030A0"/>
                </a:solidFill>
              </a:rPr>
              <a:t>, </a:t>
            </a:r>
            <a:r>
              <a:rPr lang="en-US" sz="2400" b="1" dirty="0">
                <a:solidFill>
                  <a:srgbClr val="7030A0"/>
                </a:solidFill>
              </a:rPr>
              <a:t>crop</a:t>
            </a:r>
            <a:r>
              <a:rPr lang="en-US" sz="2400" dirty="0">
                <a:solidFill>
                  <a:srgbClr val="7030A0"/>
                </a:solidFill>
              </a:rPr>
              <a:t> planting, the fortunes of members of the royal family, or </a:t>
            </a:r>
            <a:r>
              <a:rPr lang="en-US" sz="2400" b="1" dirty="0">
                <a:solidFill>
                  <a:srgbClr val="7030A0"/>
                </a:solidFill>
              </a:rPr>
              <a:t>wars</a:t>
            </a:r>
            <a:r>
              <a:rPr lang="en-US" sz="2400" dirty="0">
                <a:solidFill>
                  <a:srgbClr val="7030A0"/>
                </a:solidFill>
              </a:rPr>
              <a:t>. </a:t>
            </a:r>
            <a:endParaRPr lang="en-US" sz="2400" dirty="0" smtClean="0">
              <a:solidFill>
                <a:srgbClr val="7030A0"/>
              </a:solidFill>
            </a:endParaRPr>
          </a:p>
          <a:p>
            <a:r>
              <a:rPr lang="en-US" sz="2400" dirty="0" smtClean="0">
                <a:solidFill>
                  <a:srgbClr val="7030A0"/>
                </a:solidFill>
              </a:rPr>
              <a:t>These </a:t>
            </a:r>
            <a:r>
              <a:rPr lang="en-US" sz="2400" dirty="0">
                <a:solidFill>
                  <a:srgbClr val="7030A0"/>
                </a:solidFill>
              </a:rPr>
              <a:t>questions were carved onto the bone or </a:t>
            </a:r>
            <a:r>
              <a:rPr lang="en-US" sz="2400" dirty="0" smtClean="0">
                <a:solidFill>
                  <a:srgbClr val="7030A0"/>
                </a:solidFill>
              </a:rPr>
              <a:t>shell.</a:t>
            </a:r>
          </a:p>
          <a:p>
            <a:r>
              <a:rPr lang="en-US" sz="2400" dirty="0" smtClean="0">
                <a:solidFill>
                  <a:srgbClr val="7030A0"/>
                </a:solidFill>
              </a:rPr>
              <a:t>Intense </a:t>
            </a:r>
            <a:r>
              <a:rPr lang="en-US" sz="2400" dirty="0">
                <a:solidFill>
                  <a:srgbClr val="7030A0"/>
                </a:solidFill>
              </a:rPr>
              <a:t>heat was then applied with a metal rod until the bone or shell cracked. </a:t>
            </a:r>
            <a:endParaRPr lang="en-US" sz="2400" dirty="0" smtClean="0">
              <a:solidFill>
                <a:srgbClr val="7030A0"/>
              </a:solidFill>
            </a:endParaRPr>
          </a:p>
          <a:p>
            <a:r>
              <a:rPr lang="en-US" sz="2400" b="1" dirty="0" smtClean="0">
                <a:solidFill>
                  <a:srgbClr val="7030A0"/>
                </a:solidFill>
              </a:rPr>
              <a:t>The </a:t>
            </a:r>
            <a:r>
              <a:rPr lang="en-US" sz="2400" b="1" dirty="0">
                <a:solidFill>
                  <a:srgbClr val="7030A0"/>
                </a:solidFill>
              </a:rPr>
              <a:t>Priest would then interpret the pattern </a:t>
            </a:r>
            <a:r>
              <a:rPr lang="en-US" sz="2400" dirty="0">
                <a:solidFill>
                  <a:srgbClr val="7030A0"/>
                </a:solidFill>
              </a:rPr>
              <a:t>of cracks and decide whether people should plant crops, go to war, or change their leaders</a:t>
            </a:r>
            <a:r>
              <a:rPr lang="en-US" sz="2400" dirty="0" smtClean="0">
                <a:solidFill>
                  <a:srgbClr val="7030A0"/>
                </a:solidFill>
              </a:rPr>
              <a:t>.</a:t>
            </a:r>
            <a:endParaRPr lang="en-US" sz="2400" dirty="0">
              <a:solidFill>
                <a:srgbClr val="7030A0"/>
              </a:solidFill>
            </a:endParaRPr>
          </a:p>
        </p:txBody>
      </p:sp>
      <p:pic>
        <p:nvPicPr>
          <p:cNvPr id="4" name="Picture 6" descr="File:Oracle bones pit.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3173" y="449906"/>
            <a:ext cx="2034309" cy="16601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upload.wikimedia.org/wikipedia/commons/8/8e/Shang_dynasty_inscribed_tortoise_plastr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1708483"/>
            <a:ext cx="2971800" cy="4896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2299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endParaRPr lang="en-US"/>
          </a:p>
        </p:txBody>
      </p:sp>
      <p:pic>
        <p:nvPicPr>
          <p:cNvPr id="5" name="Picture 2" descr="http://upload.wikimedia.org/wikipedia/commons/8/8e/Shang_dynasty_inscribed_tortoise_plastr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1" y="0"/>
            <a:ext cx="46345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ile:Shang dynasty inscribed scapula.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336"/>
            <a:ext cx="4648200" cy="6922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5157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3743"/>
          </a:xfrm>
        </p:spPr>
        <p:txBody>
          <a:bodyPr>
            <a:normAutofit fontScale="90000"/>
          </a:bodyPr>
          <a:lstStyle/>
          <a:p>
            <a:pPr algn="ctr"/>
            <a:r>
              <a:rPr lang="en-US" b="1" i="1" dirty="0" smtClean="0">
                <a:solidFill>
                  <a:srgbClr val="FF0000"/>
                </a:solidFill>
                <a:latin typeface="Arial Black" panose="020B0A04020102020204" pitchFamily="34" charset="0"/>
              </a:rPr>
              <a:t>Journal Entry 3/7/17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12872"/>
            <a:ext cx="9144000" cy="6345127"/>
          </a:xfrm>
        </p:spPr>
        <p:txBody>
          <a:bodyPr>
            <a:normAutofit/>
          </a:bodyPr>
          <a:lstStyle/>
          <a:p>
            <a:r>
              <a:rPr lang="en-US" sz="4800" dirty="0" smtClean="0"/>
              <a:t>Based on what you know so far, what is the most interesting thing about Chinese history?</a:t>
            </a:r>
            <a:endParaRPr lang="en-US" sz="4800" dirty="0"/>
          </a:p>
        </p:txBody>
      </p:sp>
      <p:pic>
        <p:nvPicPr>
          <p:cNvPr id="4" name="Picture 3"/>
          <p:cNvPicPr>
            <a:picLocks noChangeAspect="1"/>
          </p:cNvPicPr>
          <p:nvPr/>
        </p:nvPicPr>
        <p:blipFill>
          <a:blip r:embed="rId2"/>
          <a:stretch>
            <a:fillRect/>
          </a:stretch>
        </p:blipFill>
        <p:spPr>
          <a:xfrm>
            <a:off x="1063451" y="2584293"/>
            <a:ext cx="6962775" cy="4133850"/>
          </a:xfrm>
          <a:prstGeom prst="rect">
            <a:avLst/>
          </a:prstGeom>
        </p:spPr>
      </p:pic>
    </p:spTree>
    <p:extLst>
      <p:ext uri="{BB962C8B-B14F-4D97-AF65-F5344CB8AC3E}">
        <p14:creationId xmlns:p14="http://schemas.microsoft.com/office/powerpoint/2010/main" val="31896469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32"/>
            <a:ext cx="9144000" cy="533527"/>
          </a:xfrm>
        </p:spPr>
        <p:txBody>
          <a:bodyPr>
            <a:normAutofit/>
          </a:bodyPr>
          <a:lstStyle/>
          <a:p>
            <a:pPr algn="ctr"/>
            <a:r>
              <a:rPr lang="en-US" sz="2800" dirty="0" smtClean="0">
                <a:solidFill>
                  <a:srgbClr val="FF0000"/>
                </a:solidFill>
                <a:latin typeface="Arial Black" panose="020B0A04020102020204" pitchFamily="34" charset="0"/>
              </a:rPr>
              <a:t>China’s Social Order – Other Ethical Systems</a:t>
            </a:r>
            <a:endParaRPr lang="en-US" sz="2800"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49906"/>
            <a:ext cx="5667632" cy="6408094"/>
          </a:xfrm>
        </p:spPr>
        <p:txBody>
          <a:bodyPr>
            <a:noAutofit/>
          </a:bodyPr>
          <a:lstStyle/>
          <a:p>
            <a:r>
              <a:rPr lang="en-US" b="1" dirty="0" smtClean="0">
                <a:solidFill>
                  <a:srgbClr val="FF0000"/>
                </a:solidFill>
              </a:rPr>
              <a:t>Daoism –</a:t>
            </a:r>
          </a:p>
          <a:p>
            <a:r>
              <a:rPr lang="en-US" dirty="0">
                <a:solidFill>
                  <a:srgbClr val="002060"/>
                </a:solidFill>
              </a:rPr>
              <a:t>Developed by </a:t>
            </a:r>
            <a:r>
              <a:rPr lang="en-US" dirty="0" smtClean="0">
                <a:solidFill>
                  <a:srgbClr val="002060"/>
                </a:solidFill>
              </a:rPr>
              <a:t>Laozi</a:t>
            </a:r>
          </a:p>
          <a:p>
            <a:endParaRPr lang="en-US" b="1" dirty="0">
              <a:solidFill>
                <a:srgbClr val="002060"/>
              </a:solidFill>
            </a:endParaRPr>
          </a:p>
          <a:p>
            <a:r>
              <a:rPr lang="en-US" b="1" dirty="0" smtClean="0">
                <a:solidFill>
                  <a:srgbClr val="002060"/>
                </a:solidFill>
              </a:rPr>
              <a:t>Focused </a:t>
            </a:r>
            <a:r>
              <a:rPr lang="en-US" b="1" dirty="0">
                <a:solidFill>
                  <a:srgbClr val="002060"/>
                </a:solidFill>
              </a:rPr>
              <a:t>on a universal forced called “Dao” (the Way) that guides all </a:t>
            </a:r>
            <a:r>
              <a:rPr lang="en-US" b="1" dirty="0" smtClean="0">
                <a:solidFill>
                  <a:srgbClr val="002060"/>
                </a:solidFill>
              </a:rPr>
              <a:t>things</a:t>
            </a:r>
          </a:p>
          <a:p>
            <a:r>
              <a:rPr lang="en-US" dirty="0" smtClean="0">
                <a:solidFill>
                  <a:srgbClr val="002060"/>
                </a:solidFill>
              </a:rPr>
              <a:t>Stresses </a:t>
            </a:r>
            <a:r>
              <a:rPr lang="en-US" dirty="0">
                <a:solidFill>
                  <a:srgbClr val="002060"/>
                </a:solidFill>
              </a:rPr>
              <a:t>living naturally: People are happiest when they live according to </a:t>
            </a:r>
            <a:r>
              <a:rPr lang="en-US" dirty="0" smtClean="0">
                <a:solidFill>
                  <a:srgbClr val="002060"/>
                </a:solidFill>
              </a:rPr>
              <a:t>nature</a:t>
            </a:r>
          </a:p>
          <a:p>
            <a:r>
              <a:rPr lang="en-US" dirty="0" smtClean="0">
                <a:solidFill>
                  <a:srgbClr val="002060"/>
                </a:solidFill>
              </a:rPr>
              <a:t>The </a:t>
            </a:r>
            <a:r>
              <a:rPr lang="en-US" dirty="0">
                <a:solidFill>
                  <a:srgbClr val="002060"/>
                </a:solidFill>
              </a:rPr>
              <a:t>natural order is more important than the social </a:t>
            </a:r>
            <a:r>
              <a:rPr lang="en-US" dirty="0" smtClean="0">
                <a:solidFill>
                  <a:srgbClr val="002060"/>
                </a:solidFill>
              </a:rPr>
              <a:t>order</a:t>
            </a:r>
          </a:p>
          <a:p>
            <a:r>
              <a:rPr lang="en-US" dirty="0" smtClean="0">
                <a:solidFill>
                  <a:srgbClr val="002060"/>
                </a:solidFill>
              </a:rPr>
              <a:t>Human </a:t>
            </a:r>
            <a:r>
              <a:rPr lang="en-US" dirty="0">
                <a:solidFill>
                  <a:srgbClr val="002060"/>
                </a:solidFill>
              </a:rPr>
              <a:t>beings should live simply and in harmony with </a:t>
            </a:r>
            <a:r>
              <a:rPr lang="en-US" dirty="0" smtClean="0">
                <a:solidFill>
                  <a:srgbClr val="002060"/>
                </a:solidFill>
              </a:rPr>
              <a:t>nature</a:t>
            </a:r>
            <a:endParaRPr lang="en-US" b="1" dirty="0" smtClean="0">
              <a:solidFill>
                <a:srgbClr val="FF0000"/>
              </a:solidFill>
            </a:endParaRPr>
          </a:p>
        </p:txBody>
      </p:sp>
      <p:pic>
        <p:nvPicPr>
          <p:cNvPr id="6" name="Picture 5"/>
          <p:cNvPicPr>
            <a:picLocks noChangeAspect="1"/>
          </p:cNvPicPr>
          <p:nvPr/>
        </p:nvPicPr>
        <p:blipFill>
          <a:blip r:embed="rId2" cstate="print"/>
          <a:stretch>
            <a:fillRect/>
          </a:stretch>
        </p:blipFill>
        <p:spPr>
          <a:xfrm>
            <a:off x="5667632" y="440853"/>
            <a:ext cx="3476368" cy="3213100"/>
          </a:xfrm>
          <a:prstGeom prst="rect">
            <a:avLst/>
          </a:prstGeom>
        </p:spPr>
      </p:pic>
      <p:pic>
        <p:nvPicPr>
          <p:cNvPr id="8" name="Picture 7"/>
          <p:cNvPicPr>
            <a:picLocks noChangeAspect="1"/>
          </p:cNvPicPr>
          <p:nvPr/>
        </p:nvPicPr>
        <p:blipFill>
          <a:blip r:embed="rId3"/>
          <a:stretch>
            <a:fillRect/>
          </a:stretch>
        </p:blipFill>
        <p:spPr>
          <a:xfrm>
            <a:off x="5667632" y="3653953"/>
            <a:ext cx="3476367" cy="3204047"/>
          </a:xfrm>
          <a:prstGeom prst="rect">
            <a:avLst/>
          </a:prstGeom>
        </p:spPr>
      </p:pic>
    </p:spTree>
    <p:extLst>
      <p:ext uri="{BB962C8B-B14F-4D97-AF65-F5344CB8AC3E}">
        <p14:creationId xmlns:p14="http://schemas.microsoft.com/office/powerpoint/2010/main" val="36040676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stretch>
            <a:fillRect/>
          </a:stretch>
        </p:blipFill>
        <p:spPr>
          <a:xfrm>
            <a:off x="4667250" y="3358118"/>
            <a:ext cx="4476750" cy="3352800"/>
          </a:xfrm>
          <a:prstGeom prst="rect">
            <a:avLst/>
          </a:prstGeom>
        </p:spPr>
      </p:pic>
      <p:sp>
        <p:nvSpPr>
          <p:cNvPr id="2" name="Title 1"/>
          <p:cNvSpPr>
            <a:spLocks noGrp="1"/>
          </p:cNvSpPr>
          <p:nvPr>
            <p:ph type="title"/>
          </p:nvPr>
        </p:nvSpPr>
        <p:spPr>
          <a:xfrm>
            <a:off x="0" y="1932"/>
            <a:ext cx="9144000" cy="533527"/>
          </a:xfrm>
        </p:spPr>
        <p:txBody>
          <a:bodyPr>
            <a:normAutofit/>
          </a:bodyPr>
          <a:lstStyle/>
          <a:p>
            <a:pPr algn="ctr"/>
            <a:r>
              <a:rPr lang="en-US" sz="2800" dirty="0" smtClean="0">
                <a:solidFill>
                  <a:srgbClr val="FF0000"/>
                </a:solidFill>
                <a:latin typeface="Arial Black" panose="020B0A04020102020204" pitchFamily="34" charset="0"/>
              </a:rPr>
              <a:t>China’s Social Order – Other Ethical Systems</a:t>
            </a:r>
            <a:endParaRPr lang="en-US" sz="2800"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49906"/>
            <a:ext cx="5667632" cy="6408094"/>
          </a:xfrm>
        </p:spPr>
        <p:txBody>
          <a:bodyPr>
            <a:noAutofit/>
          </a:bodyPr>
          <a:lstStyle/>
          <a:p>
            <a:r>
              <a:rPr lang="en-US" sz="2400" b="1" dirty="0" smtClean="0">
                <a:solidFill>
                  <a:srgbClr val="FF0000"/>
                </a:solidFill>
              </a:rPr>
              <a:t>Legalism –</a:t>
            </a:r>
          </a:p>
          <a:p>
            <a:r>
              <a:rPr lang="en-US" sz="2400" dirty="0">
                <a:solidFill>
                  <a:srgbClr val="7030A0"/>
                </a:solidFill>
              </a:rPr>
              <a:t>Founded by </a:t>
            </a:r>
            <a:r>
              <a:rPr lang="en-US" sz="2400" b="1" dirty="0" err="1">
                <a:solidFill>
                  <a:srgbClr val="7030A0"/>
                </a:solidFill>
              </a:rPr>
              <a:t>Hanfeizi</a:t>
            </a:r>
            <a:r>
              <a:rPr lang="en-US" sz="2400" dirty="0">
                <a:solidFill>
                  <a:srgbClr val="7030A0"/>
                </a:solidFill>
              </a:rPr>
              <a:t> and </a:t>
            </a:r>
            <a:r>
              <a:rPr lang="en-US" sz="2400" b="1" dirty="0">
                <a:solidFill>
                  <a:srgbClr val="7030A0"/>
                </a:solidFill>
              </a:rPr>
              <a:t>Li </a:t>
            </a:r>
            <a:r>
              <a:rPr lang="en-US" sz="2400" b="1" dirty="0" smtClean="0">
                <a:solidFill>
                  <a:srgbClr val="7030A0"/>
                </a:solidFill>
              </a:rPr>
              <a:t>Si</a:t>
            </a:r>
          </a:p>
          <a:p>
            <a:r>
              <a:rPr lang="en-US" sz="2400" b="1" dirty="0">
                <a:solidFill>
                  <a:srgbClr val="7030A0"/>
                </a:solidFill>
              </a:rPr>
              <a:t>Based upon the belief that government should use the law to end civil disorder and restore harmony</a:t>
            </a:r>
          </a:p>
          <a:p>
            <a:endParaRPr lang="en-US" sz="2400" b="1" dirty="0">
              <a:solidFill>
                <a:srgbClr val="7030A0"/>
              </a:solidFill>
            </a:endParaRPr>
          </a:p>
          <a:p>
            <a:r>
              <a:rPr lang="en-US" sz="2400" dirty="0">
                <a:solidFill>
                  <a:srgbClr val="7030A0"/>
                </a:solidFill>
              </a:rPr>
              <a:t>Rulers should reward those who do well, and punish those who don’t (Punishment more important than reward)</a:t>
            </a:r>
          </a:p>
          <a:p>
            <a:endParaRPr lang="en-US" sz="2400" dirty="0">
              <a:solidFill>
                <a:srgbClr val="7030A0"/>
              </a:solidFill>
            </a:endParaRPr>
          </a:p>
          <a:p>
            <a:r>
              <a:rPr lang="en-US" sz="2400" dirty="0">
                <a:solidFill>
                  <a:srgbClr val="002060"/>
                </a:solidFill>
              </a:rPr>
              <a:t>“</a:t>
            </a:r>
            <a:r>
              <a:rPr lang="en-US" sz="2400" i="1" dirty="0">
                <a:solidFill>
                  <a:srgbClr val="002060"/>
                </a:solidFill>
              </a:rPr>
              <a:t>Anyone caught outside his own village without a travel permit shall have his ears or nose chopped off”</a:t>
            </a:r>
            <a:r>
              <a:rPr lang="en-US" sz="2400" dirty="0">
                <a:solidFill>
                  <a:srgbClr val="002060"/>
                </a:solidFill>
              </a:rPr>
              <a:t> </a:t>
            </a:r>
            <a:endParaRPr lang="en-US" sz="2400" b="1" dirty="0">
              <a:solidFill>
                <a:srgbClr val="7030A0"/>
              </a:solidFill>
            </a:endParaRPr>
          </a:p>
          <a:p>
            <a:endParaRPr lang="en-US" sz="2400" b="1" dirty="0" smtClean="0">
              <a:solidFill>
                <a:srgbClr val="FF0000"/>
              </a:solidFill>
            </a:endParaRPr>
          </a:p>
        </p:txBody>
      </p:sp>
      <p:pic>
        <p:nvPicPr>
          <p:cNvPr id="7" name="Picture 6"/>
          <p:cNvPicPr>
            <a:picLocks noChangeAspect="1"/>
          </p:cNvPicPr>
          <p:nvPr/>
        </p:nvPicPr>
        <p:blipFill>
          <a:blip r:embed="rId3" cstate="print"/>
          <a:stretch>
            <a:fillRect/>
          </a:stretch>
        </p:blipFill>
        <p:spPr>
          <a:xfrm>
            <a:off x="5814596" y="449906"/>
            <a:ext cx="3182439" cy="3182439"/>
          </a:xfrm>
          <a:prstGeom prst="rect">
            <a:avLst/>
          </a:prstGeom>
        </p:spPr>
      </p:pic>
    </p:spTree>
    <p:extLst>
      <p:ext uri="{BB962C8B-B14F-4D97-AF65-F5344CB8AC3E}">
        <p14:creationId xmlns:p14="http://schemas.microsoft.com/office/powerpoint/2010/main" val="1149070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32"/>
            <a:ext cx="9144000" cy="533527"/>
          </a:xfrm>
        </p:spPr>
        <p:txBody>
          <a:bodyPr>
            <a:normAutofit/>
          </a:bodyPr>
          <a:lstStyle/>
          <a:p>
            <a:pPr algn="ctr"/>
            <a:r>
              <a:rPr lang="en-US" sz="2800" dirty="0" smtClean="0">
                <a:solidFill>
                  <a:srgbClr val="FF0000"/>
                </a:solidFill>
                <a:latin typeface="Arial Black" panose="020B0A04020102020204" pitchFamily="34" charset="0"/>
              </a:rPr>
              <a:t>China’s Social Order – Other Ethical Systems</a:t>
            </a:r>
            <a:endParaRPr lang="en-US" sz="2800"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49906"/>
            <a:ext cx="4684528" cy="6408094"/>
          </a:xfrm>
        </p:spPr>
        <p:txBody>
          <a:bodyPr>
            <a:noAutofit/>
          </a:bodyPr>
          <a:lstStyle/>
          <a:p>
            <a:r>
              <a:rPr lang="en-US" sz="3600" b="1" dirty="0" smtClean="0">
                <a:solidFill>
                  <a:srgbClr val="FF0000"/>
                </a:solidFill>
              </a:rPr>
              <a:t>Legalism –</a:t>
            </a:r>
          </a:p>
          <a:p>
            <a:r>
              <a:rPr lang="en-US" sz="3600" dirty="0">
                <a:solidFill>
                  <a:srgbClr val="002060"/>
                </a:solidFill>
              </a:rPr>
              <a:t>Believed that highly efficient and powerful government was necessary</a:t>
            </a:r>
          </a:p>
          <a:p>
            <a:endParaRPr lang="en-US" sz="3600" dirty="0">
              <a:solidFill>
                <a:srgbClr val="002060"/>
              </a:solidFill>
            </a:endParaRPr>
          </a:p>
          <a:p>
            <a:r>
              <a:rPr lang="en-US" sz="3600" dirty="0">
                <a:solidFill>
                  <a:srgbClr val="002060"/>
                </a:solidFill>
              </a:rPr>
              <a:t>Attempted to control ideas and well as actions by burning writings that may encourage </a:t>
            </a:r>
            <a:r>
              <a:rPr lang="en-US" sz="3600" dirty="0" smtClean="0">
                <a:solidFill>
                  <a:srgbClr val="002060"/>
                </a:solidFill>
              </a:rPr>
              <a:t>rebellion</a:t>
            </a:r>
            <a:endParaRPr lang="en-US" sz="3600" dirty="0">
              <a:solidFill>
                <a:srgbClr val="002060"/>
              </a:solidFill>
            </a:endParaRPr>
          </a:p>
        </p:txBody>
      </p:sp>
      <p:pic>
        <p:nvPicPr>
          <p:cNvPr id="6" name="Picture 5"/>
          <p:cNvPicPr>
            <a:picLocks noChangeAspect="1"/>
          </p:cNvPicPr>
          <p:nvPr/>
        </p:nvPicPr>
        <p:blipFill>
          <a:blip r:embed="rId2" cstate="print"/>
          <a:stretch>
            <a:fillRect/>
          </a:stretch>
        </p:blipFill>
        <p:spPr>
          <a:xfrm>
            <a:off x="4684528" y="535458"/>
            <a:ext cx="4230871" cy="6170141"/>
          </a:xfrm>
          <a:prstGeom prst="rect">
            <a:avLst/>
          </a:prstGeom>
        </p:spPr>
      </p:pic>
    </p:spTree>
    <p:extLst>
      <p:ext uri="{BB962C8B-B14F-4D97-AF65-F5344CB8AC3E}">
        <p14:creationId xmlns:p14="http://schemas.microsoft.com/office/powerpoint/2010/main" val="37435032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35786" y="1246611"/>
            <a:ext cx="4608214" cy="4560625"/>
          </a:xfrm>
          <a:prstGeom prst="rect">
            <a:avLst/>
          </a:prstGeom>
        </p:spPr>
      </p:pic>
      <p:sp>
        <p:nvSpPr>
          <p:cNvPr id="2" name="Title 1"/>
          <p:cNvSpPr>
            <a:spLocks noGrp="1"/>
          </p:cNvSpPr>
          <p:nvPr>
            <p:ph type="title"/>
          </p:nvPr>
        </p:nvSpPr>
        <p:spPr>
          <a:xfrm>
            <a:off x="0" y="1932"/>
            <a:ext cx="9144000" cy="533527"/>
          </a:xfrm>
        </p:spPr>
        <p:txBody>
          <a:bodyPr>
            <a:normAutofit/>
          </a:bodyPr>
          <a:lstStyle/>
          <a:p>
            <a:pPr algn="ctr"/>
            <a:r>
              <a:rPr lang="en-US" sz="2800" dirty="0" smtClean="0">
                <a:solidFill>
                  <a:srgbClr val="FF0000"/>
                </a:solidFill>
                <a:latin typeface="Arial Black" panose="020B0A04020102020204" pitchFamily="34" charset="0"/>
              </a:rPr>
              <a:t>China’s Social Order – Other Ethical Systems</a:t>
            </a:r>
            <a:endParaRPr lang="en-US" sz="2800"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49906"/>
            <a:ext cx="4684528" cy="6408094"/>
          </a:xfrm>
        </p:spPr>
        <p:txBody>
          <a:bodyPr>
            <a:noAutofit/>
          </a:bodyPr>
          <a:lstStyle/>
          <a:p>
            <a:r>
              <a:rPr lang="en-US" sz="3600" b="1" dirty="0" smtClean="0">
                <a:solidFill>
                  <a:srgbClr val="FF0000"/>
                </a:solidFill>
              </a:rPr>
              <a:t>Yin &amp; Yang –</a:t>
            </a:r>
          </a:p>
          <a:p>
            <a:r>
              <a:rPr lang="en-US" sz="3600" dirty="0" smtClean="0">
                <a:solidFill>
                  <a:srgbClr val="002060"/>
                </a:solidFill>
              </a:rPr>
              <a:t>Seemingly opposite forces attract and are complimentary to each other</a:t>
            </a:r>
          </a:p>
          <a:p>
            <a:r>
              <a:rPr lang="en-US" sz="3600" dirty="0" smtClean="0">
                <a:solidFill>
                  <a:srgbClr val="002060"/>
                </a:solidFill>
              </a:rPr>
              <a:t>Symbol in Daoism &amp; I Ching</a:t>
            </a:r>
          </a:p>
          <a:p>
            <a:r>
              <a:rPr lang="en-US" sz="3600" b="1" dirty="0" smtClean="0">
                <a:solidFill>
                  <a:srgbClr val="FF0000"/>
                </a:solidFill>
              </a:rPr>
              <a:t>Yin</a:t>
            </a:r>
            <a:r>
              <a:rPr lang="en-US" sz="3600" dirty="0" smtClean="0">
                <a:solidFill>
                  <a:srgbClr val="002060"/>
                </a:solidFill>
              </a:rPr>
              <a:t> = all that is cold, dark, soft, and mysterious</a:t>
            </a:r>
          </a:p>
          <a:p>
            <a:r>
              <a:rPr lang="en-US" sz="3600" b="1" dirty="0" smtClean="0">
                <a:solidFill>
                  <a:srgbClr val="FF0000"/>
                </a:solidFill>
              </a:rPr>
              <a:t>Yang</a:t>
            </a:r>
            <a:r>
              <a:rPr lang="en-US" sz="3600" dirty="0" smtClean="0">
                <a:solidFill>
                  <a:srgbClr val="002060"/>
                </a:solidFill>
              </a:rPr>
              <a:t> = warm, bright, color</a:t>
            </a:r>
          </a:p>
        </p:txBody>
      </p:sp>
    </p:spTree>
    <p:extLst>
      <p:ext uri="{BB962C8B-B14F-4D97-AF65-F5344CB8AC3E}">
        <p14:creationId xmlns:p14="http://schemas.microsoft.com/office/powerpoint/2010/main" val="26513696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39271"/>
          </a:xfrm>
        </p:spPr>
        <p:txBody>
          <a:bodyPr>
            <a:normAutofit fontScale="90000"/>
          </a:bodyPr>
          <a:lstStyle/>
          <a:p>
            <a:pPr algn="ctr"/>
            <a:r>
              <a:rPr lang="en-US" sz="2800" dirty="0" smtClean="0">
                <a:solidFill>
                  <a:srgbClr val="FF0000"/>
                </a:solidFill>
                <a:latin typeface="Arial Black" panose="020B0A04020102020204" pitchFamily="34" charset="0"/>
              </a:rPr>
              <a:t>Reading – Pulling out </a:t>
            </a:r>
            <a:r>
              <a:rPr lang="en-US" sz="2800" i="1" dirty="0" smtClean="0">
                <a:solidFill>
                  <a:srgbClr val="FF0000"/>
                </a:solidFill>
                <a:latin typeface="Arial Black" panose="020B0A04020102020204" pitchFamily="34" charset="0"/>
              </a:rPr>
              <a:t>Critical </a:t>
            </a:r>
            <a:r>
              <a:rPr lang="en-US" sz="2800" dirty="0" smtClean="0">
                <a:solidFill>
                  <a:srgbClr val="FF0000"/>
                </a:solidFill>
                <a:latin typeface="Arial Black" panose="020B0A04020102020204" pitchFamily="34" charset="0"/>
              </a:rPr>
              <a:t>Information</a:t>
            </a:r>
            <a:endParaRPr lang="en-US" sz="2800"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1" y="355413"/>
            <a:ext cx="9144001" cy="6502587"/>
          </a:xfrm>
        </p:spPr>
        <p:txBody>
          <a:bodyPr>
            <a:normAutofit/>
          </a:bodyPr>
          <a:lstStyle/>
          <a:p>
            <a:r>
              <a:rPr lang="en-US" sz="4000" dirty="0" smtClean="0"/>
              <a:t>Read the next part of the article – Start at </a:t>
            </a:r>
            <a:r>
              <a:rPr lang="en-US" sz="4000" i="1" dirty="0">
                <a:solidFill>
                  <a:srgbClr val="FF0000"/>
                </a:solidFill>
              </a:rPr>
              <a:t>The Qin Dynasty Unifies China</a:t>
            </a:r>
            <a:r>
              <a:rPr lang="en-US" sz="4000" dirty="0" smtClean="0"/>
              <a:t>, finish the reading</a:t>
            </a:r>
            <a:endParaRPr lang="en-US" sz="4000" i="1" dirty="0" smtClean="0">
              <a:solidFill>
                <a:srgbClr val="FF0000"/>
              </a:solidFill>
            </a:endParaRPr>
          </a:p>
          <a:p>
            <a:pPr lvl="1"/>
            <a:r>
              <a:rPr lang="en-US" sz="3600" dirty="0" smtClean="0"/>
              <a:t>Write down the most important parts of the article in your notes </a:t>
            </a:r>
          </a:p>
          <a:p>
            <a:pPr lvl="1"/>
            <a:r>
              <a:rPr lang="en-US" sz="3600" dirty="0" smtClean="0"/>
              <a:t>Highlight the most important quotes or pieces of the article </a:t>
            </a:r>
          </a:p>
          <a:p>
            <a:r>
              <a:rPr lang="en-US" sz="4000" dirty="0" smtClean="0"/>
              <a:t>Follow up questions – </a:t>
            </a:r>
          </a:p>
          <a:p>
            <a:pPr lvl="1"/>
            <a:r>
              <a:rPr lang="en-US" sz="3600" dirty="0" smtClean="0"/>
              <a:t>What was critical in this section?</a:t>
            </a:r>
            <a:endParaRPr lang="en-US" sz="3600" dirty="0" smtClean="0">
              <a:solidFill>
                <a:srgbClr val="FF0000"/>
              </a:solidFill>
            </a:endParaRPr>
          </a:p>
          <a:p>
            <a:pPr lvl="1"/>
            <a:endParaRPr lang="en-US" sz="3600" dirty="0">
              <a:solidFill>
                <a:srgbClr val="FF0000"/>
              </a:solidFill>
            </a:endParaRPr>
          </a:p>
        </p:txBody>
      </p:sp>
    </p:spTree>
    <p:extLst>
      <p:ext uri="{BB962C8B-B14F-4D97-AF65-F5344CB8AC3E}">
        <p14:creationId xmlns:p14="http://schemas.microsoft.com/office/powerpoint/2010/main" val="17859001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34154"/>
          </a:xfrm>
        </p:spPr>
        <p:txBody>
          <a:bodyPr>
            <a:normAutofit fontScale="90000"/>
          </a:bodyPr>
          <a:lstStyle/>
          <a:p>
            <a:pPr algn="ctr"/>
            <a:r>
              <a:rPr lang="en-US" b="1" i="1" dirty="0" smtClean="0">
                <a:solidFill>
                  <a:srgbClr val="FF0000"/>
                </a:solidFill>
                <a:latin typeface="Arial Black" panose="020B0A04020102020204" pitchFamily="34" charset="0"/>
              </a:rPr>
              <a:t>South Asia Assessment</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49498"/>
            <a:ext cx="9144000" cy="6408502"/>
          </a:xfrm>
        </p:spPr>
        <p:txBody>
          <a:bodyPr>
            <a:noAutofit/>
          </a:bodyPr>
          <a:lstStyle/>
          <a:p>
            <a:r>
              <a:rPr lang="en-US" sz="4000" dirty="0" smtClean="0"/>
              <a:t>We will have our South Asia Assessment on Friday</a:t>
            </a:r>
          </a:p>
          <a:p>
            <a:r>
              <a:rPr lang="en-US" sz="4000" dirty="0" smtClean="0"/>
              <a:t>Remember you can have a notecard 3X5 front an back hand written</a:t>
            </a:r>
          </a:p>
          <a:p>
            <a:pPr lvl="1"/>
            <a:r>
              <a:rPr lang="en-US" sz="3600" dirty="0" smtClean="0"/>
              <a:t>There will be both multiple choice and a writing portion of the exam</a:t>
            </a:r>
          </a:p>
          <a:p>
            <a:r>
              <a:rPr lang="en-US" sz="4000" dirty="0" smtClean="0"/>
              <a:t>All of the content that we cover from today forward </a:t>
            </a:r>
            <a:r>
              <a:rPr lang="en-US" sz="4000" b="1" u="sng" dirty="0" smtClean="0">
                <a:solidFill>
                  <a:srgbClr val="FF0000"/>
                </a:solidFill>
              </a:rPr>
              <a:t>will not be on this exam</a:t>
            </a:r>
          </a:p>
          <a:p>
            <a:r>
              <a:rPr lang="en-US" sz="4000" dirty="0" smtClean="0">
                <a:solidFill>
                  <a:srgbClr val="FF0000"/>
                </a:solidFill>
              </a:rPr>
              <a:t>Please see the website for a study guide, the HW packet, and the end of unit PowerPoint</a:t>
            </a:r>
            <a:endParaRPr lang="en-US" sz="4000" dirty="0">
              <a:solidFill>
                <a:srgbClr val="FF0000"/>
              </a:solidFill>
            </a:endParaRPr>
          </a:p>
        </p:txBody>
      </p:sp>
    </p:spTree>
    <p:extLst>
      <p:ext uri="{BB962C8B-B14F-4D97-AF65-F5344CB8AC3E}">
        <p14:creationId xmlns:p14="http://schemas.microsoft.com/office/powerpoint/2010/main" val="35421755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6649"/>
          </a:xfrm>
        </p:spPr>
        <p:txBody>
          <a:bodyPr>
            <a:normAutofit fontScale="90000"/>
          </a:bodyPr>
          <a:lstStyle/>
          <a:p>
            <a:pPr algn="ctr"/>
            <a:r>
              <a:rPr lang="en-US" dirty="0" smtClean="0">
                <a:solidFill>
                  <a:srgbClr val="FF0000"/>
                </a:solidFill>
                <a:latin typeface="Arial Black" panose="020B0A04020102020204" pitchFamily="34" charset="0"/>
              </a:rPr>
              <a:t>My Notes</a:t>
            </a:r>
            <a:endParaRPr lang="en-US" dirty="0">
              <a:solidFill>
                <a:srgbClr val="FF0000"/>
              </a:solidFill>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0" y="576648"/>
            <a:ext cx="9144000" cy="3167743"/>
          </a:xfrm>
          <a:prstGeom prst="rect">
            <a:avLst/>
          </a:prstGeom>
        </p:spPr>
      </p:pic>
      <p:pic>
        <p:nvPicPr>
          <p:cNvPr id="5" name="Picture 4"/>
          <p:cNvPicPr>
            <a:picLocks noChangeAspect="1"/>
          </p:cNvPicPr>
          <p:nvPr/>
        </p:nvPicPr>
        <p:blipFill>
          <a:blip r:embed="rId3"/>
          <a:stretch>
            <a:fillRect/>
          </a:stretch>
        </p:blipFill>
        <p:spPr>
          <a:xfrm>
            <a:off x="253533" y="3744390"/>
            <a:ext cx="8866413" cy="2728127"/>
          </a:xfrm>
          <a:prstGeom prst="rect">
            <a:avLst/>
          </a:prstGeom>
        </p:spPr>
      </p:pic>
    </p:spTree>
    <p:extLst>
      <p:ext uri="{BB962C8B-B14F-4D97-AF65-F5344CB8AC3E}">
        <p14:creationId xmlns:p14="http://schemas.microsoft.com/office/powerpoint/2010/main" val="5419612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6119"/>
          </a:xfrm>
        </p:spPr>
        <p:txBody>
          <a:bodyPr/>
          <a:lstStyle/>
          <a:p>
            <a:pPr algn="ctr"/>
            <a:r>
              <a:rPr lang="en-US" dirty="0" smtClean="0">
                <a:solidFill>
                  <a:srgbClr val="FF0000"/>
                </a:solidFill>
                <a:latin typeface="Arial Black" panose="020B0A04020102020204" pitchFamily="34" charset="0"/>
              </a:rPr>
              <a:t>My Highlighting/Annotations</a:t>
            </a:r>
            <a:endParaRPr lang="en-US" dirty="0">
              <a:solidFill>
                <a:srgbClr val="FF0000"/>
              </a:solidFill>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769791" y="766119"/>
            <a:ext cx="7530830" cy="5967120"/>
          </a:xfrm>
          <a:prstGeom prst="rect">
            <a:avLst/>
          </a:prstGeom>
        </p:spPr>
      </p:pic>
    </p:spTree>
    <p:extLst>
      <p:ext uri="{BB962C8B-B14F-4D97-AF65-F5344CB8AC3E}">
        <p14:creationId xmlns:p14="http://schemas.microsoft.com/office/powerpoint/2010/main" val="39753193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6119"/>
          </a:xfrm>
        </p:spPr>
        <p:txBody>
          <a:bodyPr/>
          <a:lstStyle/>
          <a:p>
            <a:pPr algn="ctr"/>
            <a:r>
              <a:rPr lang="en-US" dirty="0" smtClean="0">
                <a:solidFill>
                  <a:srgbClr val="FF0000"/>
                </a:solidFill>
                <a:latin typeface="Arial Black" panose="020B0A04020102020204" pitchFamily="34" charset="0"/>
              </a:rPr>
              <a:t>My Highlighting/Annotations</a:t>
            </a:r>
            <a:endParaRPr lang="en-US" dirty="0">
              <a:solidFill>
                <a:srgbClr val="FF0000"/>
              </a:solidFill>
              <a:latin typeface="Arial Black" panose="020B0A04020102020204" pitchFamily="34" charset="0"/>
            </a:endParaRPr>
          </a:p>
        </p:txBody>
      </p:sp>
      <p:pic>
        <p:nvPicPr>
          <p:cNvPr id="4" name="Picture 3"/>
          <p:cNvPicPr>
            <a:picLocks noChangeAspect="1"/>
          </p:cNvPicPr>
          <p:nvPr/>
        </p:nvPicPr>
        <p:blipFill>
          <a:blip r:embed="rId2"/>
          <a:stretch>
            <a:fillRect/>
          </a:stretch>
        </p:blipFill>
        <p:spPr>
          <a:xfrm>
            <a:off x="719090" y="686123"/>
            <a:ext cx="7510509" cy="5897597"/>
          </a:xfrm>
          <a:prstGeom prst="rect">
            <a:avLst/>
          </a:prstGeom>
        </p:spPr>
      </p:pic>
    </p:spTree>
    <p:extLst>
      <p:ext uri="{BB962C8B-B14F-4D97-AF65-F5344CB8AC3E}">
        <p14:creationId xmlns:p14="http://schemas.microsoft.com/office/powerpoint/2010/main" val="1653874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05"/>
            <a:ext cx="9144000" cy="519599"/>
          </a:xfrm>
        </p:spPr>
        <p:txBody>
          <a:bodyPr>
            <a:normAutofit fontScale="90000"/>
          </a:bodyPr>
          <a:lstStyle/>
          <a:p>
            <a:pPr algn="ctr"/>
            <a:r>
              <a:rPr lang="en-US" sz="3600" b="1" i="1" dirty="0" smtClean="0">
                <a:solidFill>
                  <a:srgbClr val="FF0000"/>
                </a:solidFill>
                <a:latin typeface="Arial Black" panose="020B0A04020102020204" pitchFamily="34" charset="0"/>
              </a:rPr>
              <a:t>The Qin Dynasty Unifies China</a:t>
            </a:r>
            <a:endParaRPr lang="en-US" sz="3600"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22338"/>
            <a:ext cx="4724400" cy="6435662"/>
          </a:xfrm>
        </p:spPr>
        <p:txBody>
          <a:bodyPr>
            <a:normAutofit fontScale="92500" lnSpcReduction="10000"/>
          </a:bodyPr>
          <a:lstStyle/>
          <a:p>
            <a:r>
              <a:rPr lang="en-US" sz="3600" dirty="0">
                <a:solidFill>
                  <a:schemeClr val="accent6">
                    <a:lumMod val="50000"/>
                  </a:schemeClr>
                </a:solidFill>
              </a:rPr>
              <a:t>3</a:t>
            </a:r>
            <a:r>
              <a:rPr lang="en-US" sz="3600" baseline="30000" dirty="0">
                <a:solidFill>
                  <a:schemeClr val="accent6">
                    <a:lumMod val="50000"/>
                  </a:schemeClr>
                </a:solidFill>
              </a:rPr>
              <a:t>rd</a:t>
            </a:r>
            <a:r>
              <a:rPr lang="en-US" sz="3600" dirty="0">
                <a:solidFill>
                  <a:schemeClr val="accent6">
                    <a:lumMod val="50000"/>
                  </a:schemeClr>
                </a:solidFill>
              </a:rPr>
              <a:t> </a:t>
            </a:r>
            <a:r>
              <a:rPr lang="en-US" sz="3600" dirty="0" smtClean="0">
                <a:solidFill>
                  <a:schemeClr val="accent6">
                    <a:lumMod val="50000"/>
                  </a:schemeClr>
                </a:solidFill>
              </a:rPr>
              <a:t>BC </a:t>
            </a:r>
            <a:r>
              <a:rPr lang="en-US" sz="3600" dirty="0">
                <a:solidFill>
                  <a:schemeClr val="accent6">
                    <a:lumMod val="50000"/>
                  </a:schemeClr>
                </a:solidFill>
              </a:rPr>
              <a:t>century </a:t>
            </a:r>
            <a:r>
              <a:rPr lang="en-US" sz="3600" b="1" dirty="0">
                <a:solidFill>
                  <a:schemeClr val="accent6">
                    <a:lumMod val="50000"/>
                  </a:schemeClr>
                </a:solidFill>
              </a:rPr>
              <a:t>Qin Dynasty </a:t>
            </a:r>
            <a:r>
              <a:rPr lang="en-US" sz="3600" b="1" dirty="0" smtClean="0">
                <a:solidFill>
                  <a:schemeClr val="accent6">
                    <a:lumMod val="50000"/>
                  </a:schemeClr>
                </a:solidFill>
              </a:rPr>
              <a:t>replaced </a:t>
            </a:r>
            <a:r>
              <a:rPr lang="en-US" sz="3600" b="1" dirty="0">
                <a:solidFill>
                  <a:schemeClr val="accent6">
                    <a:lumMod val="50000"/>
                  </a:schemeClr>
                </a:solidFill>
              </a:rPr>
              <a:t>the Zhou Dynasty </a:t>
            </a:r>
          </a:p>
          <a:p>
            <a:r>
              <a:rPr lang="en-US" sz="3600" b="1" dirty="0">
                <a:solidFill>
                  <a:schemeClr val="accent6">
                    <a:lumMod val="50000"/>
                  </a:schemeClr>
                </a:solidFill>
              </a:rPr>
              <a:t>Used Legalist ideas to subdue warring </a:t>
            </a:r>
            <a:r>
              <a:rPr lang="en-US" sz="3600" b="1" dirty="0" smtClean="0">
                <a:solidFill>
                  <a:schemeClr val="accent6">
                    <a:lumMod val="50000"/>
                  </a:schemeClr>
                </a:solidFill>
              </a:rPr>
              <a:t>states</a:t>
            </a:r>
          </a:p>
          <a:p>
            <a:endParaRPr lang="en-US" sz="3600" dirty="0">
              <a:solidFill>
                <a:schemeClr val="accent6">
                  <a:lumMod val="50000"/>
                </a:schemeClr>
              </a:solidFill>
            </a:endParaRPr>
          </a:p>
          <a:p>
            <a:r>
              <a:rPr lang="en-US" sz="3600" dirty="0">
                <a:solidFill>
                  <a:schemeClr val="accent6">
                    <a:lumMod val="50000"/>
                  </a:schemeClr>
                </a:solidFill>
              </a:rPr>
              <a:t>221bc </a:t>
            </a:r>
            <a:r>
              <a:rPr lang="en-US" sz="3600" b="1" dirty="0">
                <a:solidFill>
                  <a:schemeClr val="accent6">
                    <a:lumMod val="50000"/>
                  </a:schemeClr>
                </a:solidFill>
              </a:rPr>
              <a:t>Shi </a:t>
            </a:r>
            <a:r>
              <a:rPr lang="en-US" sz="3600" b="1" dirty="0" err="1">
                <a:solidFill>
                  <a:schemeClr val="accent6">
                    <a:lumMod val="50000"/>
                  </a:schemeClr>
                </a:solidFill>
              </a:rPr>
              <a:t>Huangdi</a:t>
            </a:r>
            <a:r>
              <a:rPr lang="en-US" sz="3600" b="1" dirty="0">
                <a:solidFill>
                  <a:schemeClr val="accent6">
                    <a:lumMod val="50000"/>
                  </a:schemeClr>
                </a:solidFill>
              </a:rPr>
              <a:t> </a:t>
            </a:r>
            <a:r>
              <a:rPr lang="en-US" sz="3600" dirty="0">
                <a:solidFill>
                  <a:schemeClr val="accent6">
                    <a:lumMod val="50000"/>
                  </a:schemeClr>
                </a:solidFill>
              </a:rPr>
              <a:t>(first emperor)</a:t>
            </a:r>
          </a:p>
          <a:p>
            <a:pPr lvl="1"/>
            <a:r>
              <a:rPr lang="en-US" sz="3200" dirty="0">
                <a:solidFill>
                  <a:schemeClr val="accent6">
                    <a:lumMod val="50000"/>
                  </a:schemeClr>
                </a:solidFill>
              </a:rPr>
              <a:t>Unified China by attacking to the north and south, stopped internal conflict </a:t>
            </a:r>
          </a:p>
          <a:p>
            <a:pPr lvl="1"/>
            <a:r>
              <a:rPr lang="en-US" sz="3200" dirty="0">
                <a:solidFill>
                  <a:schemeClr val="accent6">
                    <a:lumMod val="50000"/>
                  </a:schemeClr>
                </a:solidFill>
              </a:rPr>
              <a:t>Doubled China’s territory </a:t>
            </a:r>
          </a:p>
          <a:p>
            <a:endParaRPr lang="en-US" dirty="0"/>
          </a:p>
          <a:p>
            <a:endParaRPr lang="en-US" dirty="0"/>
          </a:p>
        </p:txBody>
      </p:sp>
      <p:pic>
        <p:nvPicPr>
          <p:cNvPr id="4" name="Picture 3"/>
          <p:cNvPicPr>
            <a:picLocks noChangeAspect="1"/>
          </p:cNvPicPr>
          <p:nvPr/>
        </p:nvPicPr>
        <p:blipFill>
          <a:blip r:embed="rId2"/>
          <a:stretch>
            <a:fillRect/>
          </a:stretch>
        </p:blipFill>
        <p:spPr>
          <a:xfrm>
            <a:off x="4912968" y="422339"/>
            <a:ext cx="4231032" cy="3642668"/>
          </a:xfrm>
          <a:prstGeom prst="rect">
            <a:avLst/>
          </a:prstGeom>
        </p:spPr>
      </p:pic>
      <p:pic>
        <p:nvPicPr>
          <p:cNvPr id="5" name="Picture 4"/>
          <p:cNvPicPr>
            <a:picLocks noChangeAspect="1"/>
          </p:cNvPicPr>
          <p:nvPr/>
        </p:nvPicPr>
        <p:blipFill>
          <a:blip r:embed="rId3"/>
          <a:stretch>
            <a:fillRect/>
          </a:stretch>
        </p:blipFill>
        <p:spPr>
          <a:xfrm>
            <a:off x="5244974" y="3950961"/>
            <a:ext cx="3378451" cy="2907039"/>
          </a:xfrm>
          <a:prstGeom prst="rect">
            <a:avLst/>
          </a:prstGeom>
        </p:spPr>
      </p:pic>
    </p:spTree>
    <p:extLst>
      <p:ext uri="{BB962C8B-B14F-4D97-AF65-F5344CB8AC3E}">
        <p14:creationId xmlns:p14="http://schemas.microsoft.com/office/powerpoint/2010/main" val="7743618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05"/>
            <a:ext cx="9144000" cy="519599"/>
          </a:xfrm>
        </p:spPr>
        <p:txBody>
          <a:bodyPr>
            <a:noAutofit/>
          </a:bodyPr>
          <a:lstStyle/>
          <a:p>
            <a:pPr algn="ctr"/>
            <a:r>
              <a:rPr lang="en-US" sz="2000" b="1" i="1" dirty="0">
                <a:solidFill>
                  <a:srgbClr val="FF0000"/>
                </a:solidFill>
                <a:latin typeface="Arial Black" panose="020B0A04020102020204" pitchFamily="34" charset="0"/>
              </a:rPr>
              <a:t>The Qin Dynasty Unifies China – Emperors New Groove</a:t>
            </a:r>
          </a:p>
        </p:txBody>
      </p:sp>
      <p:sp>
        <p:nvSpPr>
          <p:cNvPr id="3" name="Content Placeholder 2"/>
          <p:cNvSpPr>
            <a:spLocks noGrp="1"/>
          </p:cNvSpPr>
          <p:nvPr>
            <p:ph idx="1"/>
          </p:nvPr>
        </p:nvSpPr>
        <p:spPr>
          <a:xfrm>
            <a:off x="0" y="422338"/>
            <a:ext cx="4724400" cy="6435662"/>
          </a:xfrm>
        </p:spPr>
        <p:txBody>
          <a:bodyPr>
            <a:normAutofit fontScale="92500" lnSpcReduction="20000"/>
          </a:bodyPr>
          <a:lstStyle/>
          <a:p>
            <a:r>
              <a:rPr lang="en-US" sz="4000" b="1" i="1" dirty="0">
                <a:solidFill>
                  <a:srgbClr val="FF0000"/>
                </a:solidFill>
              </a:rPr>
              <a:t>“Strengthening the Trunk and weakening the branches”</a:t>
            </a:r>
            <a:endParaRPr lang="en-US" sz="4000" b="1" dirty="0">
              <a:solidFill>
                <a:srgbClr val="FF0000"/>
              </a:solidFill>
            </a:endParaRPr>
          </a:p>
          <a:p>
            <a:r>
              <a:rPr lang="en-US" sz="4000" dirty="0">
                <a:solidFill>
                  <a:schemeClr val="accent6">
                    <a:lumMod val="50000"/>
                  </a:schemeClr>
                </a:solidFill>
              </a:rPr>
              <a:t>Moved all of the noble families to the capital city to reduce their power and keep an eye on them</a:t>
            </a:r>
          </a:p>
          <a:p>
            <a:pPr lvl="1"/>
            <a:r>
              <a:rPr lang="en-US" sz="3600" dirty="0">
                <a:solidFill>
                  <a:schemeClr val="accent6">
                    <a:lumMod val="50000"/>
                  </a:schemeClr>
                </a:solidFill>
              </a:rPr>
              <a:t>About 120,000 </a:t>
            </a:r>
            <a:r>
              <a:rPr lang="en-US" sz="3600" dirty="0" smtClean="0">
                <a:solidFill>
                  <a:schemeClr val="accent6">
                    <a:lumMod val="50000"/>
                  </a:schemeClr>
                </a:solidFill>
              </a:rPr>
              <a:t>families</a:t>
            </a:r>
          </a:p>
          <a:p>
            <a:r>
              <a:rPr lang="en-US" sz="4000" dirty="0">
                <a:solidFill>
                  <a:schemeClr val="accent6">
                    <a:lumMod val="50000"/>
                  </a:schemeClr>
                </a:solidFill>
              </a:rPr>
              <a:t>Broke China into 36 districts and sent administrative officials to control them</a:t>
            </a:r>
          </a:p>
          <a:p>
            <a:endParaRPr lang="en-US" sz="4000" dirty="0">
              <a:solidFill>
                <a:schemeClr val="accent6">
                  <a:lumMod val="50000"/>
                </a:schemeClr>
              </a:solidFill>
            </a:endParaRPr>
          </a:p>
        </p:txBody>
      </p:sp>
      <p:pic>
        <p:nvPicPr>
          <p:cNvPr id="6" name="Picture 5"/>
          <p:cNvPicPr>
            <a:picLocks noChangeAspect="1"/>
          </p:cNvPicPr>
          <p:nvPr/>
        </p:nvPicPr>
        <p:blipFill>
          <a:blip r:embed="rId2"/>
          <a:stretch>
            <a:fillRect/>
          </a:stretch>
        </p:blipFill>
        <p:spPr>
          <a:xfrm>
            <a:off x="5748950" y="422338"/>
            <a:ext cx="3395050" cy="3089440"/>
          </a:xfrm>
          <a:prstGeom prst="rect">
            <a:avLst/>
          </a:prstGeom>
        </p:spPr>
      </p:pic>
      <p:pic>
        <p:nvPicPr>
          <p:cNvPr id="7" name="Picture 6"/>
          <p:cNvPicPr>
            <a:picLocks noChangeAspect="1"/>
          </p:cNvPicPr>
          <p:nvPr/>
        </p:nvPicPr>
        <p:blipFill>
          <a:blip r:embed="rId3"/>
          <a:stretch>
            <a:fillRect/>
          </a:stretch>
        </p:blipFill>
        <p:spPr>
          <a:xfrm>
            <a:off x="6197097" y="3220276"/>
            <a:ext cx="2498756" cy="3637724"/>
          </a:xfrm>
          <a:prstGeom prst="rect">
            <a:avLst/>
          </a:prstGeom>
        </p:spPr>
      </p:pic>
    </p:spTree>
    <p:extLst>
      <p:ext uri="{BB962C8B-B14F-4D97-AF65-F5344CB8AC3E}">
        <p14:creationId xmlns:p14="http://schemas.microsoft.com/office/powerpoint/2010/main" val="151584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05"/>
            <a:ext cx="9144000" cy="519599"/>
          </a:xfrm>
        </p:spPr>
        <p:txBody>
          <a:bodyPr>
            <a:noAutofit/>
          </a:bodyPr>
          <a:lstStyle/>
          <a:p>
            <a:pPr algn="ctr"/>
            <a:r>
              <a:rPr lang="en-US" sz="2000" b="1" i="1" dirty="0" smtClean="0">
                <a:solidFill>
                  <a:srgbClr val="FF0000"/>
                </a:solidFill>
                <a:latin typeface="Arial Black" panose="020B0A04020102020204" pitchFamily="34" charset="0"/>
              </a:rPr>
              <a:t>The Qin Dynasty Unifies China – Emperors New Groove</a:t>
            </a:r>
            <a:endParaRPr lang="en-US" sz="2000"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22338"/>
            <a:ext cx="4724400" cy="6435662"/>
          </a:xfrm>
        </p:spPr>
        <p:txBody>
          <a:bodyPr>
            <a:normAutofit/>
          </a:bodyPr>
          <a:lstStyle/>
          <a:p>
            <a:r>
              <a:rPr lang="en-US" sz="4400" b="1" dirty="0" smtClean="0">
                <a:solidFill>
                  <a:srgbClr val="FF0000"/>
                </a:solidFill>
              </a:rPr>
              <a:t>Autocracy</a:t>
            </a:r>
          </a:p>
          <a:p>
            <a:pPr lvl="1"/>
            <a:r>
              <a:rPr lang="en-US" sz="3600" dirty="0" smtClean="0"/>
              <a:t>Government </a:t>
            </a:r>
            <a:r>
              <a:rPr lang="en-US" sz="3600" dirty="0"/>
              <a:t>with unlimited power, used for whatever the leader sees fit</a:t>
            </a:r>
            <a:endParaRPr lang="en-US" sz="3600" dirty="0">
              <a:solidFill>
                <a:schemeClr val="accent6">
                  <a:lumMod val="50000"/>
                </a:schemeClr>
              </a:solidFill>
            </a:endParaRPr>
          </a:p>
        </p:txBody>
      </p:sp>
      <p:pic>
        <p:nvPicPr>
          <p:cNvPr id="4" name="Picture 3"/>
          <p:cNvPicPr>
            <a:picLocks noChangeAspect="1"/>
          </p:cNvPicPr>
          <p:nvPr/>
        </p:nvPicPr>
        <p:blipFill>
          <a:blip r:embed="rId2"/>
          <a:stretch>
            <a:fillRect/>
          </a:stretch>
        </p:blipFill>
        <p:spPr>
          <a:xfrm>
            <a:off x="3686607" y="3259249"/>
            <a:ext cx="5392228" cy="3598752"/>
          </a:xfrm>
          <a:prstGeom prst="rect">
            <a:avLst/>
          </a:prstGeom>
        </p:spPr>
      </p:pic>
    </p:spTree>
    <p:extLst>
      <p:ext uri="{BB962C8B-B14F-4D97-AF65-F5344CB8AC3E}">
        <p14:creationId xmlns:p14="http://schemas.microsoft.com/office/powerpoint/2010/main" val="7703988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05"/>
            <a:ext cx="9144000" cy="519599"/>
          </a:xfrm>
        </p:spPr>
        <p:txBody>
          <a:bodyPr>
            <a:noAutofit/>
          </a:bodyPr>
          <a:lstStyle/>
          <a:p>
            <a:pPr algn="ctr"/>
            <a:r>
              <a:rPr lang="en-US" sz="1400" b="1" i="1" dirty="0" smtClean="0">
                <a:solidFill>
                  <a:srgbClr val="FF0000"/>
                </a:solidFill>
                <a:latin typeface="Arial Black" panose="020B0A04020102020204" pitchFamily="34" charset="0"/>
              </a:rPr>
              <a:t>The Qin Dynasty Unifies China – </a:t>
            </a:r>
            <a:r>
              <a:rPr lang="en-US" sz="3200" b="1" i="1" u="sng" dirty="0" smtClean="0">
                <a:solidFill>
                  <a:srgbClr val="FF0000"/>
                </a:solidFill>
                <a:latin typeface="Arial Black" panose="020B0A04020102020204" pitchFamily="34" charset="0"/>
              </a:rPr>
              <a:t>Program of Centralization</a:t>
            </a:r>
            <a:endParaRPr lang="en-US" sz="2100" b="1" i="1" u="sng"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22338"/>
            <a:ext cx="4724400" cy="6435662"/>
          </a:xfrm>
        </p:spPr>
        <p:txBody>
          <a:bodyPr>
            <a:normAutofit lnSpcReduction="10000"/>
          </a:bodyPr>
          <a:lstStyle/>
          <a:p>
            <a:r>
              <a:rPr lang="en-US" sz="3600" b="1" dirty="0" smtClean="0">
                <a:solidFill>
                  <a:srgbClr val="FF0000"/>
                </a:solidFill>
              </a:rPr>
              <a:t>Shi </a:t>
            </a:r>
            <a:r>
              <a:rPr lang="en-US" sz="3600" b="1" dirty="0" err="1" smtClean="0">
                <a:solidFill>
                  <a:srgbClr val="FF0000"/>
                </a:solidFill>
              </a:rPr>
              <a:t>Huangdi’s</a:t>
            </a:r>
            <a:r>
              <a:rPr lang="en-US" sz="3600" b="1" dirty="0" smtClean="0">
                <a:solidFill>
                  <a:srgbClr val="FF0000"/>
                </a:solidFill>
              </a:rPr>
              <a:t> program to develop infrastructure</a:t>
            </a:r>
          </a:p>
          <a:p>
            <a:pPr marL="0" indent="0">
              <a:buNone/>
            </a:pPr>
            <a:endParaRPr lang="en-US" sz="3600" dirty="0" smtClean="0">
              <a:solidFill>
                <a:schemeClr val="accent6">
                  <a:lumMod val="50000"/>
                </a:schemeClr>
              </a:solidFill>
            </a:endParaRPr>
          </a:p>
          <a:p>
            <a:r>
              <a:rPr lang="en-US" sz="3600" dirty="0" smtClean="0">
                <a:solidFill>
                  <a:schemeClr val="accent6">
                    <a:lumMod val="50000"/>
                  </a:schemeClr>
                </a:solidFill>
              </a:rPr>
              <a:t>4,000 miles of roads</a:t>
            </a:r>
          </a:p>
          <a:p>
            <a:endParaRPr lang="en-US" sz="3600" dirty="0">
              <a:solidFill>
                <a:schemeClr val="accent6">
                  <a:lumMod val="50000"/>
                </a:schemeClr>
              </a:solidFill>
            </a:endParaRPr>
          </a:p>
          <a:p>
            <a:r>
              <a:rPr lang="en-US" sz="3600" dirty="0" smtClean="0">
                <a:solidFill>
                  <a:schemeClr val="accent6">
                    <a:lumMod val="50000"/>
                  </a:schemeClr>
                </a:solidFill>
              </a:rPr>
              <a:t>Set standards for writing, law, currency, weights/measures</a:t>
            </a:r>
          </a:p>
          <a:p>
            <a:endParaRPr lang="en-US" sz="3600" dirty="0">
              <a:solidFill>
                <a:schemeClr val="accent6">
                  <a:lumMod val="50000"/>
                </a:schemeClr>
              </a:solidFill>
            </a:endParaRPr>
          </a:p>
          <a:p>
            <a:r>
              <a:rPr lang="en-US" sz="3600" dirty="0" smtClean="0">
                <a:solidFill>
                  <a:schemeClr val="accent6">
                    <a:lumMod val="50000"/>
                  </a:schemeClr>
                </a:solidFill>
              </a:rPr>
              <a:t>Irrigation and farming production increased </a:t>
            </a:r>
            <a:endParaRPr lang="en-US" sz="3600" dirty="0">
              <a:solidFill>
                <a:schemeClr val="accent6">
                  <a:lumMod val="50000"/>
                </a:schemeClr>
              </a:solidFill>
            </a:endParaRPr>
          </a:p>
        </p:txBody>
      </p:sp>
      <p:pic>
        <p:nvPicPr>
          <p:cNvPr id="5" name="Picture 4"/>
          <p:cNvPicPr>
            <a:picLocks noChangeAspect="1"/>
          </p:cNvPicPr>
          <p:nvPr/>
        </p:nvPicPr>
        <p:blipFill>
          <a:blip r:embed="rId2"/>
          <a:stretch>
            <a:fillRect/>
          </a:stretch>
        </p:blipFill>
        <p:spPr>
          <a:xfrm>
            <a:off x="4961301" y="672595"/>
            <a:ext cx="3917368" cy="6034207"/>
          </a:xfrm>
          <a:prstGeom prst="rect">
            <a:avLst/>
          </a:prstGeom>
        </p:spPr>
      </p:pic>
    </p:spTree>
    <p:extLst>
      <p:ext uri="{BB962C8B-B14F-4D97-AF65-F5344CB8AC3E}">
        <p14:creationId xmlns:p14="http://schemas.microsoft.com/office/powerpoint/2010/main" val="40835816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05"/>
            <a:ext cx="9144000" cy="519599"/>
          </a:xfrm>
        </p:spPr>
        <p:txBody>
          <a:bodyPr>
            <a:noAutofit/>
          </a:bodyPr>
          <a:lstStyle/>
          <a:p>
            <a:pPr algn="ctr"/>
            <a:r>
              <a:rPr lang="en-US" sz="2800" i="1" dirty="0" smtClean="0">
                <a:solidFill>
                  <a:srgbClr val="FF0000"/>
                </a:solidFill>
                <a:latin typeface="Arial Black" panose="020B0A04020102020204" pitchFamily="34" charset="0"/>
              </a:rPr>
              <a:t>The Qin Dynasty Unifies China – Great Wall</a:t>
            </a:r>
            <a:endParaRPr lang="en-US" sz="2800"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22338"/>
            <a:ext cx="9144000" cy="3008925"/>
          </a:xfrm>
        </p:spPr>
        <p:txBody>
          <a:bodyPr>
            <a:normAutofit fontScale="92500" lnSpcReduction="20000"/>
          </a:bodyPr>
          <a:lstStyle/>
          <a:p>
            <a:r>
              <a:rPr lang="en-US" sz="3600" dirty="0" smtClean="0">
                <a:solidFill>
                  <a:schemeClr val="accent6">
                    <a:lumMod val="50000"/>
                  </a:schemeClr>
                </a:solidFill>
              </a:rPr>
              <a:t>Shi </a:t>
            </a:r>
            <a:r>
              <a:rPr lang="en-US" sz="3600" dirty="0" err="1" smtClean="0">
                <a:solidFill>
                  <a:schemeClr val="accent6">
                    <a:lumMod val="50000"/>
                  </a:schemeClr>
                </a:solidFill>
              </a:rPr>
              <a:t>Huangdi</a:t>
            </a:r>
            <a:r>
              <a:rPr lang="en-US" sz="3600" dirty="0" smtClean="0">
                <a:solidFill>
                  <a:schemeClr val="accent6">
                    <a:lumMod val="50000"/>
                  </a:schemeClr>
                </a:solidFill>
              </a:rPr>
              <a:t> completed the wall to protect his empire</a:t>
            </a:r>
          </a:p>
          <a:p>
            <a:r>
              <a:rPr lang="en-US" sz="3600" i="1" dirty="0" smtClean="0">
                <a:solidFill>
                  <a:srgbClr val="FF0000"/>
                </a:solidFill>
              </a:rPr>
              <a:t>“enemies would </a:t>
            </a:r>
            <a:r>
              <a:rPr lang="en-US" sz="3600" i="1" dirty="0">
                <a:solidFill>
                  <a:srgbClr val="FF0000"/>
                </a:solidFill>
              </a:rPr>
              <a:t>h</a:t>
            </a:r>
            <a:r>
              <a:rPr lang="en-US" sz="3600" i="1" dirty="0" smtClean="0">
                <a:solidFill>
                  <a:srgbClr val="FF0000"/>
                </a:solidFill>
              </a:rPr>
              <a:t>ave to gallop halfway to Tibet to get around it”</a:t>
            </a:r>
          </a:p>
          <a:p>
            <a:r>
              <a:rPr lang="en-US" sz="3600" dirty="0" smtClean="0">
                <a:solidFill>
                  <a:schemeClr val="accent6">
                    <a:lumMod val="50000"/>
                  </a:schemeClr>
                </a:solidFill>
              </a:rPr>
              <a:t>Laborers forced to build the wall under oppressive, autocratic rule</a:t>
            </a:r>
          </a:p>
          <a:p>
            <a:pPr lvl="1"/>
            <a:r>
              <a:rPr lang="en-US" sz="3200" dirty="0" smtClean="0">
                <a:solidFill>
                  <a:schemeClr val="accent6">
                    <a:lumMod val="50000"/>
                  </a:schemeClr>
                </a:solidFill>
              </a:rPr>
              <a:t>Work or die</a:t>
            </a:r>
            <a:endParaRPr lang="en-US" sz="3200" dirty="0">
              <a:solidFill>
                <a:schemeClr val="accent6">
                  <a:lumMod val="50000"/>
                </a:schemeClr>
              </a:solidFill>
            </a:endParaRPr>
          </a:p>
        </p:txBody>
      </p:sp>
      <p:pic>
        <p:nvPicPr>
          <p:cNvPr id="4" name="Picture 3"/>
          <p:cNvPicPr>
            <a:picLocks noChangeAspect="1"/>
          </p:cNvPicPr>
          <p:nvPr/>
        </p:nvPicPr>
        <p:blipFill>
          <a:blip r:embed="rId2"/>
          <a:stretch>
            <a:fillRect/>
          </a:stretch>
        </p:blipFill>
        <p:spPr>
          <a:xfrm>
            <a:off x="1119187" y="3277354"/>
            <a:ext cx="6905625" cy="3580646"/>
          </a:xfrm>
          <a:prstGeom prst="rect">
            <a:avLst/>
          </a:prstGeom>
        </p:spPr>
      </p:pic>
    </p:spTree>
    <p:extLst>
      <p:ext uri="{BB962C8B-B14F-4D97-AF65-F5344CB8AC3E}">
        <p14:creationId xmlns:p14="http://schemas.microsoft.com/office/powerpoint/2010/main" val="15021142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05"/>
            <a:ext cx="9144000" cy="519599"/>
          </a:xfrm>
        </p:spPr>
        <p:txBody>
          <a:bodyPr>
            <a:noAutofit/>
          </a:bodyPr>
          <a:lstStyle/>
          <a:p>
            <a:pPr algn="ctr"/>
            <a:r>
              <a:rPr lang="en-US" sz="2800" i="1" dirty="0" smtClean="0">
                <a:solidFill>
                  <a:srgbClr val="FF0000"/>
                </a:solidFill>
                <a:latin typeface="Arial Black" panose="020B0A04020102020204" pitchFamily="34" charset="0"/>
              </a:rPr>
              <a:t>The Qin Dynasty Unifies China – Great Wall</a:t>
            </a:r>
            <a:endParaRPr lang="en-US" sz="2800" i="1" dirty="0">
              <a:solidFill>
                <a:srgbClr val="FF0000"/>
              </a:solidFill>
              <a:latin typeface="Arial Black" panose="020B0A04020102020204" pitchFamily="34" charset="0"/>
            </a:endParaRPr>
          </a:p>
        </p:txBody>
      </p:sp>
      <p:pic>
        <p:nvPicPr>
          <p:cNvPr id="5" name="Picture 4"/>
          <p:cNvPicPr>
            <a:picLocks noChangeAspect="1"/>
          </p:cNvPicPr>
          <p:nvPr/>
        </p:nvPicPr>
        <p:blipFill>
          <a:blip r:embed="rId2"/>
          <a:stretch>
            <a:fillRect/>
          </a:stretch>
        </p:blipFill>
        <p:spPr>
          <a:xfrm>
            <a:off x="16914" y="1086416"/>
            <a:ext cx="9127086" cy="4445252"/>
          </a:xfrm>
          <a:prstGeom prst="rect">
            <a:avLst/>
          </a:prstGeom>
        </p:spPr>
      </p:pic>
    </p:spTree>
    <p:extLst>
      <p:ext uri="{BB962C8B-B14F-4D97-AF65-F5344CB8AC3E}">
        <p14:creationId xmlns:p14="http://schemas.microsoft.com/office/powerpoint/2010/main" val="14859193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05"/>
            <a:ext cx="9144000" cy="519599"/>
          </a:xfrm>
        </p:spPr>
        <p:txBody>
          <a:bodyPr>
            <a:noAutofit/>
          </a:bodyPr>
          <a:lstStyle/>
          <a:p>
            <a:pPr algn="ctr"/>
            <a:r>
              <a:rPr lang="en-US" sz="2800" i="1" dirty="0" smtClean="0">
                <a:solidFill>
                  <a:srgbClr val="FF0000"/>
                </a:solidFill>
                <a:latin typeface="Arial Black" panose="020B0A04020102020204" pitchFamily="34" charset="0"/>
              </a:rPr>
              <a:t>The Qin Dynasty Unifies China – Great Wall</a:t>
            </a:r>
            <a:endParaRPr lang="en-US" sz="2800" i="1" dirty="0">
              <a:solidFill>
                <a:srgbClr val="FF0000"/>
              </a:solidFill>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49159" y="1772491"/>
            <a:ext cx="9094841" cy="3561509"/>
          </a:xfrm>
          <a:prstGeom prst="rect">
            <a:avLst/>
          </a:prstGeom>
        </p:spPr>
      </p:pic>
    </p:spTree>
    <p:extLst>
      <p:ext uri="{BB962C8B-B14F-4D97-AF65-F5344CB8AC3E}">
        <p14:creationId xmlns:p14="http://schemas.microsoft.com/office/powerpoint/2010/main" val="3531677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51850"/>
          </a:xfrm>
        </p:spPr>
        <p:txBody>
          <a:bodyPr>
            <a:normAutofit fontScale="90000"/>
          </a:bodyPr>
          <a:lstStyle/>
          <a:p>
            <a:pPr algn="ctr"/>
            <a:r>
              <a:rPr lang="en-US" b="1" i="1" dirty="0" smtClean="0">
                <a:solidFill>
                  <a:srgbClr val="FF0000"/>
                </a:solidFill>
                <a:latin typeface="Arial Black" panose="020B0A04020102020204" pitchFamily="34" charset="0"/>
              </a:rPr>
              <a:t>East Asia Map</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12872"/>
            <a:ext cx="9144000" cy="6345127"/>
          </a:xfrm>
        </p:spPr>
        <p:txBody>
          <a:bodyPr>
            <a:normAutofit lnSpcReduction="10000"/>
          </a:bodyPr>
          <a:lstStyle/>
          <a:p>
            <a:r>
              <a:rPr lang="en-US" sz="6600" dirty="0" smtClean="0"/>
              <a:t>Complete the map </a:t>
            </a:r>
          </a:p>
          <a:p>
            <a:pPr lvl="1"/>
            <a:r>
              <a:rPr lang="en-US" sz="6000" dirty="0" smtClean="0"/>
              <a:t>It must be in color</a:t>
            </a:r>
          </a:p>
          <a:p>
            <a:pPr lvl="1"/>
            <a:r>
              <a:rPr lang="en-US" sz="6000" dirty="0" smtClean="0"/>
              <a:t>It must have a key</a:t>
            </a:r>
          </a:p>
          <a:p>
            <a:pPr lvl="1"/>
            <a:r>
              <a:rPr lang="en-US" sz="6000" dirty="0" smtClean="0"/>
              <a:t>You have the period to work on it</a:t>
            </a:r>
          </a:p>
          <a:p>
            <a:pPr lvl="1"/>
            <a:r>
              <a:rPr lang="en-US" sz="6000" dirty="0" smtClean="0"/>
              <a:t>You also have homework</a:t>
            </a:r>
          </a:p>
          <a:p>
            <a:pPr lvl="2"/>
            <a:r>
              <a:rPr lang="en-US" sz="5600" dirty="0" smtClean="0"/>
              <a:t>If you finish the map early start on you HW</a:t>
            </a:r>
            <a:endParaRPr lang="en-US" sz="5600" dirty="0"/>
          </a:p>
        </p:txBody>
      </p:sp>
    </p:spTree>
    <p:extLst>
      <p:ext uri="{BB962C8B-B14F-4D97-AF65-F5344CB8AC3E}">
        <p14:creationId xmlns:p14="http://schemas.microsoft.com/office/powerpoint/2010/main" val="11845314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05"/>
            <a:ext cx="9144000" cy="519599"/>
          </a:xfrm>
        </p:spPr>
        <p:txBody>
          <a:bodyPr>
            <a:noAutofit/>
          </a:bodyPr>
          <a:lstStyle/>
          <a:p>
            <a:pPr algn="ctr"/>
            <a:r>
              <a:rPr lang="en-US" sz="2400" i="1" dirty="0" smtClean="0">
                <a:solidFill>
                  <a:srgbClr val="FF0000"/>
                </a:solidFill>
                <a:latin typeface="Arial Black" panose="020B0A04020102020204" pitchFamily="34" charset="0"/>
              </a:rPr>
              <a:t>The Qin Dynasty Unifies China – Fall of the Qin</a:t>
            </a:r>
            <a:endParaRPr lang="en-US" sz="2400"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22338"/>
            <a:ext cx="9144000" cy="2244662"/>
          </a:xfrm>
        </p:spPr>
        <p:txBody>
          <a:bodyPr>
            <a:noAutofit/>
          </a:bodyPr>
          <a:lstStyle/>
          <a:p>
            <a:r>
              <a:rPr lang="en-US" sz="4400" dirty="0" smtClean="0">
                <a:solidFill>
                  <a:schemeClr val="accent6">
                    <a:lumMod val="50000"/>
                  </a:schemeClr>
                </a:solidFill>
              </a:rPr>
              <a:t>Shi </a:t>
            </a:r>
            <a:r>
              <a:rPr lang="en-US" sz="4400" dirty="0" err="1" smtClean="0">
                <a:solidFill>
                  <a:schemeClr val="accent6">
                    <a:lumMod val="50000"/>
                  </a:schemeClr>
                </a:solidFill>
              </a:rPr>
              <a:t>Huangdi</a:t>
            </a:r>
            <a:r>
              <a:rPr lang="en-US" sz="4400" dirty="0" smtClean="0">
                <a:solidFill>
                  <a:schemeClr val="accent6">
                    <a:lumMod val="50000"/>
                  </a:schemeClr>
                </a:solidFill>
              </a:rPr>
              <a:t> dies in about 205 BC</a:t>
            </a:r>
          </a:p>
          <a:p>
            <a:r>
              <a:rPr lang="en-US" sz="4400" dirty="0" smtClean="0">
                <a:solidFill>
                  <a:schemeClr val="accent6">
                    <a:lumMod val="50000"/>
                  </a:schemeClr>
                </a:solidFill>
              </a:rPr>
              <a:t>His son fails as emperor and loses power by 202 BC</a:t>
            </a:r>
            <a:r>
              <a:rPr lang="en-US" sz="4000" dirty="0">
                <a:solidFill>
                  <a:schemeClr val="accent6">
                    <a:lumMod val="50000"/>
                  </a:schemeClr>
                </a:solidFill>
              </a:rPr>
              <a:t> </a:t>
            </a:r>
            <a:r>
              <a:rPr lang="en-US" sz="4000" dirty="0" smtClean="0">
                <a:solidFill>
                  <a:schemeClr val="accent6">
                    <a:lumMod val="50000"/>
                  </a:schemeClr>
                </a:solidFill>
              </a:rPr>
              <a:t>to the Han Dynasty…</a:t>
            </a:r>
            <a:endParaRPr lang="en-US" sz="4400" dirty="0" smtClean="0">
              <a:solidFill>
                <a:schemeClr val="accent6">
                  <a:lumMod val="50000"/>
                </a:schemeClr>
              </a:solidFill>
            </a:endParaRPr>
          </a:p>
        </p:txBody>
      </p:sp>
      <p:pic>
        <p:nvPicPr>
          <p:cNvPr id="5" name="Picture 4"/>
          <p:cNvPicPr>
            <a:picLocks noChangeAspect="1"/>
          </p:cNvPicPr>
          <p:nvPr/>
        </p:nvPicPr>
        <p:blipFill>
          <a:blip r:embed="rId2"/>
          <a:stretch>
            <a:fillRect/>
          </a:stretch>
        </p:blipFill>
        <p:spPr>
          <a:xfrm>
            <a:off x="702817" y="2545493"/>
            <a:ext cx="7584448" cy="4312508"/>
          </a:xfrm>
          <a:prstGeom prst="rect">
            <a:avLst/>
          </a:prstGeom>
        </p:spPr>
      </p:pic>
    </p:spTree>
    <p:extLst>
      <p:ext uri="{BB962C8B-B14F-4D97-AF65-F5344CB8AC3E}">
        <p14:creationId xmlns:p14="http://schemas.microsoft.com/office/powerpoint/2010/main" val="29291832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6170"/>
          </a:xfrm>
        </p:spPr>
        <p:txBody>
          <a:bodyPr/>
          <a:lstStyle/>
          <a:p>
            <a:pPr algn="ctr"/>
            <a:r>
              <a:rPr lang="en-US" b="1" i="1" dirty="0" smtClean="0">
                <a:solidFill>
                  <a:srgbClr val="FF0000"/>
                </a:solidFill>
                <a:latin typeface="Arial Black" panose="020B0A04020102020204" pitchFamily="34" charset="0"/>
              </a:rPr>
              <a:t>Qin Dynasty - Impacts</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58140"/>
            <a:ext cx="9144000" cy="6299860"/>
          </a:xfrm>
        </p:spPr>
        <p:txBody>
          <a:bodyPr/>
          <a:lstStyle/>
          <a:p>
            <a:r>
              <a:rPr lang="en-US" dirty="0" smtClean="0"/>
              <a:t>Discuss at your table what you believe was the most interesting piece of the Qin Dynasty</a:t>
            </a:r>
          </a:p>
          <a:p>
            <a:r>
              <a:rPr lang="en-US" dirty="0" smtClean="0"/>
              <a:t>Discuss at you table what you believe the most impactful thing that Shi </a:t>
            </a:r>
            <a:r>
              <a:rPr lang="en-US" dirty="0" err="1" smtClean="0"/>
              <a:t>Huangdi</a:t>
            </a:r>
            <a:r>
              <a:rPr lang="en-US" dirty="0" smtClean="0"/>
              <a:t> did</a:t>
            </a:r>
          </a:p>
        </p:txBody>
      </p:sp>
      <p:pic>
        <p:nvPicPr>
          <p:cNvPr id="8" name="Picture 7"/>
          <p:cNvPicPr>
            <a:picLocks noChangeAspect="1"/>
          </p:cNvPicPr>
          <p:nvPr/>
        </p:nvPicPr>
        <p:blipFill>
          <a:blip r:embed="rId2"/>
          <a:stretch>
            <a:fillRect/>
          </a:stretch>
        </p:blipFill>
        <p:spPr>
          <a:xfrm>
            <a:off x="21271" y="2372008"/>
            <a:ext cx="9101458" cy="4485992"/>
          </a:xfrm>
          <a:prstGeom prst="rect">
            <a:avLst/>
          </a:prstGeom>
        </p:spPr>
      </p:pic>
    </p:spTree>
    <p:extLst>
      <p:ext uri="{BB962C8B-B14F-4D97-AF65-F5344CB8AC3E}">
        <p14:creationId xmlns:p14="http://schemas.microsoft.com/office/powerpoint/2010/main" val="298000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51850"/>
          </a:xfrm>
        </p:spPr>
        <p:txBody>
          <a:bodyPr>
            <a:noAutofit/>
          </a:bodyPr>
          <a:lstStyle/>
          <a:p>
            <a:pPr algn="ctr"/>
            <a:r>
              <a:rPr lang="en-US" b="1" i="1" dirty="0" smtClean="0">
                <a:solidFill>
                  <a:srgbClr val="FF0000"/>
                </a:solidFill>
                <a:latin typeface="Arial Black" panose="020B0A04020102020204" pitchFamily="34" charset="0"/>
              </a:rPr>
              <a:t>Journal Entry 3/13/17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03820"/>
            <a:ext cx="9144000" cy="6354180"/>
          </a:xfrm>
        </p:spPr>
        <p:txBody>
          <a:bodyPr>
            <a:normAutofit/>
          </a:bodyPr>
          <a:lstStyle/>
          <a:p>
            <a:r>
              <a:rPr lang="en-US" sz="6000" dirty="0" smtClean="0"/>
              <a:t>Explain what challenges/successes you had with the DBQ.</a:t>
            </a:r>
          </a:p>
          <a:p>
            <a:r>
              <a:rPr lang="en-US" sz="6000" dirty="0" smtClean="0"/>
              <a:t>What is the toughest part about research?</a:t>
            </a:r>
            <a:endParaRPr lang="en-US" sz="6000" dirty="0"/>
          </a:p>
        </p:txBody>
      </p:sp>
    </p:spTree>
    <p:extLst>
      <p:ext uri="{BB962C8B-B14F-4D97-AF65-F5344CB8AC3E}">
        <p14:creationId xmlns:p14="http://schemas.microsoft.com/office/powerpoint/2010/main" val="15334833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4689"/>
          </a:xfrm>
        </p:spPr>
        <p:txBody>
          <a:bodyPr>
            <a:normAutofit fontScale="90000"/>
          </a:bodyPr>
          <a:lstStyle/>
          <a:p>
            <a:pPr algn="ctr"/>
            <a:r>
              <a:rPr lang="en-US" b="1" i="1" dirty="0" smtClean="0">
                <a:solidFill>
                  <a:srgbClr val="FF0000"/>
                </a:solidFill>
                <a:latin typeface="Arial Black" panose="020B0A04020102020204" pitchFamily="34" charset="0"/>
              </a:rPr>
              <a:t>Han Dynasty</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21926"/>
            <a:ext cx="5069941" cy="6336074"/>
          </a:xfrm>
        </p:spPr>
        <p:txBody>
          <a:bodyPr>
            <a:noAutofit/>
          </a:bodyPr>
          <a:lstStyle/>
          <a:p>
            <a:r>
              <a:rPr lang="en-US" dirty="0" smtClean="0">
                <a:solidFill>
                  <a:srgbClr val="002060"/>
                </a:solidFill>
              </a:rPr>
              <a:t>Discuss and explain the background of the Han Dynasty </a:t>
            </a:r>
          </a:p>
          <a:p>
            <a:pPr lvl="1"/>
            <a:r>
              <a:rPr lang="en-US" dirty="0" smtClean="0">
                <a:solidFill>
                  <a:srgbClr val="002060"/>
                </a:solidFill>
              </a:rPr>
              <a:t>In other words explain how the Han Dynasty came to be</a:t>
            </a:r>
          </a:p>
          <a:p>
            <a:r>
              <a:rPr lang="en-US" dirty="0" smtClean="0">
                <a:solidFill>
                  <a:srgbClr val="002060"/>
                </a:solidFill>
              </a:rPr>
              <a:t>Rebellion against the Qin Dynasty over severity of rule</a:t>
            </a:r>
          </a:p>
          <a:p>
            <a:r>
              <a:rPr lang="en-US" dirty="0" smtClean="0">
                <a:solidFill>
                  <a:srgbClr val="002060"/>
                </a:solidFill>
              </a:rPr>
              <a:t>Two leaders emerged – Xiang Yu &amp; Liu Bang</a:t>
            </a:r>
          </a:p>
          <a:p>
            <a:r>
              <a:rPr lang="en-US" dirty="0" smtClean="0">
                <a:solidFill>
                  <a:srgbClr val="002060"/>
                </a:solidFill>
              </a:rPr>
              <a:t>Liu Bang  defeats Xiang Yu in a battle in 202 BC and declares himself the emperor of the Han Dynasty </a:t>
            </a:r>
            <a:endParaRPr lang="en-US" dirty="0">
              <a:solidFill>
                <a:srgbClr val="002060"/>
              </a:solidFill>
            </a:endParaRPr>
          </a:p>
        </p:txBody>
      </p:sp>
      <p:pic>
        <p:nvPicPr>
          <p:cNvPr id="4" name="Picture 3"/>
          <p:cNvPicPr>
            <a:picLocks noChangeAspect="1"/>
          </p:cNvPicPr>
          <p:nvPr/>
        </p:nvPicPr>
        <p:blipFill>
          <a:blip r:embed="rId2"/>
          <a:stretch>
            <a:fillRect/>
          </a:stretch>
        </p:blipFill>
        <p:spPr>
          <a:xfrm>
            <a:off x="5182918" y="1530035"/>
            <a:ext cx="3848104" cy="3231741"/>
          </a:xfrm>
          <a:prstGeom prst="rect">
            <a:avLst/>
          </a:prstGeom>
        </p:spPr>
      </p:pic>
    </p:spTree>
    <p:extLst>
      <p:ext uri="{BB962C8B-B14F-4D97-AF65-F5344CB8AC3E}">
        <p14:creationId xmlns:p14="http://schemas.microsoft.com/office/powerpoint/2010/main" val="57130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4689"/>
          </a:xfrm>
        </p:spPr>
        <p:txBody>
          <a:bodyPr>
            <a:normAutofit fontScale="90000"/>
          </a:bodyPr>
          <a:lstStyle/>
          <a:p>
            <a:pPr algn="ctr"/>
            <a:r>
              <a:rPr lang="en-US" b="1" i="1" dirty="0" smtClean="0">
                <a:solidFill>
                  <a:srgbClr val="FF0000"/>
                </a:solidFill>
                <a:latin typeface="Arial Black" panose="020B0A04020102020204" pitchFamily="34" charset="0"/>
              </a:rPr>
              <a:t>Han Dynasty</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1" y="521926"/>
            <a:ext cx="4057650" cy="6336074"/>
          </a:xfrm>
        </p:spPr>
        <p:txBody>
          <a:bodyPr>
            <a:noAutofit/>
          </a:bodyPr>
          <a:lstStyle/>
          <a:p>
            <a:r>
              <a:rPr lang="en-US" sz="4000" dirty="0" smtClean="0">
                <a:solidFill>
                  <a:srgbClr val="002060"/>
                </a:solidFill>
              </a:rPr>
              <a:t>Explain the importance of the Han Dynasty to Chinese culture</a:t>
            </a:r>
          </a:p>
          <a:p>
            <a:pPr lvl="1"/>
            <a:r>
              <a:rPr lang="en-US" sz="3600" dirty="0" smtClean="0">
                <a:solidFill>
                  <a:srgbClr val="002060"/>
                </a:solidFill>
              </a:rPr>
              <a:t>Include how long they ruled for</a:t>
            </a:r>
            <a:endParaRPr lang="en-US" sz="3600" dirty="0">
              <a:solidFill>
                <a:srgbClr val="002060"/>
              </a:solidFill>
            </a:endParaRPr>
          </a:p>
        </p:txBody>
      </p:sp>
      <p:pic>
        <p:nvPicPr>
          <p:cNvPr id="5" name="Picture 4"/>
          <p:cNvPicPr>
            <a:picLocks noChangeAspect="1"/>
          </p:cNvPicPr>
          <p:nvPr/>
        </p:nvPicPr>
        <p:blipFill>
          <a:blip r:embed="rId2"/>
          <a:stretch>
            <a:fillRect/>
          </a:stretch>
        </p:blipFill>
        <p:spPr>
          <a:xfrm>
            <a:off x="4057651" y="986716"/>
            <a:ext cx="5086350" cy="5010150"/>
          </a:xfrm>
          <a:prstGeom prst="rect">
            <a:avLst/>
          </a:prstGeom>
        </p:spPr>
      </p:pic>
    </p:spTree>
    <p:extLst>
      <p:ext uri="{BB962C8B-B14F-4D97-AF65-F5344CB8AC3E}">
        <p14:creationId xmlns:p14="http://schemas.microsoft.com/office/powerpoint/2010/main" val="11737984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4689"/>
          </a:xfrm>
        </p:spPr>
        <p:txBody>
          <a:bodyPr>
            <a:normAutofit fontScale="90000"/>
          </a:bodyPr>
          <a:lstStyle/>
          <a:p>
            <a:pPr algn="ctr"/>
            <a:r>
              <a:rPr lang="en-US" b="1" i="1" dirty="0" smtClean="0">
                <a:solidFill>
                  <a:srgbClr val="FF0000"/>
                </a:solidFill>
                <a:latin typeface="Arial Black" panose="020B0A04020102020204" pitchFamily="34" charset="0"/>
              </a:rPr>
              <a:t>Han Dynasty</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1" y="521926"/>
            <a:ext cx="9143999" cy="6336074"/>
          </a:xfrm>
        </p:spPr>
        <p:txBody>
          <a:bodyPr>
            <a:noAutofit/>
          </a:bodyPr>
          <a:lstStyle/>
          <a:p>
            <a:r>
              <a:rPr lang="en-US" sz="4800" dirty="0" smtClean="0">
                <a:solidFill>
                  <a:srgbClr val="002060"/>
                </a:solidFill>
              </a:rPr>
              <a:t>Explain in detail the governmental structure of the Han Dynasty under Liu Bang</a:t>
            </a:r>
          </a:p>
          <a:p>
            <a:pPr lvl="1"/>
            <a:r>
              <a:rPr lang="en-US" sz="4400" dirty="0" smtClean="0">
                <a:solidFill>
                  <a:srgbClr val="002060"/>
                </a:solidFill>
              </a:rPr>
              <a:t>Centralized government </a:t>
            </a:r>
          </a:p>
          <a:p>
            <a:pPr lvl="1"/>
            <a:r>
              <a:rPr lang="en-US" sz="4400" dirty="0" smtClean="0">
                <a:solidFill>
                  <a:srgbClr val="002060"/>
                </a:solidFill>
              </a:rPr>
              <a:t>Broken into provinces called </a:t>
            </a:r>
            <a:r>
              <a:rPr lang="en-US" sz="4400" dirty="0" err="1" smtClean="0">
                <a:solidFill>
                  <a:srgbClr val="002060"/>
                </a:solidFill>
              </a:rPr>
              <a:t>commanderies</a:t>
            </a:r>
            <a:r>
              <a:rPr lang="en-US" sz="4400" dirty="0" smtClean="0">
                <a:solidFill>
                  <a:srgbClr val="002060"/>
                </a:solidFill>
              </a:rPr>
              <a:t> </a:t>
            </a:r>
          </a:p>
          <a:p>
            <a:pPr lvl="1"/>
            <a:r>
              <a:rPr lang="en-US" sz="4400" dirty="0" smtClean="0">
                <a:solidFill>
                  <a:srgbClr val="002060"/>
                </a:solidFill>
              </a:rPr>
              <a:t>Legalism but…</a:t>
            </a:r>
          </a:p>
          <a:p>
            <a:pPr lvl="2"/>
            <a:r>
              <a:rPr lang="en-US" sz="4000" dirty="0" smtClean="0">
                <a:solidFill>
                  <a:srgbClr val="002060"/>
                </a:solidFill>
              </a:rPr>
              <a:t>Lowered taxes, softened punishments </a:t>
            </a:r>
            <a:endParaRPr lang="en-US" sz="4000" dirty="0">
              <a:solidFill>
                <a:srgbClr val="002060"/>
              </a:solidFill>
            </a:endParaRPr>
          </a:p>
        </p:txBody>
      </p:sp>
    </p:spTree>
    <p:extLst>
      <p:ext uri="{BB962C8B-B14F-4D97-AF65-F5344CB8AC3E}">
        <p14:creationId xmlns:p14="http://schemas.microsoft.com/office/powerpoint/2010/main" val="39798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4689"/>
          </a:xfrm>
        </p:spPr>
        <p:txBody>
          <a:bodyPr>
            <a:normAutofit fontScale="90000"/>
          </a:bodyPr>
          <a:lstStyle/>
          <a:p>
            <a:pPr algn="ctr"/>
            <a:r>
              <a:rPr lang="en-US" b="1" i="1" dirty="0" smtClean="0">
                <a:solidFill>
                  <a:srgbClr val="FF0000"/>
                </a:solidFill>
                <a:latin typeface="Arial Black" panose="020B0A04020102020204" pitchFamily="34" charset="0"/>
              </a:rPr>
              <a:t>Han Dynasty</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2" y="521926"/>
            <a:ext cx="4617266" cy="6336074"/>
          </a:xfrm>
        </p:spPr>
        <p:txBody>
          <a:bodyPr>
            <a:noAutofit/>
          </a:bodyPr>
          <a:lstStyle/>
          <a:p>
            <a:r>
              <a:rPr lang="en-US" sz="4000" dirty="0" smtClean="0">
                <a:solidFill>
                  <a:srgbClr val="002060"/>
                </a:solidFill>
              </a:rPr>
              <a:t>Why was </a:t>
            </a:r>
            <a:r>
              <a:rPr lang="en-US" sz="4000" dirty="0" err="1" smtClean="0">
                <a:solidFill>
                  <a:srgbClr val="002060"/>
                </a:solidFill>
              </a:rPr>
              <a:t>Wudi</a:t>
            </a:r>
            <a:r>
              <a:rPr lang="en-US" sz="4000" dirty="0" smtClean="0">
                <a:solidFill>
                  <a:srgbClr val="002060"/>
                </a:solidFill>
              </a:rPr>
              <a:t> known as the Martial Emperor?</a:t>
            </a:r>
          </a:p>
          <a:p>
            <a:r>
              <a:rPr lang="en-US" sz="4000" dirty="0" smtClean="0">
                <a:solidFill>
                  <a:srgbClr val="002060"/>
                </a:solidFill>
              </a:rPr>
              <a:t>Who were the nomads to the north, and how did the Han defeat them?</a:t>
            </a:r>
          </a:p>
          <a:p>
            <a:pPr marL="0" indent="0">
              <a:buNone/>
            </a:pPr>
            <a:endParaRPr lang="en-US" sz="4000" dirty="0">
              <a:solidFill>
                <a:srgbClr val="002060"/>
              </a:solidFill>
            </a:endParaRPr>
          </a:p>
        </p:txBody>
      </p:sp>
      <p:pic>
        <p:nvPicPr>
          <p:cNvPr id="4" name="Picture 3"/>
          <p:cNvPicPr>
            <a:picLocks noChangeAspect="1"/>
          </p:cNvPicPr>
          <p:nvPr/>
        </p:nvPicPr>
        <p:blipFill>
          <a:blip r:embed="rId2"/>
          <a:stretch>
            <a:fillRect/>
          </a:stretch>
        </p:blipFill>
        <p:spPr>
          <a:xfrm>
            <a:off x="4371173" y="1275925"/>
            <a:ext cx="4638675" cy="4505325"/>
          </a:xfrm>
          <a:prstGeom prst="rect">
            <a:avLst/>
          </a:prstGeom>
        </p:spPr>
      </p:pic>
    </p:spTree>
    <p:extLst>
      <p:ext uri="{BB962C8B-B14F-4D97-AF65-F5344CB8AC3E}">
        <p14:creationId xmlns:p14="http://schemas.microsoft.com/office/powerpoint/2010/main" val="24248475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4689"/>
          </a:xfrm>
        </p:spPr>
        <p:txBody>
          <a:bodyPr>
            <a:normAutofit fontScale="90000"/>
          </a:bodyPr>
          <a:lstStyle/>
          <a:p>
            <a:pPr algn="ctr"/>
            <a:r>
              <a:rPr lang="en-US" b="1" i="1" dirty="0" smtClean="0">
                <a:solidFill>
                  <a:srgbClr val="FF0000"/>
                </a:solidFill>
                <a:latin typeface="Arial Black" panose="020B0A04020102020204" pitchFamily="34" charset="0"/>
              </a:rPr>
              <a:t>Han Dynasty</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2" y="521926"/>
            <a:ext cx="4617266" cy="6336074"/>
          </a:xfrm>
        </p:spPr>
        <p:txBody>
          <a:bodyPr>
            <a:noAutofit/>
          </a:bodyPr>
          <a:lstStyle/>
          <a:p>
            <a:r>
              <a:rPr lang="en-US" sz="4000" dirty="0" smtClean="0">
                <a:solidFill>
                  <a:srgbClr val="002060"/>
                </a:solidFill>
              </a:rPr>
              <a:t>How was Han society structured?</a:t>
            </a:r>
          </a:p>
          <a:p>
            <a:r>
              <a:rPr lang="en-US" sz="4000" dirty="0" smtClean="0">
                <a:solidFill>
                  <a:srgbClr val="002060"/>
                </a:solidFill>
              </a:rPr>
              <a:t>Explain the impact of Confucius on the Han Dynasty </a:t>
            </a:r>
          </a:p>
          <a:p>
            <a:r>
              <a:rPr lang="en-US" sz="4000" dirty="0" smtClean="0">
                <a:solidFill>
                  <a:srgbClr val="002060"/>
                </a:solidFill>
              </a:rPr>
              <a:t>Why are the peasants higher in class than artisans, merchants, and slaves?</a:t>
            </a:r>
          </a:p>
          <a:p>
            <a:pPr marL="0" indent="0">
              <a:buNone/>
            </a:pPr>
            <a:endParaRPr lang="en-US" sz="4000" dirty="0">
              <a:solidFill>
                <a:srgbClr val="002060"/>
              </a:solidFill>
            </a:endParaRPr>
          </a:p>
        </p:txBody>
      </p:sp>
      <p:pic>
        <p:nvPicPr>
          <p:cNvPr id="5" name="Picture 4"/>
          <p:cNvPicPr>
            <a:picLocks noChangeAspect="1"/>
          </p:cNvPicPr>
          <p:nvPr/>
        </p:nvPicPr>
        <p:blipFill>
          <a:blip r:embed="rId2"/>
          <a:stretch>
            <a:fillRect/>
          </a:stretch>
        </p:blipFill>
        <p:spPr>
          <a:xfrm>
            <a:off x="4227261" y="3723503"/>
            <a:ext cx="4916739" cy="3048206"/>
          </a:xfrm>
          <a:prstGeom prst="rect">
            <a:avLst/>
          </a:prstGeom>
        </p:spPr>
      </p:pic>
      <p:pic>
        <p:nvPicPr>
          <p:cNvPr id="6" name="Picture 5"/>
          <p:cNvPicPr>
            <a:picLocks noChangeAspect="1"/>
          </p:cNvPicPr>
          <p:nvPr/>
        </p:nvPicPr>
        <p:blipFill>
          <a:blip r:embed="rId3"/>
          <a:stretch>
            <a:fillRect/>
          </a:stretch>
        </p:blipFill>
        <p:spPr>
          <a:xfrm>
            <a:off x="6467475" y="31970"/>
            <a:ext cx="2676525" cy="3248025"/>
          </a:xfrm>
          <a:prstGeom prst="rect">
            <a:avLst/>
          </a:prstGeom>
        </p:spPr>
      </p:pic>
    </p:spTree>
    <p:extLst>
      <p:ext uri="{BB962C8B-B14F-4D97-AF65-F5344CB8AC3E}">
        <p14:creationId xmlns:p14="http://schemas.microsoft.com/office/powerpoint/2010/main" val="291104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4689"/>
          </a:xfrm>
        </p:spPr>
        <p:txBody>
          <a:bodyPr>
            <a:normAutofit fontScale="90000"/>
          </a:bodyPr>
          <a:lstStyle/>
          <a:p>
            <a:pPr algn="ctr"/>
            <a:r>
              <a:rPr lang="en-US" b="1" i="1" dirty="0" smtClean="0">
                <a:solidFill>
                  <a:srgbClr val="FF0000"/>
                </a:solidFill>
                <a:latin typeface="Arial Black" panose="020B0A04020102020204" pitchFamily="34" charset="0"/>
              </a:rPr>
              <a:t>Han Dynasty</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2" y="521926"/>
            <a:ext cx="4617266" cy="6336074"/>
          </a:xfrm>
        </p:spPr>
        <p:txBody>
          <a:bodyPr>
            <a:noAutofit/>
          </a:bodyPr>
          <a:lstStyle/>
          <a:p>
            <a:r>
              <a:rPr lang="en-US" sz="4000" dirty="0" smtClean="0">
                <a:solidFill>
                  <a:srgbClr val="002060"/>
                </a:solidFill>
              </a:rPr>
              <a:t>Explain the “great advances” in Chinese technology that occurred during the Han Dynasty </a:t>
            </a:r>
            <a:endParaRPr lang="en-US" sz="4000" dirty="0">
              <a:solidFill>
                <a:srgbClr val="002060"/>
              </a:solidFill>
            </a:endParaRPr>
          </a:p>
        </p:txBody>
      </p:sp>
      <p:pic>
        <p:nvPicPr>
          <p:cNvPr id="4" name="Picture 3"/>
          <p:cNvPicPr>
            <a:picLocks noChangeAspect="1"/>
          </p:cNvPicPr>
          <p:nvPr/>
        </p:nvPicPr>
        <p:blipFill>
          <a:blip r:embed="rId2"/>
          <a:stretch>
            <a:fillRect/>
          </a:stretch>
        </p:blipFill>
        <p:spPr>
          <a:xfrm>
            <a:off x="5523308" y="624689"/>
            <a:ext cx="3620692" cy="2015434"/>
          </a:xfrm>
          <a:prstGeom prst="rect">
            <a:avLst/>
          </a:prstGeom>
        </p:spPr>
      </p:pic>
      <p:pic>
        <p:nvPicPr>
          <p:cNvPr id="7" name="Picture 6"/>
          <p:cNvPicPr>
            <a:picLocks noChangeAspect="1"/>
          </p:cNvPicPr>
          <p:nvPr/>
        </p:nvPicPr>
        <p:blipFill>
          <a:blip r:embed="rId3"/>
          <a:stretch>
            <a:fillRect/>
          </a:stretch>
        </p:blipFill>
        <p:spPr>
          <a:xfrm>
            <a:off x="0" y="4200525"/>
            <a:ext cx="2857500" cy="2657475"/>
          </a:xfrm>
          <a:prstGeom prst="rect">
            <a:avLst/>
          </a:prstGeom>
        </p:spPr>
      </p:pic>
      <p:pic>
        <p:nvPicPr>
          <p:cNvPr id="8" name="Picture 7"/>
          <p:cNvPicPr>
            <a:picLocks noChangeAspect="1"/>
          </p:cNvPicPr>
          <p:nvPr/>
        </p:nvPicPr>
        <p:blipFill>
          <a:blip r:embed="rId4"/>
          <a:stretch>
            <a:fillRect/>
          </a:stretch>
        </p:blipFill>
        <p:spPr>
          <a:xfrm>
            <a:off x="2857500" y="4133850"/>
            <a:ext cx="3219450" cy="2724150"/>
          </a:xfrm>
          <a:prstGeom prst="rect">
            <a:avLst/>
          </a:prstGeom>
        </p:spPr>
      </p:pic>
      <p:pic>
        <p:nvPicPr>
          <p:cNvPr id="9" name="Picture 8"/>
          <p:cNvPicPr>
            <a:picLocks noChangeAspect="1"/>
          </p:cNvPicPr>
          <p:nvPr/>
        </p:nvPicPr>
        <p:blipFill>
          <a:blip r:embed="rId5"/>
          <a:stretch>
            <a:fillRect/>
          </a:stretch>
        </p:blipFill>
        <p:spPr>
          <a:xfrm>
            <a:off x="6076950" y="4200525"/>
            <a:ext cx="3067050" cy="2657475"/>
          </a:xfrm>
          <a:prstGeom prst="rect">
            <a:avLst/>
          </a:prstGeom>
        </p:spPr>
      </p:pic>
      <p:pic>
        <p:nvPicPr>
          <p:cNvPr id="10" name="Picture 9"/>
          <p:cNvPicPr>
            <a:picLocks noChangeAspect="1"/>
          </p:cNvPicPr>
          <p:nvPr/>
        </p:nvPicPr>
        <p:blipFill>
          <a:blip r:embed="rId6"/>
          <a:stretch>
            <a:fillRect/>
          </a:stretch>
        </p:blipFill>
        <p:spPr>
          <a:xfrm>
            <a:off x="4716854" y="2626520"/>
            <a:ext cx="4427145" cy="3226828"/>
          </a:xfrm>
          <a:prstGeom prst="rect">
            <a:avLst/>
          </a:prstGeom>
        </p:spPr>
      </p:pic>
    </p:spTree>
    <p:extLst>
      <p:ext uri="{BB962C8B-B14F-4D97-AF65-F5344CB8AC3E}">
        <p14:creationId xmlns:p14="http://schemas.microsoft.com/office/powerpoint/2010/main" val="15339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79422"/>
          </a:xfrm>
        </p:spPr>
        <p:txBody>
          <a:bodyPr>
            <a:normAutofit fontScale="90000"/>
          </a:bodyPr>
          <a:lstStyle/>
          <a:p>
            <a:pPr algn="ctr"/>
            <a:r>
              <a:rPr lang="en-US" b="1" i="1" dirty="0" smtClean="0">
                <a:solidFill>
                  <a:srgbClr val="FF0000"/>
                </a:solidFill>
                <a:latin typeface="Arial Black" panose="020B0A04020102020204" pitchFamily="34" charset="0"/>
              </a:rPr>
              <a:t>Journal Entry 3/14/17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67604"/>
            <a:ext cx="9144000" cy="6390395"/>
          </a:xfrm>
        </p:spPr>
        <p:txBody>
          <a:bodyPr>
            <a:normAutofit/>
          </a:bodyPr>
          <a:lstStyle/>
          <a:p>
            <a:r>
              <a:rPr lang="en-US" sz="5400" dirty="0">
                <a:solidFill>
                  <a:srgbClr val="002060"/>
                </a:solidFill>
              </a:rPr>
              <a:t>What is a monopoly?</a:t>
            </a:r>
          </a:p>
          <a:p>
            <a:r>
              <a:rPr lang="en-US" sz="5400" dirty="0">
                <a:solidFill>
                  <a:srgbClr val="002060"/>
                </a:solidFill>
              </a:rPr>
              <a:t>What are the benefits of a monopoly?</a:t>
            </a:r>
          </a:p>
          <a:p>
            <a:r>
              <a:rPr lang="en-US" sz="5400" dirty="0">
                <a:solidFill>
                  <a:srgbClr val="002060"/>
                </a:solidFill>
              </a:rPr>
              <a:t>What are the downsides of a monopoly</a:t>
            </a:r>
            <a:r>
              <a:rPr lang="en-US" sz="5400" dirty="0" smtClean="0">
                <a:solidFill>
                  <a:srgbClr val="002060"/>
                </a:solidFill>
              </a:rPr>
              <a:t>?</a:t>
            </a:r>
            <a:endParaRPr lang="en-US" sz="5400" dirty="0">
              <a:solidFill>
                <a:srgbClr val="002060"/>
              </a:solidFill>
            </a:endParaRPr>
          </a:p>
        </p:txBody>
      </p:sp>
    </p:spTree>
    <p:extLst>
      <p:ext uri="{BB962C8B-B14F-4D97-AF65-F5344CB8AC3E}">
        <p14:creationId xmlns:p14="http://schemas.microsoft.com/office/powerpoint/2010/main" val="1477684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
            <a:ext cx="9144000" cy="6873133"/>
          </a:xfrm>
          <a:prstGeom prst="rect">
            <a:avLst/>
          </a:prstGeom>
        </p:spPr>
      </p:pic>
    </p:spTree>
    <p:extLst>
      <p:ext uri="{BB962C8B-B14F-4D97-AF65-F5344CB8AC3E}">
        <p14:creationId xmlns:p14="http://schemas.microsoft.com/office/powerpoint/2010/main" val="19220997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4689"/>
          </a:xfrm>
        </p:spPr>
        <p:txBody>
          <a:bodyPr>
            <a:normAutofit fontScale="90000"/>
          </a:bodyPr>
          <a:lstStyle/>
          <a:p>
            <a:pPr algn="ctr"/>
            <a:r>
              <a:rPr lang="en-US" b="1" i="1" dirty="0" smtClean="0">
                <a:solidFill>
                  <a:srgbClr val="FF0000"/>
                </a:solidFill>
                <a:latin typeface="Arial Black" panose="020B0A04020102020204" pitchFamily="34" charset="0"/>
              </a:rPr>
              <a:t>Han Dynasty</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2" y="521926"/>
            <a:ext cx="4617266" cy="6336074"/>
          </a:xfrm>
        </p:spPr>
        <p:txBody>
          <a:bodyPr>
            <a:noAutofit/>
          </a:bodyPr>
          <a:lstStyle/>
          <a:p>
            <a:r>
              <a:rPr lang="en-US" sz="5400" dirty="0" smtClean="0">
                <a:solidFill>
                  <a:srgbClr val="002060"/>
                </a:solidFill>
              </a:rPr>
              <a:t>Why would the Han government develop monopolies?</a:t>
            </a:r>
            <a:endParaRPr lang="en-US" sz="5400" dirty="0">
              <a:solidFill>
                <a:srgbClr val="002060"/>
              </a:solidFill>
            </a:endParaRPr>
          </a:p>
        </p:txBody>
      </p:sp>
      <p:pic>
        <p:nvPicPr>
          <p:cNvPr id="11" name="Picture 4" descr="http://savagehenrymagazine.com/wp-content/uploads/2013/10/monopoly-man.jpg"/>
          <p:cNvPicPr>
            <a:picLocks noChangeAspect="1" noChangeArrowheads="1"/>
          </p:cNvPicPr>
          <p:nvPr/>
        </p:nvPicPr>
        <p:blipFill>
          <a:blip r:embed="rId2" cstate="print"/>
          <a:srcRect/>
          <a:stretch>
            <a:fillRect/>
          </a:stretch>
        </p:blipFill>
        <p:spPr bwMode="auto">
          <a:xfrm>
            <a:off x="5105400" y="624689"/>
            <a:ext cx="4038600" cy="3614204"/>
          </a:xfrm>
          <a:prstGeom prst="rect">
            <a:avLst/>
          </a:prstGeom>
          <a:noFill/>
        </p:spPr>
      </p:pic>
      <p:pic>
        <p:nvPicPr>
          <p:cNvPr id="13" name="Picture 2" descr="http://www.geek.com/wp-content/uploads/2009/11/monopoly.jpg"/>
          <p:cNvPicPr>
            <a:picLocks noChangeAspect="1" noChangeArrowheads="1"/>
          </p:cNvPicPr>
          <p:nvPr/>
        </p:nvPicPr>
        <p:blipFill>
          <a:blip r:embed="rId3" cstate="print"/>
          <a:srcRect/>
          <a:stretch>
            <a:fillRect/>
          </a:stretch>
        </p:blipFill>
        <p:spPr bwMode="auto">
          <a:xfrm>
            <a:off x="5435192" y="4164594"/>
            <a:ext cx="3708808" cy="2693406"/>
          </a:xfrm>
          <a:prstGeom prst="rect">
            <a:avLst/>
          </a:prstGeom>
          <a:noFill/>
        </p:spPr>
      </p:pic>
    </p:spTree>
    <p:extLst>
      <p:ext uri="{BB962C8B-B14F-4D97-AF65-F5344CB8AC3E}">
        <p14:creationId xmlns:p14="http://schemas.microsoft.com/office/powerpoint/2010/main" val="141742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4689"/>
          </a:xfrm>
        </p:spPr>
        <p:txBody>
          <a:bodyPr>
            <a:normAutofit fontScale="90000"/>
          </a:bodyPr>
          <a:lstStyle/>
          <a:p>
            <a:pPr algn="ctr"/>
            <a:r>
              <a:rPr lang="en-US" b="1" i="1" dirty="0" smtClean="0">
                <a:solidFill>
                  <a:srgbClr val="FF0000"/>
                </a:solidFill>
                <a:latin typeface="Arial Black" panose="020B0A04020102020204" pitchFamily="34" charset="0"/>
              </a:rPr>
              <a:t>Han Dynasty</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2" y="521926"/>
            <a:ext cx="9143998" cy="6336074"/>
          </a:xfrm>
        </p:spPr>
        <p:txBody>
          <a:bodyPr>
            <a:noAutofit/>
          </a:bodyPr>
          <a:lstStyle/>
          <a:p>
            <a:r>
              <a:rPr lang="en-US" sz="5400" dirty="0" smtClean="0">
                <a:solidFill>
                  <a:srgbClr val="002060"/>
                </a:solidFill>
              </a:rPr>
              <a:t>Explain the importance of silk</a:t>
            </a:r>
          </a:p>
          <a:p>
            <a:pPr lvl="1"/>
            <a:r>
              <a:rPr lang="en-US" sz="4800" dirty="0" smtClean="0">
                <a:solidFill>
                  <a:srgbClr val="002060"/>
                </a:solidFill>
              </a:rPr>
              <a:t>Include what the Silk Road was</a:t>
            </a:r>
            <a:endParaRPr lang="en-US" sz="4800" dirty="0">
              <a:solidFill>
                <a:srgbClr val="002060"/>
              </a:solidFill>
            </a:endParaRPr>
          </a:p>
        </p:txBody>
      </p:sp>
      <p:pic>
        <p:nvPicPr>
          <p:cNvPr id="6" name="Picture 5"/>
          <p:cNvPicPr/>
          <p:nvPr/>
        </p:nvPicPr>
        <p:blipFill>
          <a:blip r:embed="rId2" cstate="print"/>
          <a:srcRect/>
          <a:stretch>
            <a:fillRect/>
          </a:stretch>
        </p:blipFill>
        <p:spPr bwMode="auto">
          <a:xfrm>
            <a:off x="0" y="2136618"/>
            <a:ext cx="9220200" cy="4721382"/>
          </a:xfrm>
          <a:prstGeom prst="rect">
            <a:avLst/>
          </a:prstGeom>
          <a:noFill/>
          <a:ln w="9525">
            <a:noFill/>
            <a:miter lim="800000"/>
            <a:headEnd/>
            <a:tailEnd/>
          </a:ln>
        </p:spPr>
      </p:pic>
    </p:spTree>
    <p:extLst>
      <p:ext uri="{BB962C8B-B14F-4D97-AF65-F5344CB8AC3E}">
        <p14:creationId xmlns:p14="http://schemas.microsoft.com/office/powerpoint/2010/main" val="20364216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4689"/>
          </a:xfrm>
        </p:spPr>
        <p:txBody>
          <a:bodyPr>
            <a:normAutofit fontScale="90000"/>
          </a:bodyPr>
          <a:lstStyle/>
          <a:p>
            <a:pPr algn="ctr"/>
            <a:r>
              <a:rPr lang="en-US" b="1" i="1" dirty="0" smtClean="0">
                <a:solidFill>
                  <a:srgbClr val="FF0000"/>
                </a:solidFill>
                <a:latin typeface="Arial Black" panose="020B0A04020102020204" pitchFamily="34" charset="0"/>
              </a:rPr>
              <a:t>Han Dynasty</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2" y="521926"/>
            <a:ext cx="9143998" cy="6336074"/>
          </a:xfrm>
        </p:spPr>
        <p:txBody>
          <a:bodyPr>
            <a:noAutofit/>
          </a:bodyPr>
          <a:lstStyle/>
          <a:p>
            <a:r>
              <a:rPr lang="en-US" sz="5400" dirty="0" smtClean="0">
                <a:solidFill>
                  <a:srgbClr val="002060"/>
                </a:solidFill>
              </a:rPr>
              <a:t>What is assimilation, is it a good thing?</a:t>
            </a:r>
          </a:p>
          <a:p>
            <a:r>
              <a:rPr lang="en-US" sz="5400" dirty="0" smtClean="0">
                <a:solidFill>
                  <a:srgbClr val="002060"/>
                </a:solidFill>
              </a:rPr>
              <a:t>Explain how the peoples living under Han rule were encouraged to assimilate</a:t>
            </a:r>
            <a:endParaRPr lang="en-US" sz="4800" dirty="0">
              <a:solidFill>
                <a:srgbClr val="002060"/>
              </a:solidFill>
            </a:endParaRPr>
          </a:p>
        </p:txBody>
      </p:sp>
    </p:spTree>
    <p:extLst>
      <p:ext uri="{BB962C8B-B14F-4D97-AF65-F5344CB8AC3E}">
        <p14:creationId xmlns:p14="http://schemas.microsoft.com/office/powerpoint/2010/main" val="134448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97941"/>
          </a:xfrm>
        </p:spPr>
        <p:txBody>
          <a:bodyPr>
            <a:normAutofit fontScale="90000"/>
          </a:bodyPr>
          <a:lstStyle/>
          <a:p>
            <a:pPr algn="ctr"/>
            <a:r>
              <a:rPr lang="en-US" b="1" i="1" dirty="0" smtClean="0">
                <a:solidFill>
                  <a:srgbClr val="FF0000"/>
                </a:solidFill>
                <a:latin typeface="Arial Black" panose="020B0A04020102020204" pitchFamily="34" charset="0"/>
              </a:rPr>
              <a:t>Journal Entry</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1390"/>
            <a:ext cx="9144000" cy="6426609"/>
          </a:xfrm>
        </p:spPr>
        <p:txBody>
          <a:bodyPr>
            <a:normAutofit/>
          </a:bodyPr>
          <a:lstStyle/>
          <a:p>
            <a:r>
              <a:rPr lang="en-US" sz="4400" dirty="0" smtClean="0"/>
              <a:t>Based on your study of the Mongols, what is the most interesting thing that you learned?</a:t>
            </a:r>
          </a:p>
          <a:p>
            <a:pPr marL="0" indent="0">
              <a:buNone/>
            </a:pPr>
            <a:endParaRPr lang="en-US" sz="4400" dirty="0"/>
          </a:p>
        </p:txBody>
      </p:sp>
      <p:pic>
        <p:nvPicPr>
          <p:cNvPr id="4" name="Picture 3"/>
          <p:cNvPicPr>
            <a:picLocks noChangeAspect="1"/>
          </p:cNvPicPr>
          <p:nvPr/>
        </p:nvPicPr>
        <p:blipFill>
          <a:blip r:embed="rId2"/>
          <a:stretch>
            <a:fillRect/>
          </a:stretch>
        </p:blipFill>
        <p:spPr>
          <a:xfrm>
            <a:off x="4344551" y="1683284"/>
            <a:ext cx="4799450" cy="5174716"/>
          </a:xfrm>
          <a:prstGeom prst="rect">
            <a:avLst/>
          </a:prstGeom>
        </p:spPr>
      </p:pic>
      <p:pic>
        <p:nvPicPr>
          <p:cNvPr id="5" name="Picture 4"/>
          <p:cNvPicPr>
            <a:picLocks noChangeAspect="1"/>
          </p:cNvPicPr>
          <p:nvPr/>
        </p:nvPicPr>
        <p:blipFill>
          <a:blip r:embed="rId3"/>
          <a:stretch>
            <a:fillRect/>
          </a:stretch>
        </p:blipFill>
        <p:spPr>
          <a:xfrm>
            <a:off x="-1" y="2816288"/>
            <a:ext cx="4305300" cy="3905250"/>
          </a:xfrm>
          <a:prstGeom prst="rect">
            <a:avLst/>
          </a:prstGeom>
        </p:spPr>
      </p:pic>
    </p:spTree>
    <p:extLst>
      <p:ext uri="{BB962C8B-B14F-4D97-AF65-F5344CB8AC3E}">
        <p14:creationId xmlns:p14="http://schemas.microsoft.com/office/powerpoint/2010/main" val="36451174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42796"/>
          </a:xfrm>
        </p:spPr>
        <p:txBody>
          <a:bodyPr>
            <a:normAutofit fontScale="90000"/>
          </a:bodyPr>
          <a:lstStyle/>
          <a:p>
            <a:pPr algn="ctr"/>
            <a:r>
              <a:rPr lang="en-US" b="1" i="1" dirty="0" smtClean="0">
                <a:solidFill>
                  <a:srgbClr val="FF0000"/>
                </a:solidFill>
                <a:latin typeface="Arial Black" panose="020B0A04020102020204" pitchFamily="34" charset="0"/>
              </a:rPr>
              <a:t>Mongol Background</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03820"/>
            <a:ext cx="5088048" cy="6354180"/>
          </a:xfrm>
        </p:spPr>
        <p:txBody>
          <a:bodyPr>
            <a:noAutofit/>
          </a:bodyPr>
          <a:lstStyle/>
          <a:p>
            <a:r>
              <a:rPr lang="en-US" sz="4000" dirty="0" smtClean="0">
                <a:solidFill>
                  <a:srgbClr val="002060"/>
                </a:solidFill>
              </a:rPr>
              <a:t>Give background and context regarding the Mongols based on your research, </a:t>
            </a:r>
            <a:r>
              <a:rPr lang="en-US" sz="4000" b="1" dirty="0" smtClean="0">
                <a:solidFill>
                  <a:srgbClr val="002060"/>
                </a:solidFill>
              </a:rPr>
              <a:t>consider the following</a:t>
            </a:r>
          </a:p>
          <a:p>
            <a:pPr lvl="1"/>
            <a:r>
              <a:rPr lang="en-US" sz="3600" dirty="0" smtClean="0">
                <a:solidFill>
                  <a:srgbClr val="002060"/>
                </a:solidFill>
              </a:rPr>
              <a:t>Who</a:t>
            </a:r>
          </a:p>
          <a:p>
            <a:pPr lvl="1"/>
            <a:r>
              <a:rPr lang="en-US" sz="3600" dirty="0" smtClean="0">
                <a:solidFill>
                  <a:srgbClr val="002060"/>
                </a:solidFill>
              </a:rPr>
              <a:t>What</a:t>
            </a:r>
          </a:p>
          <a:p>
            <a:pPr lvl="1"/>
            <a:r>
              <a:rPr lang="en-US" sz="3600" dirty="0" smtClean="0">
                <a:solidFill>
                  <a:srgbClr val="002060"/>
                </a:solidFill>
              </a:rPr>
              <a:t>When </a:t>
            </a:r>
          </a:p>
          <a:p>
            <a:pPr lvl="1"/>
            <a:r>
              <a:rPr lang="en-US" sz="3600" dirty="0" smtClean="0">
                <a:solidFill>
                  <a:srgbClr val="002060"/>
                </a:solidFill>
              </a:rPr>
              <a:t>Where</a:t>
            </a:r>
          </a:p>
          <a:p>
            <a:pPr lvl="1"/>
            <a:r>
              <a:rPr lang="en-US" sz="3600" dirty="0" smtClean="0">
                <a:solidFill>
                  <a:srgbClr val="002060"/>
                </a:solidFill>
              </a:rPr>
              <a:t>Other?</a:t>
            </a:r>
            <a:endParaRPr lang="en-US" sz="3600" dirty="0">
              <a:solidFill>
                <a:srgbClr val="002060"/>
              </a:solidFill>
            </a:endParaRPr>
          </a:p>
        </p:txBody>
      </p:sp>
      <p:pic>
        <p:nvPicPr>
          <p:cNvPr id="4" name="Picture 3"/>
          <p:cNvPicPr>
            <a:picLocks noChangeAspect="1"/>
          </p:cNvPicPr>
          <p:nvPr/>
        </p:nvPicPr>
        <p:blipFill>
          <a:blip r:embed="rId2"/>
          <a:stretch>
            <a:fillRect/>
          </a:stretch>
        </p:blipFill>
        <p:spPr>
          <a:xfrm>
            <a:off x="4300046" y="2498757"/>
            <a:ext cx="4759596" cy="4175298"/>
          </a:xfrm>
          <a:prstGeom prst="rect">
            <a:avLst/>
          </a:prstGeom>
        </p:spPr>
      </p:pic>
    </p:spTree>
    <p:extLst>
      <p:ext uri="{BB962C8B-B14F-4D97-AF65-F5344CB8AC3E}">
        <p14:creationId xmlns:p14="http://schemas.microsoft.com/office/powerpoint/2010/main" val="38345015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908" y="0"/>
            <a:ext cx="3786333" cy="990600"/>
          </a:xfrm>
        </p:spPr>
        <p:txBody>
          <a:bodyPr/>
          <a:lstStyle/>
          <a:p>
            <a:r>
              <a:rPr lang="en-US" dirty="0" smtClean="0">
                <a:solidFill>
                  <a:srgbClr val="7030A0"/>
                </a:solidFill>
              </a:rPr>
              <a:t>Technology</a:t>
            </a:r>
            <a:endParaRPr lang="en-US" dirty="0">
              <a:solidFill>
                <a:srgbClr val="7030A0"/>
              </a:solidFill>
            </a:endParaRPr>
          </a:p>
        </p:txBody>
      </p:sp>
      <p:sp>
        <p:nvSpPr>
          <p:cNvPr id="3" name="Content Placeholder 2"/>
          <p:cNvSpPr>
            <a:spLocks noGrp="1"/>
          </p:cNvSpPr>
          <p:nvPr>
            <p:ph idx="1"/>
          </p:nvPr>
        </p:nvSpPr>
        <p:spPr>
          <a:xfrm>
            <a:off x="0" y="1600200"/>
            <a:ext cx="8686800" cy="5227782"/>
          </a:xfrm>
        </p:spPr>
        <p:txBody>
          <a:bodyPr>
            <a:normAutofit/>
          </a:bodyPr>
          <a:lstStyle/>
          <a:p>
            <a:pPr marL="0" indent="0">
              <a:buNone/>
            </a:pPr>
            <a:r>
              <a:rPr lang="en-US" sz="3600" b="1" dirty="0" smtClean="0">
                <a:solidFill>
                  <a:srgbClr val="002060"/>
                </a:solidFill>
              </a:rPr>
              <a:t>The Mongol Bow</a:t>
            </a:r>
            <a:r>
              <a:rPr lang="en-US" sz="3600" dirty="0" smtClean="0">
                <a:solidFill>
                  <a:srgbClr val="002060"/>
                </a:solidFill>
              </a:rPr>
              <a:t>:</a:t>
            </a:r>
          </a:p>
          <a:p>
            <a:r>
              <a:rPr lang="en-US" sz="3600" dirty="0" smtClean="0">
                <a:solidFill>
                  <a:srgbClr val="002060"/>
                </a:solidFill>
              </a:rPr>
              <a:t>A Mongol could kill an enemy 300 yards away.</a:t>
            </a:r>
          </a:p>
          <a:p>
            <a:pPr marL="0" indent="0">
              <a:buNone/>
            </a:pPr>
            <a:endParaRPr lang="en-US" sz="3600" dirty="0" smtClean="0">
              <a:solidFill>
                <a:srgbClr val="002060"/>
              </a:solidFill>
            </a:endParaRPr>
          </a:p>
          <a:p>
            <a:pPr marL="0" indent="0">
              <a:buNone/>
            </a:pPr>
            <a:r>
              <a:rPr lang="en-US" sz="3600" b="1" dirty="0" smtClean="0">
                <a:solidFill>
                  <a:srgbClr val="002060"/>
                </a:solidFill>
              </a:rPr>
              <a:t>Stirrups and saddles</a:t>
            </a:r>
            <a:r>
              <a:rPr lang="en-US" sz="3600" dirty="0" smtClean="0">
                <a:solidFill>
                  <a:srgbClr val="002060"/>
                </a:solidFill>
              </a:rPr>
              <a:t>:</a:t>
            </a:r>
          </a:p>
          <a:p>
            <a:r>
              <a:rPr lang="en-US" sz="3600" dirty="0" smtClean="0">
                <a:solidFill>
                  <a:srgbClr val="002060"/>
                </a:solidFill>
              </a:rPr>
              <a:t>Allowed the Mongols to fight effectively on horseback.</a:t>
            </a:r>
          </a:p>
          <a:p>
            <a:r>
              <a:rPr lang="en-US" sz="3600" dirty="0" smtClean="0">
                <a:solidFill>
                  <a:srgbClr val="002060"/>
                </a:solidFill>
              </a:rPr>
              <a:t>Could fire </a:t>
            </a:r>
            <a:r>
              <a:rPr lang="en-US" sz="3600" b="1" dirty="0" smtClean="0">
                <a:solidFill>
                  <a:srgbClr val="002060"/>
                </a:solidFill>
              </a:rPr>
              <a:t>backwards</a:t>
            </a:r>
            <a:r>
              <a:rPr lang="en-US" sz="3600" dirty="0" smtClean="0">
                <a:solidFill>
                  <a:srgbClr val="002060"/>
                </a:solidFill>
              </a:rPr>
              <a:t> while riding. </a:t>
            </a:r>
          </a:p>
        </p:txBody>
      </p:sp>
      <p:pic>
        <p:nvPicPr>
          <p:cNvPr id="2050" name="Picture 2" descr="http://horseandman.com/wp-content/uploads/mongol5.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2241" y="0"/>
            <a:ext cx="3219450" cy="20859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mitchellteachers.org/ChinaTour/SilkRoadProject/images/kashgar/hankanhorsesgro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0024" y="5410200"/>
            <a:ext cx="1948381" cy="16463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0.tqn.com/d/asianhistory/1/0/0/2/-/-/SaddleInnerMongoliaMuseumSamOseFlick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9" y="0"/>
            <a:ext cx="2133599"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sportingcollection.com/stirrups/stirrup155/stirrup155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8135" y="2667000"/>
            <a:ext cx="1821274"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64153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762000"/>
          </a:xfrm>
        </p:spPr>
        <p:txBody>
          <a:bodyPr/>
          <a:lstStyle/>
          <a:p>
            <a:pPr algn="l"/>
            <a:r>
              <a:rPr lang="en-US" dirty="0" smtClean="0">
                <a:solidFill>
                  <a:srgbClr val="FF0000"/>
                </a:solidFill>
              </a:rPr>
              <a:t>Mongol Battle Tactics</a:t>
            </a:r>
            <a:endParaRPr lang="en-US" dirty="0">
              <a:solidFill>
                <a:srgbClr val="FF0000"/>
              </a:solidFill>
            </a:endParaRPr>
          </a:p>
        </p:txBody>
      </p:sp>
      <p:sp>
        <p:nvSpPr>
          <p:cNvPr id="3" name="Content Placeholder 2"/>
          <p:cNvSpPr>
            <a:spLocks noGrp="1"/>
          </p:cNvSpPr>
          <p:nvPr>
            <p:ph idx="1"/>
          </p:nvPr>
        </p:nvSpPr>
        <p:spPr>
          <a:xfrm>
            <a:off x="152400" y="914400"/>
            <a:ext cx="2971800" cy="5211763"/>
          </a:xfrm>
        </p:spPr>
        <p:txBody>
          <a:bodyPr/>
          <a:lstStyle/>
          <a:p>
            <a:pPr marL="0" indent="0">
              <a:buNone/>
            </a:pPr>
            <a:r>
              <a:rPr lang="en-US" b="1" dirty="0" smtClean="0">
                <a:solidFill>
                  <a:srgbClr val="7030A0"/>
                </a:solidFill>
              </a:rPr>
              <a:t>3 Main Tactics:</a:t>
            </a:r>
          </a:p>
          <a:p>
            <a:pPr marL="0" indent="0">
              <a:buNone/>
            </a:pPr>
            <a:endParaRPr lang="en-US" dirty="0" smtClean="0">
              <a:solidFill>
                <a:srgbClr val="7030A0"/>
              </a:solidFill>
            </a:endParaRPr>
          </a:p>
          <a:p>
            <a:pPr marL="0" indent="0">
              <a:buNone/>
            </a:pPr>
            <a:r>
              <a:rPr lang="en-US" dirty="0" smtClean="0">
                <a:solidFill>
                  <a:srgbClr val="7030A0"/>
                </a:solidFill>
              </a:rPr>
              <a:t>False Retreat</a:t>
            </a:r>
          </a:p>
          <a:p>
            <a:pPr marL="0" indent="0">
              <a:buNone/>
            </a:pPr>
            <a:endParaRPr lang="en-US" dirty="0" smtClean="0">
              <a:solidFill>
                <a:srgbClr val="7030A0"/>
              </a:solidFill>
            </a:endParaRPr>
          </a:p>
          <a:p>
            <a:pPr marL="0" indent="0">
              <a:buNone/>
            </a:pPr>
            <a:r>
              <a:rPr lang="en-US" dirty="0" smtClean="0">
                <a:solidFill>
                  <a:srgbClr val="7030A0"/>
                </a:solidFill>
              </a:rPr>
              <a:t>Pincer Maneuver</a:t>
            </a:r>
          </a:p>
          <a:p>
            <a:pPr marL="0" indent="0">
              <a:buNone/>
            </a:pPr>
            <a:endParaRPr lang="en-US" dirty="0" smtClean="0">
              <a:solidFill>
                <a:srgbClr val="7030A0"/>
              </a:solidFill>
            </a:endParaRPr>
          </a:p>
          <a:p>
            <a:pPr marL="0" indent="0">
              <a:buNone/>
            </a:pPr>
            <a:r>
              <a:rPr lang="en-US" dirty="0" smtClean="0">
                <a:solidFill>
                  <a:srgbClr val="7030A0"/>
                </a:solidFill>
              </a:rPr>
              <a:t>Deception</a:t>
            </a:r>
            <a:endParaRPr lang="en-US" dirty="0">
              <a:solidFill>
                <a:srgbClr val="7030A0"/>
              </a:solidFill>
            </a:endParaRPr>
          </a:p>
        </p:txBody>
      </p:sp>
      <p:pic>
        <p:nvPicPr>
          <p:cNvPr id="2050" name="Picture 2" descr="https://encrypted-tbn1.gstatic.com/images?q=tbn:ANd9GcQkWXmVTgQr3VcK2gmnDFoLThN1yqy3XUSXLqnW5plvgAfI3sEk"/>
          <p:cNvPicPr>
            <a:picLocks noChangeAspect="1" noChangeArrowheads="1"/>
          </p:cNvPicPr>
          <p:nvPr/>
        </p:nvPicPr>
        <p:blipFill>
          <a:blip r:embed="rId2" cstate="print"/>
          <a:srcRect/>
          <a:stretch>
            <a:fillRect/>
          </a:stretch>
        </p:blipFill>
        <p:spPr bwMode="auto">
          <a:xfrm>
            <a:off x="3200400" y="838200"/>
            <a:ext cx="5787059" cy="5791200"/>
          </a:xfrm>
          <a:prstGeom prst="rect">
            <a:avLst/>
          </a:prstGeom>
          <a:noFill/>
        </p:spPr>
      </p:pic>
    </p:spTree>
    <p:extLst>
      <p:ext uri="{BB962C8B-B14F-4D97-AF65-F5344CB8AC3E}">
        <p14:creationId xmlns:p14="http://schemas.microsoft.com/office/powerpoint/2010/main" val="27952987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mbers.shaw.ca/bss214/tactics/Image2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4855" y="838200"/>
            <a:ext cx="2379145" cy="24635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631873" y="0"/>
            <a:ext cx="3512127" cy="762000"/>
          </a:xfrm>
        </p:spPr>
        <p:txBody>
          <a:bodyPr>
            <a:normAutofit fontScale="90000"/>
          </a:bodyPr>
          <a:lstStyle/>
          <a:p>
            <a:r>
              <a:rPr lang="en-US" dirty="0" smtClean="0">
                <a:solidFill>
                  <a:srgbClr val="FF0000"/>
                </a:solidFill>
              </a:rPr>
              <a:t>Mongol Tactics</a:t>
            </a:r>
            <a:endParaRPr lang="en-US" dirty="0">
              <a:solidFill>
                <a:srgbClr val="FF0000"/>
              </a:solidFill>
            </a:endParaRPr>
          </a:p>
        </p:txBody>
      </p:sp>
      <p:sp>
        <p:nvSpPr>
          <p:cNvPr id="3" name="Content Placeholder 2"/>
          <p:cNvSpPr>
            <a:spLocks noGrp="1"/>
          </p:cNvSpPr>
          <p:nvPr>
            <p:ph idx="1"/>
          </p:nvPr>
        </p:nvSpPr>
        <p:spPr>
          <a:xfrm>
            <a:off x="0" y="0"/>
            <a:ext cx="6248400" cy="6858000"/>
          </a:xfrm>
        </p:spPr>
        <p:txBody>
          <a:bodyPr>
            <a:noAutofit/>
          </a:bodyPr>
          <a:lstStyle/>
          <a:p>
            <a:r>
              <a:rPr lang="en-US" b="1" dirty="0" smtClean="0">
                <a:solidFill>
                  <a:srgbClr val="FF0000"/>
                </a:solidFill>
              </a:rPr>
              <a:t>Fake Retreat</a:t>
            </a:r>
            <a:r>
              <a:rPr lang="en-US" b="1" dirty="0" smtClean="0">
                <a:solidFill>
                  <a:srgbClr val="002060"/>
                </a:solidFill>
              </a:rPr>
              <a:t>. </a:t>
            </a:r>
            <a:r>
              <a:rPr lang="en-US" dirty="0" smtClean="0">
                <a:solidFill>
                  <a:srgbClr val="002060"/>
                </a:solidFill>
              </a:rPr>
              <a:t>When attacking fortified towns:</a:t>
            </a:r>
          </a:p>
          <a:p>
            <a:r>
              <a:rPr lang="en-US" sz="2800" dirty="0" smtClean="0">
                <a:solidFill>
                  <a:srgbClr val="002060"/>
                </a:solidFill>
              </a:rPr>
              <a:t>Mongols would send a </a:t>
            </a:r>
            <a:r>
              <a:rPr lang="en-US" sz="2800" b="1" dirty="0" smtClean="0">
                <a:solidFill>
                  <a:srgbClr val="002060"/>
                </a:solidFill>
              </a:rPr>
              <a:t>small force </a:t>
            </a:r>
            <a:r>
              <a:rPr lang="en-US" sz="2800" dirty="0" smtClean="0">
                <a:solidFill>
                  <a:srgbClr val="002060"/>
                </a:solidFill>
              </a:rPr>
              <a:t>to attack an enemy, this enemy would </a:t>
            </a:r>
            <a:r>
              <a:rPr lang="en-US" sz="2800" b="1" dirty="0" smtClean="0">
                <a:solidFill>
                  <a:srgbClr val="002060"/>
                </a:solidFill>
              </a:rPr>
              <a:t>pretend to be defeated, turn, and retreat</a:t>
            </a:r>
            <a:r>
              <a:rPr lang="en-US" sz="2800" dirty="0" smtClean="0">
                <a:solidFill>
                  <a:srgbClr val="002060"/>
                </a:solidFill>
              </a:rPr>
              <a:t>.</a:t>
            </a:r>
          </a:p>
          <a:p>
            <a:r>
              <a:rPr lang="en-US" sz="2800" dirty="0" smtClean="0">
                <a:solidFill>
                  <a:srgbClr val="002060"/>
                </a:solidFill>
              </a:rPr>
              <a:t>The enemy would </a:t>
            </a:r>
            <a:r>
              <a:rPr lang="en-US" sz="2800" b="1" dirty="0" smtClean="0">
                <a:solidFill>
                  <a:srgbClr val="002060"/>
                </a:solidFill>
              </a:rPr>
              <a:t>follow</a:t>
            </a:r>
            <a:r>
              <a:rPr lang="en-US" sz="2800" dirty="0" smtClean="0">
                <a:solidFill>
                  <a:srgbClr val="002060"/>
                </a:solidFill>
              </a:rPr>
              <a:t> them out of their town. </a:t>
            </a:r>
          </a:p>
          <a:p>
            <a:r>
              <a:rPr lang="en-US" sz="2800" dirty="0" smtClean="0">
                <a:solidFill>
                  <a:srgbClr val="002060"/>
                </a:solidFill>
              </a:rPr>
              <a:t>The real Mongol army (which had been hiding)  would then </a:t>
            </a:r>
            <a:r>
              <a:rPr lang="en-US" sz="2800" b="1" dirty="0" smtClean="0">
                <a:solidFill>
                  <a:srgbClr val="002060"/>
                </a:solidFill>
              </a:rPr>
              <a:t>attack</a:t>
            </a:r>
            <a:r>
              <a:rPr lang="en-US" sz="2800" dirty="0" smtClean="0">
                <a:solidFill>
                  <a:srgbClr val="002060"/>
                </a:solidFill>
              </a:rPr>
              <a:t>.</a:t>
            </a:r>
          </a:p>
          <a:p>
            <a:r>
              <a:rPr lang="en-US" b="1" dirty="0" smtClean="0">
                <a:solidFill>
                  <a:srgbClr val="FF0000"/>
                </a:solidFill>
              </a:rPr>
              <a:t>Pincer Attack</a:t>
            </a:r>
            <a:r>
              <a:rPr lang="en-US" b="1" dirty="0" smtClean="0">
                <a:solidFill>
                  <a:srgbClr val="00B050"/>
                </a:solidFill>
              </a:rPr>
              <a:t>. </a:t>
            </a:r>
            <a:r>
              <a:rPr lang="en-US" dirty="0" smtClean="0">
                <a:solidFill>
                  <a:srgbClr val="00B050"/>
                </a:solidFill>
              </a:rPr>
              <a:t>When attacking:</a:t>
            </a:r>
          </a:p>
          <a:p>
            <a:r>
              <a:rPr lang="en-US" dirty="0" smtClean="0">
                <a:solidFill>
                  <a:srgbClr val="00B050"/>
                </a:solidFill>
              </a:rPr>
              <a:t>The Mongols would send two smaller groups around to attack the main group from the side (</a:t>
            </a:r>
            <a:r>
              <a:rPr lang="en-US" b="1" dirty="0" smtClean="0">
                <a:solidFill>
                  <a:srgbClr val="00B050"/>
                </a:solidFill>
              </a:rPr>
              <a:t>flank</a:t>
            </a:r>
            <a:r>
              <a:rPr lang="en-US" dirty="0" smtClean="0">
                <a:solidFill>
                  <a:srgbClr val="00B050"/>
                </a:solidFill>
              </a:rPr>
              <a:t>).</a:t>
            </a:r>
            <a:endParaRPr lang="en-US" dirty="0">
              <a:solidFill>
                <a:srgbClr val="00B050"/>
              </a:solidFill>
            </a:endParaRPr>
          </a:p>
        </p:txBody>
      </p:sp>
      <p:pic>
        <p:nvPicPr>
          <p:cNvPr id="4" name="Picture 2" descr="http://www.historyofjihad.org/mongols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780" y="5029200"/>
            <a:ext cx="2843219" cy="1861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s.123rf.com/400wm/400/400/dbajurin/dbajurin1109/dbajurin110900135/10639267-fortified-city-ksar-with-mud-houses-in-the-kasbah-ait-benhaddou-near-ouarzazate-morocco-souss-mass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5010" y="3276600"/>
            <a:ext cx="2738990" cy="1828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50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8" descr="http://lilianaintegratedproject09.wikispaces.com/file/view/mongol_warriors_1.jpg/72350901/375x464/mongol_warriors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22904"/>
            <a:ext cx="8209231" cy="698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3182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members.shaw.ca/bss214/tactics/Image2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0"/>
            <a:ext cx="1017474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844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15636"/>
          </a:xfrm>
        </p:spPr>
        <p:txBody>
          <a:bodyPr>
            <a:normAutofit fontScale="90000"/>
          </a:bodyPr>
          <a:lstStyle/>
          <a:p>
            <a:pPr algn="ctr"/>
            <a:r>
              <a:rPr lang="en-US" b="1" i="1" dirty="0" smtClean="0">
                <a:solidFill>
                  <a:srgbClr val="FF0000"/>
                </a:solidFill>
                <a:latin typeface="Arial Black" panose="020B0A04020102020204" pitchFamily="34" charset="0"/>
              </a:rPr>
              <a:t>Journal Entry 2/28/17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94764"/>
            <a:ext cx="9144000" cy="6363235"/>
          </a:xfrm>
        </p:spPr>
        <p:txBody>
          <a:bodyPr>
            <a:normAutofit/>
          </a:bodyPr>
          <a:lstStyle/>
          <a:p>
            <a:r>
              <a:rPr lang="en-US" sz="5400" dirty="0" smtClean="0"/>
              <a:t>What is the most interesting thing you learned about regarding East Asia’s geography?</a:t>
            </a:r>
          </a:p>
          <a:p>
            <a:pPr lvl="1"/>
            <a:r>
              <a:rPr lang="en-US" sz="4800" dirty="0" smtClean="0"/>
              <a:t>Can be physical, or from the political map (can also be something that you learned about in the reading)</a:t>
            </a:r>
            <a:endParaRPr lang="en-US" sz="4800" dirty="0"/>
          </a:p>
        </p:txBody>
      </p:sp>
    </p:spTree>
    <p:extLst>
      <p:ext uri="{BB962C8B-B14F-4D97-AF65-F5344CB8AC3E}">
        <p14:creationId xmlns:p14="http://schemas.microsoft.com/office/powerpoint/2010/main" val="184956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chasecaseco.net/wp-content/uploads/2013/05/admiral_ackbar_says_its_a_tr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0600"/>
            <a:ext cx="9454021"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5844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4376"/>
          </a:xfrm>
        </p:spPr>
        <p:txBody>
          <a:bodyPr>
            <a:normAutofit/>
          </a:bodyPr>
          <a:lstStyle/>
          <a:p>
            <a:pPr algn="ctr"/>
            <a:r>
              <a:rPr lang="en-US" sz="3600" b="1" dirty="0" smtClean="0">
                <a:solidFill>
                  <a:srgbClr val="FF0000"/>
                </a:solidFill>
                <a:latin typeface="Arial Black" panose="020B0A04020102020204" pitchFamily="34" charset="0"/>
              </a:rPr>
              <a:t>Mongols - Barbarians or Civilized?</a:t>
            </a:r>
            <a:endParaRPr lang="en-US" sz="3600" b="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34154"/>
            <a:ext cx="4495800" cy="6323846"/>
          </a:xfrm>
        </p:spPr>
        <p:txBody>
          <a:bodyPr>
            <a:normAutofit fontScale="85000" lnSpcReduction="20000"/>
          </a:bodyPr>
          <a:lstStyle/>
          <a:p>
            <a:r>
              <a:rPr lang="en-US" sz="4000" b="1" dirty="0" smtClean="0">
                <a:solidFill>
                  <a:srgbClr val="FF0000"/>
                </a:solidFill>
              </a:rPr>
              <a:t>What do you actually think?</a:t>
            </a:r>
          </a:p>
          <a:p>
            <a:pPr marL="0" indent="0">
              <a:buNone/>
            </a:pPr>
            <a:endParaRPr lang="en-US" sz="4000" b="1" dirty="0" smtClean="0">
              <a:solidFill>
                <a:srgbClr val="FF0000"/>
              </a:solidFill>
            </a:endParaRPr>
          </a:p>
          <a:p>
            <a:r>
              <a:rPr lang="en-US" sz="4000" dirty="0" smtClean="0">
                <a:solidFill>
                  <a:srgbClr val="002060"/>
                </a:solidFill>
              </a:rPr>
              <a:t>3 best pieces of evidence for your cases</a:t>
            </a:r>
          </a:p>
          <a:p>
            <a:pPr marL="0" indent="0">
              <a:buNone/>
            </a:pPr>
            <a:endParaRPr lang="en-US" sz="4000" dirty="0" smtClean="0">
              <a:solidFill>
                <a:srgbClr val="002060"/>
              </a:solidFill>
            </a:endParaRPr>
          </a:p>
          <a:p>
            <a:r>
              <a:rPr lang="en-US" sz="4000" b="1" dirty="0" smtClean="0">
                <a:solidFill>
                  <a:srgbClr val="002060"/>
                </a:solidFill>
              </a:rPr>
              <a:t>2 Thesis statements answering the following prompt:</a:t>
            </a:r>
          </a:p>
          <a:p>
            <a:r>
              <a:rPr lang="en-US" sz="4000" dirty="0" smtClean="0">
                <a:solidFill>
                  <a:srgbClr val="002060"/>
                </a:solidFill>
              </a:rPr>
              <a:t>What is the legacy of the Mongols?</a:t>
            </a:r>
          </a:p>
          <a:p>
            <a:pPr lvl="1"/>
            <a:r>
              <a:rPr lang="en-US" sz="3600" dirty="0" smtClean="0">
                <a:solidFill>
                  <a:srgbClr val="002060"/>
                </a:solidFill>
              </a:rPr>
              <a:t>1 list</a:t>
            </a:r>
          </a:p>
          <a:p>
            <a:pPr lvl="1"/>
            <a:r>
              <a:rPr lang="en-US" sz="3600" dirty="0" smtClean="0">
                <a:solidFill>
                  <a:srgbClr val="002060"/>
                </a:solidFill>
              </a:rPr>
              <a:t>1 non list </a:t>
            </a:r>
          </a:p>
        </p:txBody>
      </p:sp>
      <p:pic>
        <p:nvPicPr>
          <p:cNvPr id="1026" name="Picture 2" descr="http://www.historyofjihad.org/mongols13.jpg"/>
          <p:cNvPicPr>
            <a:picLocks noChangeAspect="1" noChangeArrowheads="1"/>
          </p:cNvPicPr>
          <p:nvPr/>
        </p:nvPicPr>
        <p:blipFill>
          <a:blip r:embed="rId2" cstate="print"/>
          <a:srcRect/>
          <a:stretch>
            <a:fillRect/>
          </a:stretch>
        </p:blipFill>
        <p:spPr bwMode="auto">
          <a:xfrm>
            <a:off x="4495800" y="762000"/>
            <a:ext cx="4467225" cy="2924176"/>
          </a:xfrm>
          <a:prstGeom prst="rect">
            <a:avLst/>
          </a:prstGeom>
          <a:noFill/>
        </p:spPr>
      </p:pic>
      <p:pic>
        <p:nvPicPr>
          <p:cNvPr id="1028" name="Picture 4" descr="https://encrypted-tbn3.gstatic.com/images?q=tbn:ANd9GcQG-RQwk46aG8IwvDkCCcao1d67yDOZAXczmaED4T6BycoTiKY_"/>
          <p:cNvPicPr>
            <a:picLocks noChangeAspect="1" noChangeArrowheads="1"/>
          </p:cNvPicPr>
          <p:nvPr/>
        </p:nvPicPr>
        <p:blipFill>
          <a:blip r:embed="rId3" cstate="print"/>
          <a:srcRect/>
          <a:stretch>
            <a:fillRect/>
          </a:stretch>
        </p:blipFill>
        <p:spPr bwMode="auto">
          <a:xfrm>
            <a:off x="4495800" y="3733800"/>
            <a:ext cx="4457700" cy="2971800"/>
          </a:xfrm>
          <a:prstGeom prst="rect">
            <a:avLst/>
          </a:prstGeom>
          <a:noFill/>
        </p:spPr>
      </p:pic>
    </p:spTree>
    <p:extLst>
      <p:ext uri="{BB962C8B-B14F-4D97-AF65-F5344CB8AC3E}">
        <p14:creationId xmlns:p14="http://schemas.microsoft.com/office/powerpoint/2010/main" val="322550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16048"/>
          </a:xfrm>
        </p:spPr>
        <p:txBody>
          <a:bodyPr>
            <a:normAutofit fontScale="90000"/>
          </a:bodyPr>
          <a:lstStyle/>
          <a:p>
            <a:pPr algn="ctr"/>
            <a:r>
              <a:rPr lang="en-US" b="1" i="1" dirty="0" smtClean="0">
                <a:solidFill>
                  <a:srgbClr val="FF0000"/>
                </a:solidFill>
                <a:latin typeface="Arial Black" panose="020B0A04020102020204" pitchFamily="34" charset="0"/>
              </a:rPr>
              <a:t>Journal Entry 3/16/17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13284"/>
            <a:ext cx="9144000" cy="6444716"/>
          </a:xfrm>
        </p:spPr>
        <p:txBody>
          <a:bodyPr>
            <a:normAutofit/>
          </a:bodyPr>
          <a:lstStyle/>
          <a:p>
            <a:r>
              <a:rPr lang="en-US" sz="5400" dirty="0" smtClean="0"/>
              <a:t>What’s the most important thing someone needs to know about the Ming-Qing Dynasty reading?</a:t>
            </a:r>
            <a:endParaRPr lang="en-US" sz="5400" dirty="0"/>
          </a:p>
        </p:txBody>
      </p:sp>
    </p:spTree>
    <p:extLst>
      <p:ext uri="{BB962C8B-B14F-4D97-AF65-F5344CB8AC3E}">
        <p14:creationId xmlns:p14="http://schemas.microsoft.com/office/powerpoint/2010/main" val="406639973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4689"/>
          </a:xfrm>
        </p:spPr>
        <p:txBody>
          <a:bodyPr>
            <a:normAutofit fontScale="90000"/>
          </a:bodyPr>
          <a:lstStyle/>
          <a:p>
            <a:pPr algn="ctr"/>
            <a:r>
              <a:rPr lang="en-US" b="1" i="1" dirty="0" smtClean="0">
                <a:solidFill>
                  <a:srgbClr val="FF0000"/>
                </a:solidFill>
                <a:latin typeface="Arial Black" panose="020B0A04020102020204" pitchFamily="34" charset="0"/>
              </a:rPr>
              <a:t>Ming – Qing Dynasty</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94764"/>
            <a:ext cx="9144000" cy="6363235"/>
          </a:xfrm>
        </p:spPr>
        <p:txBody>
          <a:bodyPr>
            <a:noAutofit/>
          </a:bodyPr>
          <a:lstStyle/>
          <a:p>
            <a:r>
              <a:rPr lang="en-US" dirty="0" smtClean="0"/>
              <a:t>You are going to teach me</a:t>
            </a:r>
          </a:p>
          <a:p>
            <a:r>
              <a:rPr lang="en-US" dirty="0" smtClean="0"/>
              <a:t>In your table groups develop a cheat sheet about your reading that includes must know information</a:t>
            </a:r>
          </a:p>
          <a:p>
            <a:pPr lvl="1"/>
            <a:r>
              <a:rPr lang="en-US" dirty="0" smtClean="0"/>
              <a:t>It has to be different than the questions you answered</a:t>
            </a:r>
          </a:p>
          <a:p>
            <a:r>
              <a:rPr lang="en-US" dirty="0" smtClean="0"/>
              <a:t>Assume I am going to take a test and you have to give only the most important information </a:t>
            </a:r>
          </a:p>
          <a:p>
            <a:pPr lvl="1"/>
            <a:r>
              <a:rPr lang="en-US" dirty="0" smtClean="0"/>
              <a:t>What do I need to know?</a:t>
            </a:r>
          </a:p>
          <a:p>
            <a:pPr lvl="1"/>
            <a:r>
              <a:rPr lang="en-US" dirty="0" smtClean="0"/>
              <a:t>Why is it important?</a:t>
            </a:r>
          </a:p>
          <a:p>
            <a:r>
              <a:rPr lang="en-US" dirty="0" smtClean="0"/>
              <a:t>Then write 5 multiple choice test questions and 1 short essay question from the homework</a:t>
            </a:r>
          </a:p>
          <a:p>
            <a:pPr lvl="1"/>
            <a:r>
              <a:rPr lang="en-US" dirty="0" smtClean="0"/>
              <a:t>Give me 4-5 options per question for the multiple choice</a:t>
            </a:r>
          </a:p>
          <a:p>
            <a:pPr lvl="1"/>
            <a:r>
              <a:rPr lang="en-US" dirty="0" smtClean="0"/>
              <a:t>Give me a prompt that is arguable</a:t>
            </a:r>
          </a:p>
          <a:p>
            <a:r>
              <a:rPr lang="en-US" dirty="0"/>
              <a:t>Be prepared to explain and defend your reasoning for your questions/note </a:t>
            </a:r>
            <a:r>
              <a:rPr lang="en-US" dirty="0" smtClean="0"/>
              <a:t>sheet</a:t>
            </a:r>
            <a:endParaRPr lang="en-US" dirty="0"/>
          </a:p>
        </p:txBody>
      </p:sp>
    </p:spTree>
    <p:extLst>
      <p:ext uri="{BB962C8B-B14F-4D97-AF65-F5344CB8AC3E}">
        <p14:creationId xmlns:p14="http://schemas.microsoft.com/office/powerpoint/2010/main" val="30595204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03682"/>
          </a:xfrm>
        </p:spPr>
        <p:txBody>
          <a:bodyPr>
            <a:normAutofit fontScale="90000"/>
          </a:bodyPr>
          <a:lstStyle/>
          <a:p>
            <a:pPr algn="ctr"/>
            <a:r>
              <a:rPr lang="en-US" b="1" i="1" dirty="0" smtClean="0">
                <a:solidFill>
                  <a:srgbClr val="FF0000"/>
                </a:solidFill>
                <a:latin typeface="Arial Black" panose="020B0A04020102020204" pitchFamily="34" charset="0"/>
              </a:rPr>
              <a:t>Journal Entry 3/17/17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85096"/>
            <a:ext cx="9144000" cy="6372903"/>
          </a:xfrm>
        </p:spPr>
        <p:txBody>
          <a:bodyPr>
            <a:normAutofit/>
          </a:bodyPr>
          <a:lstStyle/>
          <a:p>
            <a:r>
              <a:rPr lang="en-US" sz="6600" dirty="0" smtClean="0"/>
              <a:t>Who or what is your favorite person/place/event from history?</a:t>
            </a:r>
            <a:endParaRPr lang="en-US" sz="6600" dirty="0"/>
          </a:p>
        </p:txBody>
      </p:sp>
    </p:spTree>
    <p:extLst>
      <p:ext uri="{BB962C8B-B14F-4D97-AF65-F5344CB8AC3E}">
        <p14:creationId xmlns:p14="http://schemas.microsoft.com/office/powerpoint/2010/main" val="42078459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06994"/>
          </a:xfrm>
        </p:spPr>
        <p:txBody>
          <a:bodyPr>
            <a:normAutofit fontScale="90000"/>
          </a:bodyPr>
          <a:lstStyle/>
          <a:p>
            <a:pPr algn="ctr"/>
            <a:r>
              <a:rPr lang="en-US" dirty="0" smtClean="0">
                <a:solidFill>
                  <a:srgbClr val="FF0000"/>
                </a:solidFill>
                <a:latin typeface="Arial Black" panose="020B0A04020102020204" pitchFamily="34" charset="0"/>
              </a:rPr>
              <a:t>Shout out to Zheng He!! </a:t>
            </a:r>
            <a:endParaRPr lang="en-US"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31390"/>
            <a:ext cx="2580238" cy="6426609"/>
          </a:xfrm>
        </p:spPr>
        <p:txBody>
          <a:bodyPr/>
          <a:lstStyle/>
          <a:p>
            <a:r>
              <a:rPr lang="en-US" dirty="0" smtClean="0"/>
              <a:t>Tell me about this ship</a:t>
            </a:r>
            <a:endParaRPr lang="en-US" dirty="0"/>
          </a:p>
        </p:txBody>
      </p:sp>
      <p:pic>
        <p:nvPicPr>
          <p:cNvPr id="4" name="Picture 3"/>
          <p:cNvPicPr>
            <a:picLocks noChangeAspect="1"/>
          </p:cNvPicPr>
          <p:nvPr/>
        </p:nvPicPr>
        <p:blipFill>
          <a:blip r:embed="rId2"/>
          <a:stretch>
            <a:fillRect/>
          </a:stretch>
        </p:blipFill>
        <p:spPr>
          <a:xfrm>
            <a:off x="0" y="1411550"/>
            <a:ext cx="9144000" cy="5446450"/>
          </a:xfrm>
          <a:prstGeom prst="rect">
            <a:avLst/>
          </a:prstGeom>
        </p:spPr>
      </p:pic>
    </p:spTree>
    <p:extLst>
      <p:ext uri="{BB962C8B-B14F-4D97-AF65-F5344CB8AC3E}">
        <p14:creationId xmlns:p14="http://schemas.microsoft.com/office/powerpoint/2010/main" val="37998810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38200"/>
          </a:xfrm>
        </p:spPr>
        <p:txBody>
          <a:bodyPr/>
          <a:lstStyle/>
          <a:p>
            <a:pPr algn="l"/>
            <a:r>
              <a:rPr lang="en-US" dirty="0" smtClean="0">
                <a:solidFill>
                  <a:srgbClr val="7030A0"/>
                </a:solidFill>
              </a:rPr>
              <a:t>The Qing</a:t>
            </a:r>
            <a:endParaRPr lang="en-US" dirty="0">
              <a:solidFill>
                <a:srgbClr val="7030A0"/>
              </a:solidFill>
            </a:endParaRPr>
          </a:p>
        </p:txBody>
      </p:sp>
      <p:sp>
        <p:nvSpPr>
          <p:cNvPr id="3" name="Content Placeholder 2"/>
          <p:cNvSpPr>
            <a:spLocks noGrp="1"/>
          </p:cNvSpPr>
          <p:nvPr>
            <p:ph idx="1"/>
          </p:nvPr>
        </p:nvSpPr>
        <p:spPr>
          <a:xfrm>
            <a:off x="152400" y="762000"/>
            <a:ext cx="4419600" cy="5791200"/>
          </a:xfrm>
        </p:spPr>
        <p:txBody>
          <a:bodyPr>
            <a:normAutofit/>
          </a:bodyPr>
          <a:lstStyle/>
          <a:p>
            <a:pPr marL="0" indent="0">
              <a:buNone/>
            </a:pPr>
            <a:r>
              <a:rPr lang="en-US" b="1" dirty="0" smtClean="0">
                <a:solidFill>
                  <a:srgbClr val="002060"/>
                </a:solidFill>
              </a:rPr>
              <a:t>1793</a:t>
            </a:r>
            <a:r>
              <a:rPr lang="en-US" dirty="0" smtClean="0">
                <a:solidFill>
                  <a:srgbClr val="002060"/>
                </a:solidFill>
              </a:rPr>
              <a:t>: The Qing accepts ambassadors from England, despite Chinese distaste of foreigners</a:t>
            </a:r>
          </a:p>
          <a:p>
            <a:pPr marL="0" indent="0">
              <a:buNone/>
            </a:pPr>
            <a:endParaRPr lang="en-US" dirty="0" smtClean="0">
              <a:solidFill>
                <a:srgbClr val="002060"/>
              </a:solidFill>
            </a:endParaRPr>
          </a:p>
          <a:p>
            <a:pPr marL="0" indent="0">
              <a:buNone/>
            </a:pPr>
            <a:r>
              <a:rPr lang="en-US" dirty="0" smtClean="0">
                <a:solidFill>
                  <a:srgbClr val="002060"/>
                </a:solidFill>
              </a:rPr>
              <a:t>English ambassador brings clocks, globes, air-balloons, etc.</a:t>
            </a:r>
          </a:p>
          <a:p>
            <a:pPr marL="0" indent="0">
              <a:buNone/>
            </a:pPr>
            <a:endParaRPr lang="en-US" dirty="0" smtClean="0">
              <a:solidFill>
                <a:srgbClr val="002060"/>
              </a:solidFill>
            </a:endParaRPr>
          </a:p>
          <a:p>
            <a:pPr marL="0" indent="0">
              <a:buNone/>
            </a:pPr>
            <a:r>
              <a:rPr lang="en-US" dirty="0" smtClean="0">
                <a:solidFill>
                  <a:srgbClr val="002060"/>
                </a:solidFill>
              </a:rPr>
              <a:t>China rejected these offers due to their </a:t>
            </a:r>
            <a:r>
              <a:rPr lang="en-US" b="1" dirty="0" smtClean="0">
                <a:solidFill>
                  <a:srgbClr val="002060"/>
                </a:solidFill>
              </a:rPr>
              <a:t>self-sufficiency</a:t>
            </a:r>
            <a:r>
              <a:rPr lang="en-US" dirty="0" smtClean="0">
                <a:solidFill>
                  <a:srgbClr val="002060"/>
                </a:solidFill>
              </a:rPr>
              <a:t>  </a:t>
            </a:r>
            <a:endParaRPr lang="en-US" dirty="0">
              <a:solidFill>
                <a:srgbClr val="002060"/>
              </a:solidFill>
            </a:endParaRPr>
          </a:p>
        </p:txBody>
      </p:sp>
      <p:sp>
        <p:nvSpPr>
          <p:cNvPr id="1026" name="AutoShape 2" descr="data:image/jpeg;base64,/9j/4AAQSkZJRgABAQAAAQABAAD/2wCEAAkGBxQSEhUUEhMWFRUWGRgWGBcYFx8YIBgaGR0XGBgcGhwcHCggHB8lHhsaITEiJykrLi4uHB8zRDMsOSgtLiwBCgoKDg0OGhAQGi8lHyMsNDc3Nzc3LDcuNS0sLC0sMjc3LDIwLzQtNDIrKzYsNy8tLS0sMS0sLCw1NCw3Ly4sLf/AABEIANUA7QMBIgACEQEDEQH/xAAcAAEAAgMBAQEAAAAAAAAAAAAABQYDBAcCAQj/xABMEAACAQMDAgQCBwMHCQUJAAABAgMABBEFEiEGMRMiQVEyYQcjQlJxgZEUobFVYnKSwdHSFRYzU4KTorLhQ3OUlcIkJTREY4Ols/D/xAAaAQEAAgMBAAAAAAAAAAAAAAAAAQMCBAUG/8QALREBAAICAAMHAgYDAAAAAAAAAAECAxEhMUEEBRITYaHwIpFRgbHR4fFCccH/2gAMAwEAAhEDEQA/AO40pSgUpSgUpSgUpSgVD9RdT2tiga6mWPPwr3Zv6KDLN+QqM6x6kkieOzslEl7OCVB+GGMcGaX2UHsPU8fI+umeiIbVjPMTdXjcvcy8tnn/AEYORGvJAC+mBk4oId/pAu5f/gtHupV9Hmxbg/Mbs8YrZt9S1yT/AOSs4f8AvJ2b/wDWDVh6j1SaBV/Z7V7l2zwHWNExjmR2PlHPoCTg1VekNd1O/tzd4tViZZvChVX3uyB1TMhcKoLgc47e3egkxb6y/wAU9hEPZYZZMfm0i14fp3U3+PVyo9orSNf3sWP769dOdRQwCKwuboPeQ24eckkgbVBctIeCQOeTnHJrz0J12uqTXSxRFIoDHskbOZA+/nbjy/CCOc4I7UGoeg7skk61e8+wUfuHFel6DufXWb7+sv8AdV6qmdV9RXYvI7DT0g8d4TO0k7HaiBtnwqMk5+f5UGE9B3H8s3/9Zf8ADWRuirr01i8/SP8Aw1ran1mdIFvFqcxuZbhmPiRRLGsSjw18w3ZIyxOe/fjtXzQup72R9Rtgkc91azfV728INDLuaPJVCCVHHYZBHPqQ2/8ANTUF+DWZsj79vEw/MY59K24NM1VRg6hbP82sjn/hnAqA6P1rWb5vGJsI4FleJkCyMx8Ntr48344Ofbipm260S4s9QnjDR/sbXMZOQSTCpZXXII5GDgg4Pv6hkudL1VhhdQt4z95bIk/8U7D91Qs3RerscnXXH4Wyr/BxURp+u3dv/kuf9ue4S/aNHtpVTcviDzPGUUHCHjOMcitzSZrrU5LiZdUa0jFxJDDCixnMceFDebkljuPr+nFBsp0Tq4ORrr/nbKf3F63JOmdYIx/ltR8xZRg/81S+qatJZtp8JbxjPL4EkjjDHEbtuAXCglgM8YxnisHX/U0mnJBcBFe38UR3PB3IjghXXHHB75znIHrkBDv0nrXprmfxtIx/aa8roGvp8OqwSfKS3UZ/qrmpfQermvdQnht1RrW3QB58k75mPCxkHBUANn5j9bdQUW3vtdhXM1rZ3WPSGZomP+8XaT8uK2dA+kS3nlFvOktncngQ3C7Nx7eRuzfLsT6A1ca09W0qG6iaK4iWWNu6sM/mPUH5jkUG5Sqv0pcSQzTWE7mRoVSWGVjlpLdyyrvP2nRlZC3qNh7k1aKBSlKBSlKBSlKBWK6uFjRnc4VFLMfYKMk/pWWqh9LV0Y9JuyO7IIx/9xljx+e7FBrfRfZtJHLqMw+vvnMgz3SBSVgjHy2gH55HtV4rV0q0EMEUSjAjjRAPYKoUfwraoIPrXUVgsblmkWNvBl2bmC5fY20DJ5OccVGfRVdwNpttHDKkhiiQShWB2Ow3MG9jkn9KmtV6btLl1kuLeOZ0G1TIobAzngHjvW5YafFAmyGNIk77UUKP0AoOIaR0bPf3dvKVZbadZLq4l7eIk0zusQPclkSIH2Un5A3j6JYWJ1G4YY8W9lVPbw4vIgHyHKgfzav4FYrW1SJdsaKi5ZsKMDLEsxwPUsST8zQZq4n1jexRa7cS3N7JZCO3iSNohueQN5ioG1uM5zx7V2ytG40a3klWaSCJ5VxtkaNSwx2wxGeKDn3WXTx1G4tBtZ4prKdRK6YKPiN42fAARt204wM+YYqM+hi7nnv7ySaNlZYYIJmPrND9Wc443EKSfauxV5VAM4AGTk49T70FM+iqykgt7iKVHRlu7jG5cblJBVh7gg9xxVJ6M0ydNB1ZHVjK0t0OBy5VER8Ad/MrDHyNdrr4BQcN+i3RhZ3tubuJ5GubaNrOdgx8JtmZYSDwhGWAPt/TwI3piYwqttcdOtdy+K4edosE7n45aI8DPcuB88V+haUFG+kuC4BsZ7a1a5a3n8QxKdvGxh3wcc45waw9STT3WiXrajarbnwnZYlk3sNnnjLMBgHeFOBngc98C/1jnhV1KOoZWBDKwyCDwQQeCKCm/Q7ogtdLg4w8w8dz7mTlc/gm0flV2rzFGFAVQAoAAA4AA4AFeqBSlV/qPXWhmtbaHBnuZMcjISGPzzOefujaPmw74xQampSbdZs8fbtbpD+Ae3cfvFWuqdqMG7XbVgfhtLgkew3xKD+Zb91XGgUpSgUpSgUpSgVUfpUhD6bICMjxLfP++iq3VCdbaUbqxuIVzuaMlMffXzp/xAUEnqF2IYpJWBIjRnIHfCgscfpXI9K6h1q+h/yhBJFHF4qxxWqRiUyAyLG3iN3QKDktkcAnCjBro+j9RQXGnpeSMqxPFukLdlPwyK34NlT+Fcv6mgt9GuIr/S7mPZM6rLZJIHEyMfiiUH0zx6AkYOOCF86r61e3uEs7S1e7u2TxTGrBFRM7dzue3Pp+8ZGd467La2qTaiqLI8qRhIMsB4rqiDLYyRnJPbg4z68u6oudnUNwZL82CG2j+tCgsyfVExrnO1iQTkAnyn3q1fTBcLb2VgSzNGl5bFmYl2ZEWRiWJ5YnbnPrQXjqXVDaWs9wE3+DG0m3dt3bRnGcHH6VUeloNTvmhvLq5SG2ZUmjtrfOXDAOviuRnGCMqCc/KvvU3UUd/ol7PAsixmN1VnXbvAxllGSdvcZOOxra+ivQFgsoJzJLJJPbwEmR9wRNgKxxjsqDPA70F1qj6z1bdSXz6fpsMbyxIHmmnLCOLcAVGF5Y4I7H39iRvP0JA1+L55bh3U7ljaXMaN6FVxkY9s4+VUz6ULaKzvFvLW8Fnesm5kdX8O5RSFwSFK7uACPXg8fFQXfQ9Ruom2ao9qryyCO3EAf6zCF2yGJPofbt8xW3d9U26LeHcWayUvMgGGA2eIMbsA7h2OcE1yCfrp7mbSdSniMMUM81vKwyUDOqedT3wVJ45/0bd6zTyPdWuv6jGCIbgRxQkjG9IcI7DPpt/tHpQW7SNU1rUESaJbSyt5AHRmzPIVPKnAIXkehwaw3XUGr3d3dW2ni0jW1dUaWQs24sMjHlIB4ORg4PGT3M90V0ebNIS93dylI1URPL9WvlxtEYAGB6ZzjAqo9D9JRXc+qSTtMCNQuFAjneIcHOSEYZI3cGgs+mazNaXNrYXc37Vc3PiyvIAsaxKoyqqqr5gSrAE88MfYVpP9KkTX4tIIGmQSrA8wdRh2JH1cfxSKuDuYYwAT2wTGavaM/VNtgnyWZbPfAxOg/ewrV+h957B5NNmsZvE8d3a4Vfqwu1AGLt3Hl4x3yOM5oOiaf1NDN+1ldwFpI8chOMEooZivPYcjnHaofpfWtRvHinMNrHZSDeD4jvIVKnbjygA5xkED1qq6FY3FrpeuGZGSUy3bgkfEDGDvX0IOScj51I/QtLbSW6eBeXM0kUMazQuzeHEzjsilAvdWwQTxQTWjfSRaXNzPaqJEmhMuA4AEvhFgxjIJ+6Tg4OPwOI2Xr27fTl1C3s4Wh8MyPuuCGUoWV1C+Fg4I4Oefaqpr3SsyabJdxq0d1Z3d1KjEbS8JlbfnPdcebngjd96tjSEYdHv3yY5j+Rnb92OaC1dO9ZajcLG7aO4ikVXWRLmI5VwGU7XK+hBxnNeuloTdatf3rcpBiwg+WzDz/8Zxn5kVYun1W1sLZZXVFht4VZ2IUDaiqSSeB2rd03T47dCsYwpeSU5OctIzSOST82P5YoK1prCXXLthyba1t4PwMrSTH9QF/QVcao30VuZ1vL04xd3UjRkesMWIo/+VhV5oFKUoFKUoFKUoFKUoKDf6bJp088iQm5066Ja4tlQO0LsAHkRPtxsM7k7+uMVqdN9OdPmcXNqYDIhDhTMfq2zwfCdvKQQcAjgjgDArpNRuo6Ba3BzPbQSn3kiVz+pGaDXv8Ap2yu3WaW3hndcAOVDcA5AJ9QD6H3qXliVhhlDD2Iz/Go/SenrW1LNbW0MLMMExxqpI9iQO1SdBp6hexQqgkICyOkKjGQWc7VXHse1ZLe6jZnjQjdFtDKPs7gGUe3bFUXXeoBKYFmwjwXy7xyBsj8Qhu/bj+31FaNlrMyRMIc/td7M0mOCY1zsVe2OSrYPooLegzrz2isT89Pfc6UTnjfz099y6hWG7tI5V2yoki/ddQw/QjFRWr6bdvbJHbXgglUKGmaIS7sDB4ZuCTznn+2q0Olta/lwf8Ag4/lWwvXeTTomi8FoozFjb4ZQFMe23GMfLFZo4VVQqqAoGAoGAB7AdsVXkkubVLSOa4Fy8k/hSSNEse5WjlcbVQ4UgqOeeM/jUfFFdXlzeGK+mt4oZVhRUjhYFljjaQ5eIn4mx3PIPPoAuleUQDOABk5OB3Puapdx0tqZ+DW3H9Kzhb+GKx/5s6x/Lv/AOPh/wAVBd/CXdu2jdjGcc49s+1e6o/+bWsfy4P/AC+H/FXw9M6x/Lg/8vh/xUF4YZ4PIrBZWMUIKwxpGpOSEUKCffAHfiqY/TWs+mtqfxsIh/aa8npvWv5bX/wMXz/6UF7dAQQQCCMEHkEHuDWGGxiSMRLGixAbRGFAUD22gYx8qpQ6X1k/FrgH4WMX94rbi6Uvz/pNZnPvsghT/wBJoJ/qLRoLy3eC5XdE2Cw3FfhIYHIIIwRVb17Wv2zOn6a29mHh3FwnKW0XZxu7NKRlVUcg8nGK8v8ARnDM2b27vbwf6uWfEfy8iBcfrVv03ToreMRQRpFGvZUUKPmcD1Pv60DStPS3hjhiGI4lVFHfhRgZPqfnW1SlApSlApSlApSlBVYurnbxSLVmWOSSLasi+ITGxUko+1RnG4DfyCD61MaXrsFwdqPhx3jcFHGOCdjAEj+cMj51SLOBi000WBIbi6VlPCyhJ5VXcRkqwAGHGeOCCMAe3vVm4aAkpgtGcCSMnsQP4OjEd8E0HRqVTtN1uVBlGNzGO6MdsqfgWxuP818H13elaeu/SC8A3Jbbo848QucZHLJINoaF9vPmB+WRzWNrRWNyi1orG5XqWVVxuIGSAMnGSewHzrBqV/HBG0krBVUepxk+gGe5PoK5drPUZMM6Fi8cvh3NsWOSh8Rd8JOc5VwxHfAXvgitvrzVfGnjiwXgkWNFUgbXM5KhwRz8JYYbHwt2zk62btUUpNqxvX/d/wBs+z+HLfUzqEN1TfwXcqzJGwYqpYMSqbgTuIfsVxH3IGQuRkNXjQrGZ7hY4neETLw4Vm2j7Q3Id2CRywZBwFye1Q9wsu7dIWUZUFxyh5jByB243DBwOTXUfozdjDKM7o1YbW3lssyh5MAjy5LbuDjzemDXJ7LM5+0bmefHhvXz3Wdt7rx0mMlJmOPH13+iwdP6MtpF4au7ksXZnYkliAOPRRgAAD29SSTJ0pXoIjUahREajUKd17qaQS2bSfDC1xeN/Rggkj49Ml54xj1zUr0Xp7wWcYl/0r7ppv8AvZWMj/oWx+QqjHOra5IoGbSyEaSN6O6N4nh/nKEJ9MW4966rUpKUpQKUpQKUpQKUpQKUpQKUpQKUpQKUpQKUpQUbTE2+KMYxcXXHyM0jD9xB/Osl3ZrJjcCGXlWU4ZT8iP4dj6g1sXEe2ece7hx/tImf+INUdq9zhfDCszuPIFO3Jz94HKgdyfb3JAIaMjsrhSDKTuxJGNkgCnBLqcKwyO4PODhaQX0bv4cpUsw28jw2dPuyRtgj5HHfkY9d2yhW3UB23SPx2JLkDhUUZYgDgAZOBWzq2izT2027bEvhyEK+NzMFO3cTlY19+5x93FByvVV8B2gJPhxbpFDDBCkxnn5gAA/urDBqDgRnAOzwyAfvKzqg/Dlq1A6kBsKExtOF24Xaq7JAPhwB3+QzjuciRldrEZyzE5bKhCS2eB3AyBz6+mOfPZJiZnTn5sdsV56ceCdtBIjqyu5XZ4s4JAUE8jnB2/ECR+HvXTugdU8ZZEiT/wBnh2xpLgjx5BnxnAPZd3YD/oORWbGWXdIsjiU58OPguM7guRyCTzhQSB2HAq+WKXc2wG5gtLdMKLeBs4HtI8bbgfcBxnPcVt93461mbRz+fu357ZbNEV46j+vnrt02oHrTVnt7Y+AN1xMRBbr7yyZAP4KMuT6BTUpp80ZXbG6NsAB2nOPx5JH51kktEZ0kZQXTcEYjld2A2PbIAFdZKJ6M6bTT7VIEO5uWkk9ZJG+Nz6/IZ9ABU5SlApSlApSlApSlApSlApSlApSlApSlApStbUb5IInllYKiAsxPoBREzrjL1fXscMbSTOscajLMxwAPmTXPtS+lPzH9mtTIg+3LJ4W4e6qEZsf0sH5VUOouoJb+TxJcrEpzDD6IPRm+9IR6n4c4GOSY2jidq72mLeHD915tNZuL3N5EqL8MZty2Q4QMSd+wMjlmOCRgqF48wI2+lLCScswj8MhikkjbTtIOWjhUEg4JPmOBkk+Y7hXNo53t2DwzGEnCnBGG9hhgVz6DKnA4GK39A1a4spPFikLEsWljY+WbJy24dg5yTvHOT6jy0bde9MExWZnm7lp2lxw52DLH4nblm7nlj6cnAHAzwBUZ19deHYXB++vhD8ZSI/8A1ZrN/nTbfsa3gfMLAEdgSc42YYjDAggjPBBrmXWPXDXUSp4SCDxgTLHIXC7VOEmUopQ7yrA9uB8zVeWZilpj8HTpqbQrU1qCdwJV+24e3sR2YfI9vTFan7OU7ow/nRE4J75MfbP5NS3vnadk4K5Ix6rt9Tz2/I/EKmtOsHuJUgi+OQ4yeQijlnPyUenqdo4zXnfKy1tWk85iPd0fFiyVmekTPs2Og9IknvIXAkmhVmEhkhTYFKtuGTGOScDAOea7oBitTSNNjtoUhiGEQYHqT7lj6sTkk+pJNblegwYYxU8MObPh/wAYiI9HwqM5xyPWvtKVcgpSlApSlApSlApSlApStbUpJFicwoHlCnYrHaC3puPoM9/lQY9S1eC3XdPNHEoIGXYLyew5Prg1txuGAIOQRkH5Gqda/R9Cq+JITNenLvdOAXMjAAlMgqgXGEUDCgD551NHlNneRW/jLHFMxCxGCR2eQJzvuDIRuO0nJGSABzjNBfqUpQKq/UfVD2c6CSHNsVUtKCSQSWDAALjK+U7c5YMcZIwfvXvUi2cSBmZPGcR+IBnYMguePNu25A2gkHnGASKympTXQEccsy28yS4aTw3EoUmMhO8hGe4JDY+7xQXGz6vspCqrcIGYhQj+RiT8PlbB5yMcc5Fc++l7XGmnSxjJ2R4lmYDI8Q8xRtyOAPOR65T3ra0ezhjEga1eZoH8rxSbRMQBKA6NJjyuSn2uFAPbFUCad2lldstMXJnXkeYk5257Y+EfJQPSkNDvDLOPF9PX7PcU+Ttbhvb0PzU+tZq04kRlVFXKjg5PK+3fnPzr6kjDt9YoOP5wx3+TYrLTzNqR0+ft+bV1qzZ8MpXABDBs45xjtz+NfdJuMfVsT64yexHxL+XJHyz6AVvhlkHv7jsR+I7iozVrbawcHG4gE+zj4G/gp/2aRx4L8dvHXyrfPn8JbQdantZZoI0d4bhgQq7siQ7SXTGSGBOGAxlWB+zXQrm6httNa8IWSaVRCodBkyEsuyQEAts85Ib0VqrfSyXKWv7akcPgwTNO+/LPlYhDJtVTwigswyd7d9vYGW6xhF7f2VinwjM8xUeUtL53PJJVggfGT/2yioiOL0mHxUwV3PHUfdj6R+jqOWySaaaWCSXzKUKD6scICHQg5GX4wfMParZ0R0qlpJO4dpiSqJI5UnZtVmXCKAvnznjnC+wqw6hpMUyKjr5UKsoBK4KFWXt6AqOPlULpt+LUyftNu8OW81wAHjkAyEYsjExgKBkyKoHvWE0rNvHqNtqu60ikTwWilKVkFKUoFKUoFKUoFKUoFKUoKr1L1gLa4S1RYzK6GUtPOLeJUzt+MqxZs/ZVTxzxUPcaoLq5tg99YRsj8JFcNKZN427QuUDE54yDg4OOKvN/p8U67JoklX7rqGH6EVSfo9to1ubyOS0VLiOXzPGqeEq4DQRxEAMMI4PKjJLHPoAuek2Jhj2GR5fM7bnOT5mZgv4LnaPkBVO6i1XwtU3vazzpbWviqYlXCNI0gkd2d1XISMBRknl8d6vtUuK1k1Ka7Elw62SS/s4gRVUTeGqibe5UvtMhZCFIyEI9TkLdZXIljSRc7XVXGRg4YAjI9DzWaviqAMDgDivtBhu7RJVKSorqe6soYH8jWP8AydD4axeFH4agBY9g2gDgALjArapQc5+lG2S1hge1RYGkuEjd4vqzt2SNg7cA/CBzXN4oiCzMxdmJJZsZOST6ADuSfzruPW+iftlnJEv+kGJIj7SJ5k/I/CfkTXDrabeucEEEhlPdWHDKR6EHijhd8eZExx+mf1fJrcNzyG9GHB/6/gax+fBVhuByNyHaRn5eh+YNbVV2bWJfIRgbiuFC5J3ZOBk89gMj39KyjcuVhpfJwjonGh5UYBUDGTnI9sGt+y6fW4tLm4nZltoldIsHzT3HZAvuqvgAfab5Kcxui6TcXVxHDkq0px8XwIOXchRt8q5xnOWKjPNdd0zTo5bhIogBa2I8GFRyN6jZK+c8leYsnkHxfeol1u7eyRM+Zbjrl/v8VV+j7QLuSxugG8KK4XaquuA7EbXk+9tK4UHjO3PIxmF03W3hj1DVNpDfUwoy7WKCZ1EmM5UlI0jCk5UnHpXeMcYqiT9Mx2kyw20CyW1ykvjW0j5UspiKeHvyAwBfAOBgdxtFTM7269cfhisRyhX9I6kN+C9kLqZrYrNDI6qSjujI9vNllDq4BO4Egbhyu1au9zaXl3E0FzHBBHIpSVopmlZkPDooaJAu4ZG4k4zwCeQ6L6cSyE3hwi3SVwwhVy4XCgEkk43Me+OMBastYrSlKUClKUClKUClKUClKUClKUCqct1Bb6pdStPFGjQW4mDuE2yBnER82AdyNjj7o96uNUPXemFuruWRCGlXYnfhMiEndxw+1TjnOH+dBt6t16ixO9pbzXOPKH2mKIsThQskgHiEnAAjDk5HvUx0dYLBZQIsiy+Te0qnKyPITI7qfUMzFh8jXm3015bgXFzgCMkW8IORHnKmVz2MjAkccKpIGSSTrdLfUzXdn6RyCeIf/RuNz4/2ZRMo9gFoLJSlKBURZxu8pl3tt8SRdu44CoDFt29smQM+cZ7DNSF5ceGhbazn0VBksfQD0/MkAepFRvTXjlXefauZJdsS87B4jHzv9pvwwADjnuQmapXWHQKXLme3YQ3B+PI8k2O28DkN6bxz7hsDF1pRhkx1yV8No3D8+apYT2pxdQvDj7fxRn8JB5fybB+VRUEVuW3p4W73BHf8jjPzr9LkVD67DFFGZRBE8wwsW5BzK5CRruxkAsRk+gyfSjmW7ppufBaY2530pmxtL3UZFxIu63hVuOVbYc+26YhT8kBq5dO3tpaWkZe6h27QviNKp3EDLEsTyx5Y/jVI6o6Je8kmmtY498bKjDAQyuV8V3zxl/OgyTx5hniqTaaZcxGVWhKNt80cqEltxIGwFQWJZcAjPpWUViY5tus+TrHWs6iH6HXW4eBuO4qGCbSXKtnBCAFiOD6ceuK1tScSS2TocjxnOR7eBOD+/HFcJTVbhBGv1gdiwLlm3yqcqVySSPKQu4HIHtVv+iy8kkvXjx4cMUby+Gedkr+EgJJAbzLvOM/P3zE1mI2tpmi0xGp+0uwK2e1fa8Qx7VCjPHvXusK71G+a+efApSlZIKUpQKUpQKUpQKUpQKUpQQ3U+pvDGiQ4NxcOIYcjIDEFmdh6rGis5Hrtx3Irb0bS0toVijyQMlmblnc8u7n1ZmJYn3NRFqvj6nLJ3S0iWBflLNiWX8wghH+0astBVOuuozZiEh0TdNChZyAoVnG/cSQABGHOfwrVg1qC41WBrOVZ/qJo52iO9VUGN4dzL5c7t4Az9pqz/SYoWxuHGNwhmIPsQjEH8vesnTU5N/eJtCqIbJ1xx8azZ4/FaC1UpSgxXMhVGYAkhSQAMk4GcAev4VDdI6o9xG5cxvgr9ZFG0aMWUMyjczbiudpYHBPHBBAl71wsbln8NQrEycDYADlvMCOO/IxxVb6HuruXxHvN4BCeACgQNDztkYDJWZ8ZZD8I24AyaC10pSgg+qL2WMQpC6xtNIY9xAJ4illCru8u5igHPGN3rio60uXJSW/urf6gn6qFSqrN4ZLBpHkPi7ULEAKuM5PIGLPdWqSrskRXU4O1gGGRyOD86qepdBWYLzBXwqu3geIxhJIyfqycKD6hdoILA8Egho6PcZnuHt2b9mdhIhYEHxJMtOFz3jyQR7MXHYDGtcXN1DPE+9LpYyMLNhJF8QtGMSopBGcY3Lnjk9zUraT740c48yq3y5AP6VG6Vo0t9unNy8KyoGhRUQqYSziNpARuYuPrOGUqGA7gmgyXlpA7F2sJtzcnbLHtBznKkvujOcElAucDOa3+kbTdJdEr4JCxxLGJPEwmZJN7MQPM5cgjkAIoBOKjmvZrWVLe9UeYAR3K8RyngYYHmJyeMHIJIAOWArJdyG1uEvRnaq+FcD3gJ3b8e8Teb+iZB3NY2rFqzWeUpidTuF/UYAFfa+IwIBBBB5BHOQfavtZRwQUpSgUpSgUpSgUpSgUpSgUpSgq3QMyGGc+IrSG7ujLzyreM6qGHcEIqDHsBVm8VfvD9ao/XGmWhurYTWkUjXPiJ4hUZDRr4ihuMtlQ3OeMD34gr3pzSo2Cyx28bN8KtJsLfgC4z+VBduubMT2kke8IJEkjLnkLuUjd+A71X7vUnsrpp0jE8dzawlPMY+LVZpJCSVOPI/APckA7eTWxa6XEkHgRKEiIYAL/PzkjOfesWm6Ve3VpDbTCBIFQRPcI5eWaJRsZVUoBEXUYZtzcE49CAvkEodVYdmAYfgRkV7ryiAAADAAwB8hXqgxXVssilHUMpxkHscEEZ9xkdvWstKUClKUCoTq7VBDbsq4M0waKBD9uRgfz2qPMx9FBNaur9ZwRkxW7pc3JO1YUcHDckmRhkRqoGSTz7AkgGstJJ4xAIutRkUD1VIUJ4z38GEEZxyzkfaPYMslp4pj0+InGxfHYZ+rt1G08js8mNijvyzfZqUsupWklc2tpLINqRqcqiYVTICHBI58QD8iOCCKXE0OlWso8dGumDSszkb5pMDnZnOAMBVHCqAKqSXxWNGxMgnZpk8/hpyqjIRJVYFgRJ5yMHBAzmqcuWMeuu+nVlWu1u6h1NmidLqwfbuC53RvGwbC4Ziw2q24oSe2c+1ROh3BBa2kJbaqyRO3Jlt5PgY+7LzGx5yQD9qq7qtxJLbSNbiRoI3zKN3BVA8jbI5SWDr4m87SVYbe5ziY1jqCORbOc7hNEwRnwEV45QEdRz77GA90A9anFljJE+nTrCJjSz/R5KVhltiSf2WVokz/qiFlhH4KjhP9irVXPOltdgW9uXaQIksUAy5wN8ZmDc52jysnc+ldCRgRkHIPYirUPtKUoFKUoFKUoFKUoFKUoFKUoKl9ISALZyH/s7yL0/1qyQY/WQfpUdotmkmqTCVFcfskW0OoYD62XdjI/o1KfSYcWDP/q5rWT+rcQkn8hk1o6W+3VYx/rLSYf7uWEj/nNBodLQ+ELiEcCG6uEVfuoX8RFA9BtcY+VW3ouQtY27HuyAn88mqxYnF5qSj0uEb+tb2/8AdVi6BP8A7utcnP1S8+9BP0pSgVHXWrBSVC5I49hmpGom/wBMYsWTHPcduaDyNaP3B+v/AErW1wi8tZrYHw2mjaMMRuALDHoQf4V5l06RRnbn8Oa1+VPqpH5Gg47ZWUsyhIIyZlDtGIiY9mzKht+V8MdgeR8WOam7fUZkb9jCvaqcb1RSs0mUJ8WaVXLyM5XAKkYLEENgCrbf6M3iGe2kEMrFWkBXdFNtJI8VAQc5PxKQffNV/QtDvo70TS7MMzGd1mJ8YEEDKFO4ONv3cY7cVp4cNsNtRxiZ+y69/M4z0TOndCSvE3wWwKsUVfM7MRkM8hyEye+wDIJ4BNbth0pPCqnG8oqogjuGDxKMAqjMAGUhUyrd9oycAASezPIBx+v78V7juHXsxH51s5Mdbxq3z81UTMckbd9LzXCMAZYQ5+s8SbLSjbswQm5UXae4OTtwRjmozq/o+K1tRMpmbw2iaQIBgKpBaQIgViV7jzcd/SrYmoy/ez+Q/uqP6vNzPY3EaRF2ZANoXBOWXOPfjJx8qxx4q4q6qmZm08XM/wDKTzziKFZXeRfCVpY9ikA+MysTIWC7ULEjlsbTwTUha9U39li0iFu0jFXRVidzJ4ijaEjDqFztJbuM7mJGaz9N9JXs12hZZbOOIM4mZELF/g2orMQMqz5LIe3bkV1DROnYbYs6AvKwVWlfBcqoCquQAFUY+FQBkk4yaqxebkrFrfTPv7s7xSttRxhv6cZDFH44US7F8QJ8IfA37c84znFbFKVtKilKUClKUCsF9IVRivcf/wBms9KCrm6f77f1jXtb6QfbP8f41LT6SjHIyv4dv0rUfRm9GB/Hj++gwpqsg7kH8R/dil31RHAhkuCqIvdi2APQd/c4GK8SadIPs5/DmoPX9BS5CCQyI0bb0ZDtZWxjIyCDx7g96D5rvUceo2sttDbXRWeNkEzRiNFJHlc+IysVBweATgcVG6bdXI1GwNzCkfM0O9JfE3s0TN22LtH1YPPNbCdFyzYzfX7gHPEyRg/IlI1J/I1XbfUo5p1kheOL9nLRxyXN4zHcm+Pf+z7wWOGYbncMQaC3RJjUtQH3mt5PyMKp/FDUz9HMhOnwg/YaaL34imljH7lrn+rXFkzs8jy39ywJYWzNuCJjIK27KFjXJxuzyTyauv0Wuf2R4wjrFFPKkBdGjLxMRKrEOAxwXZNx7lCe+aC4UpSgUpSgV8K570pQYJbGNu6j8uP4V8SwjH2B+fP8aUoNgDFCKUoAFfaUoFKUoFKUoFKUoFKUoFKUoFKUoFeXQHuAfxGaUoPoGK0brRLaQkyW8Lk9y0atn9RSlBksNMhgz4MMcWe+xAmfxwOa26UoFKU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SEhUUEhMWFRUWGRgWGBcYFx8YIBgaGR0XGBgcGhwcHCggHB8lHhsaITEiJykrLi4uHB8zRDMsOSgtLiwBCgoKDg0OGhAQGi8lHyMsNDc3Nzc3LDcuNS0sLC0sMjc3LDIwLzQtNDIrKzYsNy8tLS0sMS0sLCw1NCw3Ly4sLf/AABEIANUA7QMBIgACEQEDEQH/xAAcAAEAAgMBAQEAAAAAAAAAAAAABQYDBAcCAQj/xABMEAACAQMDAgQCBwMHCQUJAAABAgMABBEFEiEGMRMiQVEyYQcjQlJxgZEUobFVYnKSwdHSFRYzU4KTorLhQ3OUlcIkJTREY4Ols/D/xAAaAQEAAgMBAAAAAAAAAAAAAAAAAQMCBAUG/8QALREBAAICAAMHAgYDAAAAAAAAAAECAxEhMUEEBRITYaHwIpFRgbHR4fFCccH/2gAMAwEAAhEDEQA/AO40pSgUpSgUpSgUpSgVD9RdT2tiga6mWPPwr3Zv6KDLN+QqM6x6kkieOzslEl7OCVB+GGMcGaX2UHsPU8fI+umeiIbVjPMTdXjcvcy8tnn/AEYORGvJAC+mBk4oId/pAu5f/gtHupV9Hmxbg/Mbs8YrZt9S1yT/AOSs4f8AvJ2b/wDWDVh6j1SaBV/Z7V7l2zwHWNExjmR2PlHPoCTg1VekNd1O/tzd4tViZZvChVX3uyB1TMhcKoLgc47e3egkxb6y/wAU9hEPZYZZMfm0i14fp3U3+PVyo9orSNf3sWP769dOdRQwCKwuboPeQ24eckkgbVBctIeCQOeTnHJrz0J12uqTXSxRFIoDHskbOZA+/nbjy/CCOc4I7UGoeg7skk61e8+wUfuHFel6DufXWb7+sv8AdV6qmdV9RXYvI7DT0g8d4TO0k7HaiBtnwqMk5+f5UGE9B3H8s3/9Zf8ADWRuirr01i8/SP8Aw1ran1mdIFvFqcxuZbhmPiRRLGsSjw18w3ZIyxOe/fjtXzQup72R9Rtgkc91azfV728INDLuaPJVCCVHHYZBHPqQ2/8ANTUF+DWZsj79vEw/MY59K24NM1VRg6hbP82sjn/hnAqA6P1rWb5vGJsI4FleJkCyMx8Ntr48344Ofbipm260S4s9QnjDR/sbXMZOQSTCpZXXII5GDgg4Pv6hkudL1VhhdQt4z95bIk/8U7D91Qs3RerscnXXH4Wyr/BxURp+u3dv/kuf9ue4S/aNHtpVTcviDzPGUUHCHjOMcitzSZrrU5LiZdUa0jFxJDDCixnMceFDebkljuPr+nFBsp0Tq4ORrr/nbKf3F63JOmdYIx/ltR8xZRg/81S+qatJZtp8JbxjPL4EkjjDHEbtuAXCglgM8YxnisHX/U0mnJBcBFe38UR3PB3IjghXXHHB75znIHrkBDv0nrXprmfxtIx/aa8roGvp8OqwSfKS3UZ/qrmpfQermvdQnht1RrW3QB58k75mPCxkHBUANn5j9bdQUW3vtdhXM1rZ3WPSGZomP+8XaT8uK2dA+kS3nlFvOktncngQ3C7Nx7eRuzfLsT6A1ca09W0qG6iaK4iWWNu6sM/mPUH5jkUG5Sqv0pcSQzTWE7mRoVSWGVjlpLdyyrvP2nRlZC3qNh7k1aKBSlKBSlKBSlKBWK6uFjRnc4VFLMfYKMk/pWWqh9LV0Y9JuyO7IIx/9xljx+e7FBrfRfZtJHLqMw+vvnMgz3SBSVgjHy2gH55HtV4rV0q0EMEUSjAjjRAPYKoUfwraoIPrXUVgsblmkWNvBl2bmC5fY20DJ5OccVGfRVdwNpttHDKkhiiQShWB2Ow3MG9jkn9KmtV6btLl1kuLeOZ0G1TIobAzngHjvW5YafFAmyGNIk77UUKP0AoOIaR0bPf3dvKVZbadZLq4l7eIk0zusQPclkSIH2Un5A3j6JYWJ1G4YY8W9lVPbw4vIgHyHKgfzav4FYrW1SJdsaKi5ZsKMDLEsxwPUsST8zQZq4n1jexRa7cS3N7JZCO3iSNohueQN5ioG1uM5zx7V2ytG40a3klWaSCJ5VxtkaNSwx2wxGeKDn3WXTx1G4tBtZ4prKdRK6YKPiN42fAARt204wM+YYqM+hi7nnv7ySaNlZYYIJmPrND9Wc443EKSfauxV5VAM4AGTk49T70FM+iqykgt7iKVHRlu7jG5cblJBVh7gg9xxVJ6M0ydNB1ZHVjK0t0OBy5VER8Ad/MrDHyNdrr4BQcN+i3RhZ3tubuJ5GubaNrOdgx8JtmZYSDwhGWAPt/TwI3piYwqttcdOtdy+K4edosE7n45aI8DPcuB88V+haUFG+kuC4BsZ7a1a5a3n8QxKdvGxh3wcc45waw9STT3WiXrajarbnwnZYlk3sNnnjLMBgHeFOBngc98C/1jnhV1KOoZWBDKwyCDwQQeCKCm/Q7ogtdLg4w8w8dz7mTlc/gm0flV2rzFGFAVQAoAAA4AA4AFeqBSlV/qPXWhmtbaHBnuZMcjISGPzzOefujaPmw74xQampSbdZs8fbtbpD+Ae3cfvFWuqdqMG7XbVgfhtLgkew3xKD+Zb91XGgUpSgUpSgUpSgVUfpUhD6bICMjxLfP++iq3VCdbaUbqxuIVzuaMlMffXzp/xAUEnqF2IYpJWBIjRnIHfCgscfpXI9K6h1q+h/yhBJFHF4qxxWqRiUyAyLG3iN3QKDktkcAnCjBro+j9RQXGnpeSMqxPFukLdlPwyK34NlT+Fcv6mgt9GuIr/S7mPZM6rLZJIHEyMfiiUH0zx6AkYOOCF86r61e3uEs7S1e7u2TxTGrBFRM7dzue3Pp+8ZGd467La2qTaiqLI8qRhIMsB4rqiDLYyRnJPbg4z68u6oudnUNwZL82CG2j+tCgsyfVExrnO1iQTkAnyn3q1fTBcLb2VgSzNGl5bFmYl2ZEWRiWJ5YnbnPrQXjqXVDaWs9wE3+DG0m3dt3bRnGcHH6VUeloNTvmhvLq5SG2ZUmjtrfOXDAOviuRnGCMqCc/KvvU3UUd/ol7PAsixmN1VnXbvAxllGSdvcZOOxra+ivQFgsoJzJLJJPbwEmR9wRNgKxxjsqDPA70F1qj6z1bdSXz6fpsMbyxIHmmnLCOLcAVGF5Y4I7H39iRvP0JA1+L55bh3U7ljaXMaN6FVxkY9s4+VUz6ULaKzvFvLW8Fnesm5kdX8O5RSFwSFK7uACPXg8fFQXfQ9Ruom2ao9qryyCO3EAf6zCF2yGJPofbt8xW3d9U26LeHcWayUvMgGGA2eIMbsA7h2OcE1yCfrp7mbSdSniMMUM81vKwyUDOqedT3wVJ45/0bd6zTyPdWuv6jGCIbgRxQkjG9IcI7DPpt/tHpQW7SNU1rUESaJbSyt5AHRmzPIVPKnAIXkehwaw3XUGr3d3dW2ni0jW1dUaWQs24sMjHlIB4ORg4PGT3M90V0ebNIS93dylI1URPL9WvlxtEYAGB6ZzjAqo9D9JRXc+qSTtMCNQuFAjneIcHOSEYZI3cGgs+mazNaXNrYXc37Vc3PiyvIAsaxKoyqqqr5gSrAE88MfYVpP9KkTX4tIIGmQSrA8wdRh2JH1cfxSKuDuYYwAT2wTGavaM/VNtgnyWZbPfAxOg/ewrV+h957B5NNmsZvE8d3a4Vfqwu1AGLt3Hl4x3yOM5oOiaf1NDN+1ldwFpI8chOMEooZivPYcjnHaofpfWtRvHinMNrHZSDeD4jvIVKnbjygA5xkED1qq6FY3FrpeuGZGSUy3bgkfEDGDvX0IOScj51I/QtLbSW6eBeXM0kUMazQuzeHEzjsilAvdWwQTxQTWjfSRaXNzPaqJEmhMuA4AEvhFgxjIJ+6Tg4OPwOI2Xr27fTl1C3s4Wh8MyPuuCGUoWV1C+Fg4I4Oefaqpr3SsyabJdxq0d1Z3d1KjEbS8JlbfnPdcebngjd96tjSEYdHv3yY5j+Rnb92OaC1dO9ZajcLG7aO4ikVXWRLmI5VwGU7XK+hBxnNeuloTdatf3rcpBiwg+WzDz/8Zxn5kVYun1W1sLZZXVFht4VZ2IUDaiqSSeB2rd03T47dCsYwpeSU5OctIzSOST82P5YoK1prCXXLthyba1t4PwMrSTH9QF/QVcao30VuZ1vL04xd3UjRkesMWIo/+VhV5oFKUoFKUoFKUoFKUoKDf6bJp088iQm5066Ja4tlQO0LsAHkRPtxsM7k7+uMVqdN9OdPmcXNqYDIhDhTMfq2zwfCdvKQQcAjgjgDArpNRuo6Ba3BzPbQSn3kiVz+pGaDXv8Ap2yu3WaW3hndcAOVDcA5AJ9QD6H3qXliVhhlDD2Iz/Go/SenrW1LNbW0MLMMExxqpI9iQO1SdBp6hexQqgkICyOkKjGQWc7VXHse1ZLe6jZnjQjdFtDKPs7gGUe3bFUXXeoBKYFmwjwXy7xyBsj8Qhu/bj+31FaNlrMyRMIc/td7M0mOCY1zsVe2OSrYPooLegzrz2isT89Pfc6UTnjfz099y6hWG7tI5V2yoki/ddQw/QjFRWr6bdvbJHbXgglUKGmaIS7sDB4ZuCTznn+2q0Olta/lwf8Ag4/lWwvXeTTomi8FoozFjb4ZQFMe23GMfLFZo4VVQqqAoGAoGAB7AdsVXkkubVLSOa4Fy8k/hSSNEse5WjlcbVQ4UgqOeeM/jUfFFdXlzeGK+mt4oZVhRUjhYFljjaQ5eIn4mx3PIPPoAuleUQDOABk5OB3Puapdx0tqZ+DW3H9Kzhb+GKx/5s6x/Lv/AOPh/wAVBd/CXdu2jdjGcc49s+1e6o/+bWsfy4P/AC+H/FXw9M6x/Lg/8vh/xUF4YZ4PIrBZWMUIKwxpGpOSEUKCffAHfiqY/TWs+mtqfxsIh/aa8npvWv5bX/wMXz/6UF7dAQQQCCMEHkEHuDWGGxiSMRLGixAbRGFAUD22gYx8qpQ6X1k/FrgH4WMX94rbi6Uvz/pNZnPvsghT/wBJoJ/qLRoLy3eC5XdE2Cw3FfhIYHIIIwRVb17Wv2zOn6a29mHh3FwnKW0XZxu7NKRlVUcg8nGK8v8ARnDM2b27vbwf6uWfEfy8iBcfrVv03ToreMRQRpFGvZUUKPmcD1Pv60DStPS3hjhiGI4lVFHfhRgZPqfnW1SlApSlApSlApSlBVYurnbxSLVmWOSSLasi+ITGxUko+1RnG4DfyCD61MaXrsFwdqPhx3jcFHGOCdjAEj+cMj51SLOBi000WBIbi6VlPCyhJ5VXcRkqwAGHGeOCCMAe3vVm4aAkpgtGcCSMnsQP4OjEd8E0HRqVTtN1uVBlGNzGO6MdsqfgWxuP818H13elaeu/SC8A3Jbbo848QucZHLJINoaF9vPmB+WRzWNrRWNyi1orG5XqWVVxuIGSAMnGSewHzrBqV/HBG0krBVUepxk+gGe5PoK5drPUZMM6Fi8cvh3NsWOSh8Rd8JOc5VwxHfAXvgitvrzVfGnjiwXgkWNFUgbXM5KhwRz8JYYbHwt2zk62btUUpNqxvX/d/wBs+z+HLfUzqEN1TfwXcqzJGwYqpYMSqbgTuIfsVxH3IGQuRkNXjQrGZ7hY4neETLw4Vm2j7Q3Id2CRywZBwFye1Q9wsu7dIWUZUFxyh5jByB243DBwOTXUfozdjDKM7o1YbW3lssyh5MAjy5LbuDjzemDXJ7LM5+0bmefHhvXz3Wdt7rx0mMlJmOPH13+iwdP6MtpF4au7ksXZnYkliAOPRRgAAD29SSTJ0pXoIjUahREajUKd17qaQS2bSfDC1xeN/Rggkj49Ml54xj1zUr0Xp7wWcYl/0r7ppv8AvZWMj/oWx+QqjHOra5IoGbSyEaSN6O6N4nh/nKEJ9MW4966rUpKUpQKUpQKUpQKUpQKUpQKUpQKUpQKUpQKUpQUbTE2+KMYxcXXHyM0jD9xB/Osl3ZrJjcCGXlWU4ZT8iP4dj6g1sXEe2ece7hx/tImf+INUdq9zhfDCszuPIFO3Jz94HKgdyfb3JAIaMjsrhSDKTuxJGNkgCnBLqcKwyO4PODhaQX0bv4cpUsw28jw2dPuyRtgj5HHfkY9d2yhW3UB23SPx2JLkDhUUZYgDgAZOBWzq2izT2027bEvhyEK+NzMFO3cTlY19+5x93FByvVV8B2gJPhxbpFDDBCkxnn5gAA/urDBqDgRnAOzwyAfvKzqg/Dlq1A6kBsKExtOF24Xaq7JAPhwB3+QzjuciRldrEZyzE5bKhCS2eB3AyBz6+mOfPZJiZnTn5sdsV56ceCdtBIjqyu5XZ4s4JAUE8jnB2/ECR+HvXTugdU8ZZEiT/wBnh2xpLgjx5BnxnAPZd3YD/oORWbGWXdIsjiU58OPguM7guRyCTzhQSB2HAq+WKXc2wG5gtLdMKLeBs4HtI8bbgfcBxnPcVt93461mbRz+fu357ZbNEV46j+vnrt02oHrTVnt7Y+AN1xMRBbr7yyZAP4KMuT6BTUpp80ZXbG6NsAB2nOPx5JH51kktEZ0kZQXTcEYjld2A2PbIAFdZKJ6M6bTT7VIEO5uWkk9ZJG+Nz6/IZ9ABU5SlApSlApSlApSlApSlApSlApSlApSlApStbUb5IInllYKiAsxPoBREzrjL1fXscMbSTOscajLMxwAPmTXPtS+lPzH9mtTIg+3LJ4W4e6qEZsf0sH5VUOouoJb+TxJcrEpzDD6IPRm+9IR6n4c4GOSY2jidq72mLeHD915tNZuL3N5EqL8MZty2Q4QMSd+wMjlmOCRgqF48wI2+lLCScswj8MhikkjbTtIOWjhUEg4JPmOBkk+Y7hXNo53t2DwzGEnCnBGG9hhgVz6DKnA4GK39A1a4spPFikLEsWljY+WbJy24dg5yTvHOT6jy0bde9MExWZnm7lp2lxw52DLH4nblm7nlj6cnAHAzwBUZ19deHYXB++vhD8ZSI/8A1ZrN/nTbfsa3gfMLAEdgSc42YYjDAggjPBBrmXWPXDXUSp4SCDxgTLHIXC7VOEmUopQ7yrA9uB8zVeWZilpj8HTpqbQrU1qCdwJV+24e3sR2YfI9vTFan7OU7ow/nRE4J75MfbP5NS3vnadk4K5Ix6rt9Tz2/I/EKmtOsHuJUgi+OQ4yeQijlnPyUenqdo4zXnfKy1tWk85iPd0fFiyVmekTPs2Og9IknvIXAkmhVmEhkhTYFKtuGTGOScDAOea7oBitTSNNjtoUhiGEQYHqT7lj6sTkk+pJNblegwYYxU8MObPh/wAYiI9HwqM5xyPWvtKVcgpSlApSlApSlApSlApStbUpJFicwoHlCnYrHaC3puPoM9/lQY9S1eC3XdPNHEoIGXYLyew5Prg1txuGAIOQRkH5Gqda/R9Cq+JITNenLvdOAXMjAAlMgqgXGEUDCgD551NHlNneRW/jLHFMxCxGCR2eQJzvuDIRuO0nJGSABzjNBfqUpQKq/UfVD2c6CSHNsVUtKCSQSWDAALjK+U7c5YMcZIwfvXvUi2cSBmZPGcR+IBnYMguePNu25A2gkHnGASKympTXQEccsy28yS4aTw3EoUmMhO8hGe4JDY+7xQXGz6vspCqrcIGYhQj+RiT8PlbB5yMcc5Fc++l7XGmnSxjJ2R4lmYDI8Q8xRtyOAPOR65T3ra0ezhjEga1eZoH8rxSbRMQBKA6NJjyuSn2uFAPbFUCad2lldstMXJnXkeYk5257Y+EfJQPSkNDvDLOPF9PX7PcU+Ttbhvb0PzU+tZq04kRlVFXKjg5PK+3fnPzr6kjDt9YoOP5wx3+TYrLTzNqR0+ft+bV1qzZ8MpXABDBs45xjtz+NfdJuMfVsT64yexHxL+XJHyz6AVvhlkHv7jsR+I7iozVrbawcHG4gE+zj4G/gp/2aRx4L8dvHXyrfPn8JbQdantZZoI0d4bhgQq7siQ7SXTGSGBOGAxlWB+zXQrm6httNa8IWSaVRCodBkyEsuyQEAts85Ib0VqrfSyXKWv7akcPgwTNO+/LPlYhDJtVTwigswyd7d9vYGW6xhF7f2VinwjM8xUeUtL53PJJVggfGT/2yioiOL0mHxUwV3PHUfdj6R+jqOWySaaaWCSXzKUKD6scICHQg5GX4wfMParZ0R0qlpJO4dpiSqJI5UnZtVmXCKAvnznjnC+wqw6hpMUyKjr5UKsoBK4KFWXt6AqOPlULpt+LUyftNu8OW81wAHjkAyEYsjExgKBkyKoHvWE0rNvHqNtqu60ikTwWilKVkFKUoFKUoFKUoFKUoFKUoKr1L1gLa4S1RYzK6GUtPOLeJUzt+MqxZs/ZVTxzxUPcaoLq5tg99YRsj8JFcNKZN427QuUDE54yDg4OOKvN/p8U67JoklX7rqGH6EVSfo9to1ubyOS0VLiOXzPGqeEq4DQRxEAMMI4PKjJLHPoAuek2Jhj2GR5fM7bnOT5mZgv4LnaPkBVO6i1XwtU3vazzpbWviqYlXCNI0gkd2d1XISMBRknl8d6vtUuK1k1Ka7Elw62SS/s4gRVUTeGqibe5UvtMhZCFIyEI9TkLdZXIljSRc7XVXGRg4YAjI9DzWaviqAMDgDivtBhu7RJVKSorqe6soYH8jWP8AydD4axeFH4agBY9g2gDgALjArapQc5+lG2S1hge1RYGkuEjd4vqzt2SNg7cA/CBzXN4oiCzMxdmJJZsZOST6ADuSfzruPW+iftlnJEv+kGJIj7SJ5k/I/CfkTXDrabeucEEEhlPdWHDKR6EHijhd8eZExx+mf1fJrcNzyG9GHB/6/gax+fBVhuByNyHaRn5eh+YNbVV2bWJfIRgbiuFC5J3ZOBk89gMj39KyjcuVhpfJwjonGh5UYBUDGTnI9sGt+y6fW4tLm4nZltoldIsHzT3HZAvuqvgAfab5Kcxui6TcXVxHDkq0px8XwIOXchRt8q5xnOWKjPNdd0zTo5bhIogBa2I8GFRyN6jZK+c8leYsnkHxfeol1u7eyRM+Zbjrl/v8VV+j7QLuSxugG8KK4XaquuA7EbXk+9tK4UHjO3PIxmF03W3hj1DVNpDfUwoy7WKCZ1EmM5UlI0jCk5UnHpXeMcYqiT9Mx2kyw20CyW1ykvjW0j5UspiKeHvyAwBfAOBgdxtFTM7269cfhisRyhX9I6kN+C9kLqZrYrNDI6qSjujI9vNllDq4BO4Egbhyu1au9zaXl3E0FzHBBHIpSVopmlZkPDooaJAu4ZG4k4zwCeQ6L6cSyE3hwi3SVwwhVy4XCgEkk43Me+OMBastYrSlKUClKUClKUClKUClKUClKUCqct1Bb6pdStPFGjQW4mDuE2yBnER82AdyNjj7o96uNUPXemFuruWRCGlXYnfhMiEndxw+1TjnOH+dBt6t16ixO9pbzXOPKH2mKIsThQskgHiEnAAjDk5HvUx0dYLBZQIsiy+Te0qnKyPITI7qfUMzFh8jXm3015bgXFzgCMkW8IORHnKmVz2MjAkccKpIGSSTrdLfUzXdn6RyCeIf/RuNz4/2ZRMo9gFoLJSlKBURZxu8pl3tt8SRdu44CoDFt29smQM+cZ7DNSF5ceGhbazn0VBksfQD0/MkAepFRvTXjlXefauZJdsS87B4jHzv9pvwwADjnuQmapXWHQKXLme3YQ3B+PI8k2O28DkN6bxz7hsDF1pRhkx1yV8No3D8+apYT2pxdQvDj7fxRn8JB5fybB+VRUEVuW3p4W73BHf8jjPzr9LkVD67DFFGZRBE8wwsW5BzK5CRruxkAsRk+gyfSjmW7ppufBaY2530pmxtL3UZFxIu63hVuOVbYc+26YhT8kBq5dO3tpaWkZe6h27QviNKp3EDLEsTyx5Y/jVI6o6Je8kmmtY498bKjDAQyuV8V3zxl/OgyTx5hniqTaaZcxGVWhKNt80cqEltxIGwFQWJZcAjPpWUViY5tus+TrHWs6iH6HXW4eBuO4qGCbSXKtnBCAFiOD6ceuK1tScSS2TocjxnOR7eBOD+/HFcJTVbhBGv1gdiwLlm3yqcqVySSPKQu4HIHtVv+iy8kkvXjx4cMUby+Gedkr+EgJJAbzLvOM/P3zE1mI2tpmi0xGp+0uwK2e1fa8Qx7VCjPHvXusK71G+a+efApSlZIKUpQKUpQKUpQKUpQKUpQQ3U+pvDGiQ4NxcOIYcjIDEFmdh6rGis5Hrtx3Irb0bS0toVijyQMlmblnc8u7n1ZmJYn3NRFqvj6nLJ3S0iWBflLNiWX8wghH+0astBVOuuozZiEh0TdNChZyAoVnG/cSQABGHOfwrVg1qC41WBrOVZ/qJo52iO9VUGN4dzL5c7t4Az9pqz/SYoWxuHGNwhmIPsQjEH8vesnTU5N/eJtCqIbJ1xx8azZ4/FaC1UpSgxXMhVGYAkhSQAMk4GcAev4VDdI6o9xG5cxvgr9ZFG0aMWUMyjczbiudpYHBPHBBAl71wsbln8NQrEycDYADlvMCOO/IxxVb6HuruXxHvN4BCeACgQNDztkYDJWZ8ZZD8I24AyaC10pSgg+qL2WMQpC6xtNIY9xAJ4illCru8u5igHPGN3rio60uXJSW/urf6gn6qFSqrN4ZLBpHkPi7ULEAKuM5PIGLPdWqSrskRXU4O1gGGRyOD86qepdBWYLzBXwqu3geIxhJIyfqycKD6hdoILA8Egho6PcZnuHt2b9mdhIhYEHxJMtOFz3jyQR7MXHYDGtcXN1DPE+9LpYyMLNhJF8QtGMSopBGcY3Lnjk9zUraT740c48yq3y5AP6VG6Vo0t9unNy8KyoGhRUQqYSziNpARuYuPrOGUqGA7gmgyXlpA7F2sJtzcnbLHtBznKkvujOcElAucDOa3+kbTdJdEr4JCxxLGJPEwmZJN7MQPM5cgjkAIoBOKjmvZrWVLe9UeYAR3K8RyngYYHmJyeMHIJIAOWArJdyG1uEvRnaq+FcD3gJ3b8e8Teb+iZB3NY2rFqzWeUpidTuF/UYAFfa+IwIBBBB5BHOQfavtZRwQUpSgUpSgUpSgUpSgUpSgUpSgq3QMyGGc+IrSG7ujLzyreM6qGHcEIqDHsBVm8VfvD9ao/XGmWhurYTWkUjXPiJ4hUZDRr4ihuMtlQ3OeMD34gr3pzSo2Cyx28bN8KtJsLfgC4z+VBduubMT2kke8IJEkjLnkLuUjd+A71X7vUnsrpp0jE8dzawlPMY+LVZpJCSVOPI/APckA7eTWxa6XEkHgRKEiIYAL/PzkjOfesWm6Ve3VpDbTCBIFQRPcI5eWaJRsZVUoBEXUYZtzcE49CAvkEodVYdmAYfgRkV7ryiAAADAAwB8hXqgxXVssilHUMpxkHscEEZ9xkdvWstKUClKUCoTq7VBDbsq4M0waKBD9uRgfz2qPMx9FBNaur9ZwRkxW7pc3JO1YUcHDckmRhkRqoGSTz7AkgGstJJ4xAIutRkUD1VIUJ4z38GEEZxyzkfaPYMslp4pj0+InGxfHYZ+rt1G08js8mNijvyzfZqUsupWklc2tpLINqRqcqiYVTICHBI58QD8iOCCKXE0OlWso8dGumDSszkb5pMDnZnOAMBVHCqAKqSXxWNGxMgnZpk8/hpyqjIRJVYFgRJ5yMHBAzmqcuWMeuu+nVlWu1u6h1NmidLqwfbuC53RvGwbC4Ziw2q24oSe2c+1ROh3BBa2kJbaqyRO3Jlt5PgY+7LzGx5yQD9qq7qtxJLbSNbiRoI3zKN3BVA8jbI5SWDr4m87SVYbe5ziY1jqCORbOc7hNEwRnwEV45QEdRz77GA90A9anFljJE+nTrCJjSz/R5KVhltiSf2WVokz/qiFlhH4KjhP9irVXPOltdgW9uXaQIksUAy5wN8ZmDc52jysnc+ldCRgRkHIPYirUPtKUoFKUoFKUoFKUoFKUoFKUoKl9ISALZyH/s7yL0/1qyQY/WQfpUdotmkmqTCVFcfskW0OoYD62XdjI/o1KfSYcWDP/q5rWT+rcQkn8hk1o6W+3VYx/rLSYf7uWEj/nNBodLQ+ELiEcCG6uEVfuoX8RFA9BtcY+VW3ouQtY27HuyAn88mqxYnF5qSj0uEb+tb2/8AdVi6BP8A7utcnP1S8+9BP0pSgVHXWrBSVC5I49hmpGom/wBMYsWTHPcduaDyNaP3B+v/AErW1wi8tZrYHw2mjaMMRuALDHoQf4V5l06RRnbn8Oa1+VPqpH5Gg47ZWUsyhIIyZlDtGIiY9mzKht+V8MdgeR8WOam7fUZkb9jCvaqcb1RSs0mUJ8WaVXLyM5XAKkYLEENgCrbf6M3iGe2kEMrFWkBXdFNtJI8VAQc5PxKQffNV/QtDvo70TS7MMzGd1mJ8YEEDKFO4ONv3cY7cVp4cNsNtRxiZ+y69/M4z0TOndCSvE3wWwKsUVfM7MRkM8hyEye+wDIJ4BNbth0pPCqnG8oqogjuGDxKMAqjMAGUhUyrd9oycAASezPIBx+v78V7juHXsxH51s5Mdbxq3z81UTMckbd9LzXCMAZYQ5+s8SbLSjbswQm5UXae4OTtwRjmozq/o+K1tRMpmbw2iaQIBgKpBaQIgViV7jzcd/SrYmoy/ez+Q/uqP6vNzPY3EaRF2ZANoXBOWXOPfjJx8qxx4q4q6qmZm08XM/wDKTzziKFZXeRfCVpY9ikA+MysTIWC7ULEjlsbTwTUha9U39li0iFu0jFXRVidzJ4ijaEjDqFztJbuM7mJGaz9N9JXs12hZZbOOIM4mZELF/g2orMQMqz5LIe3bkV1DROnYbYs6AvKwVWlfBcqoCquQAFUY+FQBkk4yaqxebkrFrfTPv7s7xSttRxhv6cZDFH44US7F8QJ8IfA37c84znFbFKVtKilKUClKUCsF9IVRivcf/wBms9KCrm6f77f1jXtb6QfbP8f41LT6SjHIyv4dv0rUfRm9GB/Hj++gwpqsg7kH8R/dil31RHAhkuCqIvdi2APQd/c4GK8SadIPs5/DmoPX9BS5CCQyI0bb0ZDtZWxjIyCDx7g96D5rvUceo2sttDbXRWeNkEzRiNFJHlc+IysVBweATgcVG6bdXI1GwNzCkfM0O9JfE3s0TN22LtH1YPPNbCdFyzYzfX7gHPEyRg/IlI1J/I1XbfUo5p1kheOL9nLRxyXN4zHcm+Pf+z7wWOGYbncMQaC3RJjUtQH3mt5PyMKp/FDUz9HMhOnwg/YaaL34imljH7lrn+rXFkzs8jy39ywJYWzNuCJjIK27KFjXJxuzyTyauv0Wuf2R4wjrFFPKkBdGjLxMRKrEOAxwXZNx7lCe+aC4UpSgUpSgV8K570pQYJbGNu6j8uP4V8SwjH2B+fP8aUoNgDFCKUoAFfaUoFKUoFKUoFKUoFKUoFKUoFKUoFeXQHuAfxGaUoPoGK0brRLaQkyW8Lk9y0atn9RSlBksNMhgz4MMcWe+xAmfxwOa26UoFKU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2" descr="https://encrypted-tbn1.gstatic.com/images?q=tbn:ANd9GcTu412GtiYuyMknPFnA6_IKjYdPStEAL0kh8C3QvnsTVZ6DTnVsvQ"/>
          <p:cNvPicPr>
            <a:picLocks noChangeAspect="1" noChangeArrowheads="1"/>
          </p:cNvPicPr>
          <p:nvPr/>
        </p:nvPicPr>
        <p:blipFill>
          <a:blip r:embed="rId2" cstate="print"/>
          <a:srcRect/>
          <a:stretch>
            <a:fillRect/>
          </a:stretch>
        </p:blipFill>
        <p:spPr bwMode="auto">
          <a:xfrm>
            <a:off x="4724400" y="152400"/>
            <a:ext cx="4317066" cy="6553200"/>
          </a:xfrm>
          <a:prstGeom prst="rect">
            <a:avLst/>
          </a:prstGeom>
          <a:noFill/>
        </p:spPr>
      </p:pic>
    </p:spTree>
    <p:extLst>
      <p:ext uri="{BB962C8B-B14F-4D97-AF65-F5344CB8AC3E}">
        <p14:creationId xmlns:p14="http://schemas.microsoft.com/office/powerpoint/2010/main" val="37697875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38200"/>
          </a:xfrm>
        </p:spPr>
        <p:txBody>
          <a:bodyPr/>
          <a:lstStyle/>
          <a:p>
            <a:pPr algn="l"/>
            <a:r>
              <a:rPr lang="en-US" dirty="0" smtClean="0">
                <a:solidFill>
                  <a:srgbClr val="7030A0"/>
                </a:solidFill>
              </a:rPr>
              <a:t>The Qing</a:t>
            </a:r>
            <a:endParaRPr lang="en-US" dirty="0">
              <a:solidFill>
                <a:srgbClr val="7030A0"/>
              </a:solidFill>
            </a:endParaRPr>
          </a:p>
        </p:txBody>
      </p:sp>
      <p:sp>
        <p:nvSpPr>
          <p:cNvPr id="3" name="Content Placeholder 2"/>
          <p:cNvSpPr>
            <a:spLocks noGrp="1"/>
          </p:cNvSpPr>
          <p:nvPr>
            <p:ph idx="1"/>
          </p:nvPr>
        </p:nvSpPr>
        <p:spPr>
          <a:xfrm>
            <a:off x="152400" y="762000"/>
            <a:ext cx="4419600" cy="5791200"/>
          </a:xfrm>
        </p:spPr>
        <p:txBody>
          <a:bodyPr>
            <a:normAutofit fontScale="92500" lnSpcReduction="10000"/>
          </a:bodyPr>
          <a:lstStyle/>
          <a:p>
            <a:pPr marL="0" indent="0">
              <a:buNone/>
            </a:pPr>
            <a:r>
              <a:rPr lang="en-US" b="1" dirty="0" smtClean="0">
                <a:solidFill>
                  <a:srgbClr val="002060"/>
                </a:solidFill>
              </a:rPr>
              <a:t>Self-Sufficiency:</a:t>
            </a:r>
          </a:p>
          <a:p>
            <a:pPr marL="0" indent="0">
              <a:buNone/>
            </a:pPr>
            <a:r>
              <a:rPr lang="en-US" dirty="0" smtClean="0">
                <a:solidFill>
                  <a:srgbClr val="002060"/>
                </a:solidFill>
              </a:rPr>
              <a:t>China’s agriculture flourished due to rice, maize, sweet potatoes, and peanuts</a:t>
            </a:r>
          </a:p>
          <a:p>
            <a:pPr marL="0" indent="0">
              <a:buNone/>
            </a:pPr>
            <a:endParaRPr lang="en-US" dirty="0" smtClean="0">
              <a:solidFill>
                <a:srgbClr val="002060"/>
              </a:solidFill>
            </a:endParaRPr>
          </a:p>
          <a:p>
            <a:pPr marL="0" indent="0">
              <a:buNone/>
            </a:pPr>
            <a:r>
              <a:rPr lang="en-US" dirty="0" smtClean="0">
                <a:solidFill>
                  <a:srgbClr val="002060"/>
                </a:solidFill>
              </a:rPr>
              <a:t>Mining and manufacturing provided work for Chinese laborers</a:t>
            </a:r>
          </a:p>
          <a:p>
            <a:pPr marL="0" indent="0">
              <a:buNone/>
            </a:pPr>
            <a:endParaRPr lang="en-US" dirty="0" smtClean="0">
              <a:solidFill>
                <a:srgbClr val="002060"/>
              </a:solidFill>
            </a:endParaRPr>
          </a:p>
          <a:p>
            <a:pPr marL="0" indent="0">
              <a:buNone/>
            </a:pPr>
            <a:r>
              <a:rPr lang="en-US" dirty="0" smtClean="0">
                <a:solidFill>
                  <a:srgbClr val="002060"/>
                </a:solidFill>
              </a:rPr>
              <a:t>This self-sufficiency meant China had no need to trade with Britain, </a:t>
            </a:r>
            <a:r>
              <a:rPr lang="en-US" sz="1900" dirty="0" smtClean="0">
                <a:solidFill>
                  <a:srgbClr val="002060"/>
                </a:solidFill>
              </a:rPr>
              <a:t>which made Britain sad. </a:t>
            </a:r>
            <a:endParaRPr lang="en-US" dirty="0" smtClean="0">
              <a:solidFill>
                <a:srgbClr val="002060"/>
              </a:solidFill>
            </a:endParaRPr>
          </a:p>
          <a:p>
            <a:pPr marL="0" indent="0">
              <a:buNone/>
            </a:pPr>
            <a:endParaRPr lang="en-US" b="1" dirty="0" smtClean="0">
              <a:solidFill>
                <a:srgbClr val="002060"/>
              </a:solidFill>
            </a:endParaRPr>
          </a:p>
          <a:p>
            <a:pPr marL="0" indent="0">
              <a:buNone/>
            </a:pPr>
            <a:r>
              <a:rPr lang="en-US" b="1" dirty="0" smtClean="0">
                <a:solidFill>
                  <a:srgbClr val="002060"/>
                </a:solidFill>
              </a:rPr>
              <a:t>What should the British do? </a:t>
            </a:r>
            <a:endParaRPr lang="en-US" b="1" dirty="0">
              <a:solidFill>
                <a:srgbClr val="002060"/>
              </a:solidFill>
            </a:endParaRPr>
          </a:p>
        </p:txBody>
      </p:sp>
      <p:sp>
        <p:nvSpPr>
          <p:cNvPr id="1026" name="AutoShape 2" descr="data:image/jpeg;base64,/9j/4AAQSkZJRgABAQAAAQABAAD/2wCEAAkGBxQSEhUUEhMWFRUWGRgWGBcYFx8YIBgaGR0XGBgcGhwcHCggHB8lHhsaITEiJykrLi4uHB8zRDMsOSgtLiwBCgoKDg0OGhAQGi8lHyMsNDc3Nzc3LDcuNS0sLC0sMjc3LDIwLzQtNDIrKzYsNy8tLS0sMS0sLCw1NCw3Ly4sLf/AABEIANUA7QMBIgACEQEDEQH/xAAcAAEAAgMBAQEAAAAAAAAAAAAABQYDBAcCAQj/xABMEAACAQMDAgQCBwMHCQUJAAABAgMABBEFEiEGMRMiQVEyYQcjQlJxgZEUobFVYnKSwdHSFRYzU4KTorLhQ3OUlcIkJTREY4Ols/D/xAAaAQEAAgMBAAAAAAAAAAAAAAAAAQMCBAUG/8QALREBAAICAAMHAgYDAAAAAAAAAAECAxEhMUEEBRITYaHwIpFRgbHR4fFCccH/2gAMAwEAAhEDEQA/AO40pSgUpSgUpSgUpSgVD9RdT2tiga6mWPPwr3Zv6KDLN+QqM6x6kkieOzslEl7OCVB+GGMcGaX2UHsPU8fI+umeiIbVjPMTdXjcvcy8tnn/AEYORGvJAC+mBk4oId/pAu5f/gtHupV9Hmxbg/Mbs8YrZt9S1yT/AOSs4f8AvJ2b/wDWDVh6j1SaBV/Z7V7l2zwHWNExjmR2PlHPoCTg1VekNd1O/tzd4tViZZvChVX3uyB1TMhcKoLgc47e3egkxb6y/wAU9hEPZYZZMfm0i14fp3U3+PVyo9orSNf3sWP769dOdRQwCKwuboPeQ24eckkgbVBctIeCQOeTnHJrz0J12uqTXSxRFIoDHskbOZA+/nbjy/CCOc4I7UGoeg7skk61e8+wUfuHFel6DufXWb7+sv8AdV6qmdV9RXYvI7DT0g8d4TO0k7HaiBtnwqMk5+f5UGE9B3H8s3/9Zf8ADWRuirr01i8/SP8Aw1ran1mdIFvFqcxuZbhmPiRRLGsSjw18w3ZIyxOe/fjtXzQup72R9Rtgkc91azfV728INDLuaPJVCCVHHYZBHPqQ2/8ANTUF+DWZsj79vEw/MY59K24NM1VRg6hbP82sjn/hnAqA6P1rWb5vGJsI4FleJkCyMx8Ntr48344Ofbipm260S4s9QnjDR/sbXMZOQSTCpZXXII5GDgg4Pv6hkudL1VhhdQt4z95bIk/8U7D91Qs3RerscnXXH4Wyr/BxURp+u3dv/kuf9ue4S/aNHtpVTcviDzPGUUHCHjOMcitzSZrrU5LiZdUa0jFxJDDCixnMceFDebkljuPr+nFBsp0Tq4ORrr/nbKf3F63JOmdYIx/ltR8xZRg/81S+qatJZtp8JbxjPL4EkjjDHEbtuAXCglgM8YxnisHX/U0mnJBcBFe38UR3PB3IjghXXHHB75znIHrkBDv0nrXprmfxtIx/aa8roGvp8OqwSfKS3UZ/qrmpfQermvdQnht1RrW3QB58k75mPCxkHBUANn5j9bdQUW3vtdhXM1rZ3WPSGZomP+8XaT8uK2dA+kS3nlFvOktncngQ3C7Nx7eRuzfLsT6A1ca09W0qG6iaK4iWWNu6sM/mPUH5jkUG5Sqv0pcSQzTWE7mRoVSWGVjlpLdyyrvP2nRlZC3qNh7k1aKBSlKBSlKBSlKBWK6uFjRnc4VFLMfYKMk/pWWqh9LV0Y9JuyO7IIx/9xljx+e7FBrfRfZtJHLqMw+vvnMgz3SBSVgjHy2gH55HtV4rV0q0EMEUSjAjjRAPYKoUfwraoIPrXUVgsblmkWNvBl2bmC5fY20DJ5OccVGfRVdwNpttHDKkhiiQShWB2Ow3MG9jkn9KmtV6btLl1kuLeOZ0G1TIobAzngHjvW5YafFAmyGNIk77UUKP0AoOIaR0bPf3dvKVZbadZLq4l7eIk0zusQPclkSIH2Un5A3j6JYWJ1G4YY8W9lVPbw4vIgHyHKgfzav4FYrW1SJdsaKi5ZsKMDLEsxwPUsST8zQZq4n1jexRa7cS3N7JZCO3iSNohueQN5ioG1uM5zx7V2ytG40a3klWaSCJ5VxtkaNSwx2wxGeKDn3WXTx1G4tBtZ4prKdRK6YKPiN42fAARt204wM+YYqM+hi7nnv7ySaNlZYYIJmPrND9Wc443EKSfauxV5VAM4AGTk49T70FM+iqykgt7iKVHRlu7jG5cblJBVh7gg9xxVJ6M0ydNB1ZHVjK0t0OBy5VER8Ad/MrDHyNdrr4BQcN+i3RhZ3tubuJ5GubaNrOdgx8JtmZYSDwhGWAPt/TwI3piYwqttcdOtdy+K4edosE7n45aI8DPcuB88V+haUFG+kuC4BsZ7a1a5a3n8QxKdvGxh3wcc45waw9STT3WiXrajarbnwnZYlk3sNnnjLMBgHeFOBngc98C/1jnhV1KOoZWBDKwyCDwQQeCKCm/Q7ogtdLg4w8w8dz7mTlc/gm0flV2rzFGFAVQAoAAA4AA4AFeqBSlV/qPXWhmtbaHBnuZMcjISGPzzOefujaPmw74xQampSbdZs8fbtbpD+Ae3cfvFWuqdqMG7XbVgfhtLgkew3xKD+Zb91XGgUpSgUpSgUpSgVUfpUhD6bICMjxLfP++iq3VCdbaUbqxuIVzuaMlMffXzp/xAUEnqF2IYpJWBIjRnIHfCgscfpXI9K6h1q+h/yhBJFHF4qxxWqRiUyAyLG3iN3QKDktkcAnCjBro+j9RQXGnpeSMqxPFukLdlPwyK34NlT+Fcv6mgt9GuIr/S7mPZM6rLZJIHEyMfiiUH0zx6AkYOOCF86r61e3uEs7S1e7u2TxTGrBFRM7dzue3Pp+8ZGd467La2qTaiqLI8qRhIMsB4rqiDLYyRnJPbg4z68u6oudnUNwZL82CG2j+tCgsyfVExrnO1iQTkAnyn3q1fTBcLb2VgSzNGl5bFmYl2ZEWRiWJ5YnbnPrQXjqXVDaWs9wE3+DG0m3dt3bRnGcHH6VUeloNTvmhvLq5SG2ZUmjtrfOXDAOviuRnGCMqCc/KvvU3UUd/ol7PAsixmN1VnXbvAxllGSdvcZOOxra+ivQFgsoJzJLJJPbwEmR9wRNgKxxjsqDPA70F1qj6z1bdSXz6fpsMbyxIHmmnLCOLcAVGF5Y4I7H39iRvP0JA1+L55bh3U7ljaXMaN6FVxkY9s4+VUz6ULaKzvFvLW8Fnesm5kdX8O5RSFwSFK7uACPXg8fFQXfQ9Ruom2ao9qryyCO3EAf6zCF2yGJPofbt8xW3d9U26LeHcWayUvMgGGA2eIMbsA7h2OcE1yCfrp7mbSdSniMMUM81vKwyUDOqedT3wVJ45/0bd6zTyPdWuv6jGCIbgRxQkjG9IcI7DPpt/tHpQW7SNU1rUESaJbSyt5AHRmzPIVPKnAIXkehwaw3XUGr3d3dW2ni0jW1dUaWQs24sMjHlIB4ORg4PGT3M90V0ebNIS93dylI1URPL9WvlxtEYAGB6ZzjAqo9D9JRXc+qSTtMCNQuFAjneIcHOSEYZI3cGgs+mazNaXNrYXc37Vc3PiyvIAsaxKoyqqqr5gSrAE88MfYVpP9KkTX4tIIGmQSrA8wdRh2JH1cfxSKuDuYYwAT2wTGavaM/VNtgnyWZbPfAxOg/ewrV+h957B5NNmsZvE8d3a4Vfqwu1AGLt3Hl4x3yOM5oOiaf1NDN+1ldwFpI8chOMEooZivPYcjnHaofpfWtRvHinMNrHZSDeD4jvIVKnbjygA5xkED1qq6FY3FrpeuGZGSUy3bgkfEDGDvX0IOScj51I/QtLbSW6eBeXM0kUMazQuzeHEzjsilAvdWwQTxQTWjfSRaXNzPaqJEmhMuA4AEvhFgxjIJ+6Tg4OPwOI2Xr27fTl1C3s4Wh8MyPuuCGUoWV1C+Fg4I4Oefaqpr3SsyabJdxq0d1Z3d1KjEbS8JlbfnPdcebngjd96tjSEYdHv3yY5j+Rnb92OaC1dO9ZajcLG7aO4ikVXWRLmI5VwGU7XK+hBxnNeuloTdatf3rcpBiwg+WzDz/8Zxn5kVYun1W1sLZZXVFht4VZ2IUDaiqSSeB2rd03T47dCsYwpeSU5OctIzSOST82P5YoK1prCXXLthyba1t4PwMrSTH9QF/QVcao30VuZ1vL04xd3UjRkesMWIo/+VhV5oFKUoFKUoFKUoFKUoKDf6bJp088iQm5066Ja4tlQO0LsAHkRPtxsM7k7+uMVqdN9OdPmcXNqYDIhDhTMfq2zwfCdvKQQcAjgjgDArpNRuo6Ba3BzPbQSn3kiVz+pGaDXv8Ap2yu3WaW3hndcAOVDcA5AJ9QD6H3qXliVhhlDD2Iz/Go/SenrW1LNbW0MLMMExxqpI9iQO1SdBp6hexQqgkICyOkKjGQWc7VXHse1ZLe6jZnjQjdFtDKPs7gGUe3bFUXXeoBKYFmwjwXy7xyBsj8Qhu/bj+31FaNlrMyRMIc/td7M0mOCY1zsVe2OSrYPooLegzrz2isT89Pfc6UTnjfz099y6hWG7tI5V2yoki/ddQw/QjFRWr6bdvbJHbXgglUKGmaIS7sDB4ZuCTznn+2q0Olta/lwf8Ag4/lWwvXeTTomi8FoozFjb4ZQFMe23GMfLFZo4VVQqqAoGAoGAB7AdsVXkkubVLSOa4Fy8k/hSSNEse5WjlcbVQ4UgqOeeM/jUfFFdXlzeGK+mt4oZVhRUjhYFljjaQ5eIn4mx3PIPPoAuleUQDOABk5OB3Puapdx0tqZ+DW3H9Kzhb+GKx/5s6x/Lv/AOPh/wAVBd/CXdu2jdjGcc49s+1e6o/+bWsfy4P/AC+H/FXw9M6x/Lg/8vh/xUF4YZ4PIrBZWMUIKwxpGpOSEUKCffAHfiqY/TWs+mtqfxsIh/aa8npvWv5bX/wMXz/6UF7dAQQQCCMEHkEHuDWGGxiSMRLGixAbRGFAUD22gYx8qpQ6X1k/FrgH4WMX94rbi6Uvz/pNZnPvsghT/wBJoJ/qLRoLy3eC5XdE2Cw3FfhIYHIIIwRVb17Wv2zOn6a29mHh3FwnKW0XZxu7NKRlVUcg8nGK8v8ARnDM2b27vbwf6uWfEfy8iBcfrVv03ToreMRQRpFGvZUUKPmcD1Pv60DStPS3hjhiGI4lVFHfhRgZPqfnW1SlApSlApSlApSlBVYurnbxSLVmWOSSLasi+ITGxUko+1RnG4DfyCD61MaXrsFwdqPhx3jcFHGOCdjAEj+cMj51SLOBi000WBIbi6VlPCyhJ5VXcRkqwAGHGeOCCMAe3vVm4aAkpgtGcCSMnsQP4OjEd8E0HRqVTtN1uVBlGNzGO6MdsqfgWxuP818H13elaeu/SC8A3Jbbo848QucZHLJINoaF9vPmB+WRzWNrRWNyi1orG5XqWVVxuIGSAMnGSewHzrBqV/HBG0krBVUepxk+gGe5PoK5drPUZMM6Fi8cvh3NsWOSh8Rd8JOc5VwxHfAXvgitvrzVfGnjiwXgkWNFUgbXM5KhwRz8JYYbHwt2zk62btUUpNqxvX/d/wBs+z+HLfUzqEN1TfwXcqzJGwYqpYMSqbgTuIfsVxH3IGQuRkNXjQrGZ7hY4neETLw4Vm2j7Q3Id2CRywZBwFye1Q9wsu7dIWUZUFxyh5jByB243DBwOTXUfozdjDKM7o1YbW3lssyh5MAjy5LbuDjzemDXJ7LM5+0bmefHhvXz3Wdt7rx0mMlJmOPH13+iwdP6MtpF4au7ksXZnYkliAOPRRgAAD29SSTJ0pXoIjUahREajUKd17qaQS2bSfDC1xeN/Rggkj49Ml54xj1zUr0Xp7wWcYl/0r7ppv8AvZWMj/oWx+QqjHOra5IoGbSyEaSN6O6N4nh/nKEJ9MW4966rUpKUpQKUpQKUpQKUpQKUpQKUpQKUpQKUpQKUpQUbTE2+KMYxcXXHyM0jD9xB/Osl3ZrJjcCGXlWU4ZT8iP4dj6g1sXEe2ece7hx/tImf+INUdq9zhfDCszuPIFO3Jz94HKgdyfb3JAIaMjsrhSDKTuxJGNkgCnBLqcKwyO4PODhaQX0bv4cpUsw28jw2dPuyRtgj5HHfkY9d2yhW3UB23SPx2JLkDhUUZYgDgAZOBWzq2izT2027bEvhyEK+NzMFO3cTlY19+5x93FByvVV8B2gJPhxbpFDDBCkxnn5gAA/urDBqDgRnAOzwyAfvKzqg/Dlq1A6kBsKExtOF24Xaq7JAPhwB3+QzjuciRldrEZyzE5bKhCS2eB3AyBz6+mOfPZJiZnTn5sdsV56ceCdtBIjqyu5XZ4s4JAUE8jnB2/ECR+HvXTugdU8ZZEiT/wBnh2xpLgjx5BnxnAPZd3YD/oORWbGWXdIsjiU58OPguM7guRyCTzhQSB2HAq+WKXc2wG5gtLdMKLeBs4HtI8bbgfcBxnPcVt93461mbRz+fu357ZbNEV46j+vnrt02oHrTVnt7Y+AN1xMRBbr7yyZAP4KMuT6BTUpp80ZXbG6NsAB2nOPx5JH51kktEZ0kZQXTcEYjld2A2PbIAFdZKJ6M6bTT7VIEO5uWkk9ZJG+Nz6/IZ9ABU5SlApSlApSlApSlApSlApSlApSlApSlApStbUb5IInllYKiAsxPoBREzrjL1fXscMbSTOscajLMxwAPmTXPtS+lPzH9mtTIg+3LJ4W4e6qEZsf0sH5VUOouoJb+TxJcrEpzDD6IPRm+9IR6n4c4GOSY2jidq72mLeHD915tNZuL3N5EqL8MZty2Q4QMSd+wMjlmOCRgqF48wI2+lLCScswj8MhikkjbTtIOWjhUEg4JPmOBkk+Y7hXNo53t2DwzGEnCnBGG9hhgVz6DKnA4GK39A1a4spPFikLEsWljY+WbJy24dg5yTvHOT6jy0bde9MExWZnm7lp2lxw52DLH4nblm7nlj6cnAHAzwBUZ19deHYXB++vhD8ZSI/8A1ZrN/nTbfsa3gfMLAEdgSc42YYjDAggjPBBrmXWPXDXUSp4SCDxgTLHIXC7VOEmUopQ7yrA9uB8zVeWZilpj8HTpqbQrU1qCdwJV+24e3sR2YfI9vTFan7OU7ow/nRE4J75MfbP5NS3vnadk4K5Ix6rt9Tz2/I/EKmtOsHuJUgi+OQ4yeQijlnPyUenqdo4zXnfKy1tWk85iPd0fFiyVmekTPs2Og9IknvIXAkmhVmEhkhTYFKtuGTGOScDAOea7oBitTSNNjtoUhiGEQYHqT7lj6sTkk+pJNblegwYYxU8MObPh/wAYiI9HwqM5xyPWvtKVcgpSlApSlApSlApSlApStbUpJFicwoHlCnYrHaC3puPoM9/lQY9S1eC3XdPNHEoIGXYLyew5Prg1txuGAIOQRkH5Gqda/R9Cq+JITNenLvdOAXMjAAlMgqgXGEUDCgD551NHlNneRW/jLHFMxCxGCR2eQJzvuDIRuO0nJGSABzjNBfqUpQKq/UfVD2c6CSHNsVUtKCSQSWDAALjK+U7c5YMcZIwfvXvUi2cSBmZPGcR+IBnYMguePNu25A2gkHnGASKympTXQEccsy28yS4aTw3EoUmMhO8hGe4JDY+7xQXGz6vspCqrcIGYhQj+RiT8PlbB5yMcc5Fc++l7XGmnSxjJ2R4lmYDI8Q8xRtyOAPOR65T3ra0ezhjEga1eZoH8rxSbRMQBKA6NJjyuSn2uFAPbFUCad2lldstMXJnXkeYk5257Y+EfJQPSkNDvDLOPF9PX7PcU+Ttbhvb0PzU+tZq04kRlVFXKjg5PK+3fnPzr6kjDt9YoOP5wx3+TYrLTzNqR0+ft+bV1qzZ8MpXABDBs45xjtz+NfdJuMfVsT64yexHxL+XJHyz6AVvhlkHv7jsR+I7iozVrbawcHG4gE+zj4G/gp/2aRx4L8dvHXyrfPn8JbQdantZZoI0d4bhgQq7siQ7SXTGSGBOGAxlWB+zXQrm6httNa8IWSaVRCodBkyEsuyQEAts85Ib0VqrfSyXKWv7akcPgwTNO+/LPlYhDJtVTwigswyd7d9vYGW6xhF7f2VinwjM8xUeUtL53PJJVggfGT/2yioiOL0mHxUwV3PHUfdj6R+jqOWySaaaWCSXzKUKD6scICHQg5GX4wfMParZ0R0qlpJO4dpiSqJI5UnZtVmXCKAvnznjnC+wqw6hpMUyKjr5UKsoBK4KFWXt6AqOPlULpt+LUyftNu8OW81wAHjkAyEYsjExgKBkyKoHvWE0rNvHqNtqu60ikTwWilKVkFKUoFKUoFKUoFKUoFKUoKr1L1gLa4S1RYzK6GUtPOLeJUzt+MqxZs/ZVTxzxUPcaoLq5tg99YRsj8JFcNKZN427QuUDE54yDg4OOKvN/p8U67JoklX7rqGH6EVSfo9to1ubyOS0VLiOXzPGqeEq4DQRxEAMMI4PKjJLHPoAuek2Jhj2GR5fM7bnOT5mZgv4LnaPkBVO6i1XwtU3vazzpbWviqYlXCNI0gkd2d1XISMBRknl8d6vtUuK1k1Ka7Elw62SS/s4gRVUTeGqibe5UvtMhZCFIyEI9TkLdZXIljSRc7XVXGRg4YAjI9DzWaviqAMDgDivtBhu7RJVKSorqe6soYH8jWP8AydD4axeFH4agBY9g2gDgALjArapQc5+lG2S1hge1RYGkuEjd4vqzt2SNg7cA/CBzXN4oiCzMxdmJJZsZOST6ADuSfzruPW+iftlnJEv+kGJIj7SJ5k/I/CfkTXDrabeucEEEhlPdWHDKR6EHijhd8eZExx+mf1fJrcNzyG9GHB/6/gax+fBVhuByNyHaRn5eh+YNbVV2bWJfIRgbiuFC5J3ZOBk89gMj39KyjcuVhpfJwjonGh5UYBUDGTnI9sGt+y6fW4tLm4nZltoldIsHzT3HZAvuqvgAfab5Kcxui6TcXVxHDkq0px8XwIOXchRt8q5xnOWKjPNdd0zTo5bhIogBa2I8GFRyN6jZK+c8leYsnkHxfeol1u7eyRM+Zbjrl/v8VV+j7QLuSxugG8KK4XaquuA7EbXk+9tK4UHjO3PIxmF03W3hj1DVNpDfUwoy7WKCZ1EmM5UlI0jCk5UnHpXeMcYqiT9Mx2kyw20CyW1ykvjW0j5UspiKeHvyAwBfAOBgdxtFTM7269cfhisRyhX9I6kN+C9kLqZrYrNDI6qSjujI9vNllDq4BO4Egbhyu1au9zaXl3E0FzHBBHIpSVopmlZkPDooaJAu4ZG4k4zwCeQ6L6cSyE3hwi3SVwwhVy4XCgEkk43Me+OMBastYrSlKUClKUClKUClKUClKUClKUCqct1Bb6pdStPFGjQW4mDuE2yBnER82AdyNjj7o96uNUPXemFuruWRCGlXYnfhMiEndxw+1TjnOH+dBt6t16ixO9pbzXOPKH2mKIsThQskgHiEnAAjDk5HvUx0dYLBZQIsiy+Te0qnKyPITI7qfUMzFh8jXm3015bgXFzgCMkW8IORHnKmVz2MjAkccKpIGSSTrdLfUzXdn6RyCeIf/RuNz4/2ZRMo9gFoLJSlKBURZxu8pl3tt8SRdu44CoDFt29smQM+cZ7DNSF5ceGhbazn0VBksfQD0/MkAepFRvTXjlXefauZJdsS87B4jHzv9pvwwADjnuQmapXWHQKXLme3YQ3B+PI8k2O28DkN6bxz7hsDF1pRhkx1yV8No3D8+apYT2pxdQvDj7fxRn8JB5fybB+VRUEVuW3p4W73BHf8jjPzr9LkVD67DFFGZRBE8wwsW5BzK5CRruxkAsRk+gyfSjmW7ppufBaY2530pmxtL3UZFxIu63hVuOVbYc+26YhT8kBq5dO3tpaWkZe6h27QviNKp3EDLEsTyx5Y/jVI6o6Je8kmmtY498bKjDAQyuV8V3zxl/OgyTx5hniqTaaZcxGVWhKNt80cqEltxIGwFQWJZcAjPpWUViY5tus+TrHWs6iH6HXW4eBuO4qGCbSXKtnBCAFiOD6ceuK1tScSS2TocjxnOR7eBOD+/HFcJTVbhBGv1gdiwLlm3yqcqVySSPKQu4HIHtVv+iy8kkvXjx4cMUby+Gedkr+EgJJAbzLvOM/P3zE1mI2tpmi0xGp+0uwK2e1fa8Qx7VCjPHvXusK71G+a+efApSlZIKUpQKUpQKUpQKUpQKUpQQ3U+pvDGiQ4NxcOIYcjIDEFmdh6rGis5Hrtx3Irb0bS0toVijyQMlmblnc8u7n1ZmJYn3NRFqvj6nLJ3S0iWBflLNiWX8wghH+0astBVOuuozZiEh0TdNChZyAoVnG/cSQABGHOfwrVg1qC41WBrOVZ/qJo52iO9VUGN4dzL5c7t4Az9pqz/SYoWxuHGNwhmIPsQjEH8vesnTU5N/eJtCqIbJ1xx8azZ4/FaC1UpSgxXMhVGYAkhSQAMk4GcAev4VDdI6o9xG5cxvgr9ZFG0aMWUMyjczbiudpYHBPHBBAl71wsbln8NQrEycDYADlvMCOO/IxxVb6HuruXxHvN4BCeACgQNDztkYDJWZ8ZZD8I24AyaC10pSgg+qL2WMQpC6xtNIY9xAJ4illCru8u5igHPGN3rio60uXJSW/urf6gn6qFSqrN4ZLBpHkPi7ULEAKuM5PIGLPdWqSrskRXU4O1gGGRyOD86qepdBWYLzBXwqu3geIxhJIyfqycKD6hdoILA8Egho6PcZnuHt2b9mdhIhYEHxJMtOFz3jyQR7MXHYDGtcXN1DPE+9LpYyMLNhJF8QtGMSopBGcY3Lnjk9zUraT740c48yq3y5AP6VG6Vo0t9unNy8KyoGhRUQqYSziNpARuYuPrOGUqGA7gmgyXlpA7F2sJtzcnbLHtBznKkvujOcElAucDOa3+kbTdJdEr4JCxxLGJPEwmZJN7MQPM5cgjkAIoBOKjmvZrWVLe9UeYAR3K8RyngYYHmJyeMHIJIAOWArJdyG1uEvRnaq+FcD3gJ3b8e8Teb+iZB3NY2rFqzWeUpidTuF/UYAFfa+IwIBBBB5BHOQfavtZRwQUpSgUpSgUpSgUpSgUpSgUpSgq3QMyGGc+IrSG7ujLzyreM6qGHcEIqDHsBVm8VfvD9ao/XGmWhurYTWkUjXPiJ4hUZDRr4ihuMtlQ3OeMD34gr3pzSo2Cyx28bN8KtJsLfgC4z+VBduubMT2kke8IJEkjLnkLuUjd+A71X7vUnsrpp0jE8dzawlPMY+LVZpJCSVOPI/APckA7eTWxa6XEkHgRKEiIYAL/PzkjOfesWm6Ve3VpDbTCBIFQRPcI5eWaJRsZVUoBEXUYZtzcE49CAvkEodVYdmAYfgRkV7ryiAAADAAwB8hXqgxXVssilHUMpxkHscEEZ9xkdvWstKUClKUCoTq7VBDbsq4M0waKBD9uRgfz2qPMx9FBNaur9ZwRkxW7pc3JO1YUcHDckmRhkRqoGSTz7AkgGstJJ4xAIutRkUD1VIUJ4z38GEEZxyzkfaPYMslp4pj0+InGxfHYZ+rt1G08js8mNijvyzfZqUsupWklc2tpLINqRqcqiYVTICHBI58QD8iOCCKXE0OlWso8dGumDSszkb5pMDnZnOAMBVHCqAKqSXxWNGxMgnZpk8/hpyqjIRJVYFgRJ5yMHBAzmqcuWMeuu+nVlWu1u6h1NmidLqwfbuC53RvGwbC4Ziw2q24oSe2c+1ROh3BBa2kJbaqyRO3Jlt5PgY+7LzGx5yQD9qq7qtxJLbSNbiRoI3zKN3BVA8jbI5SWDr4m87SVYbe5ziY1jqCORbOc7hNEwRnwEV45QEdRz77GA90A9anFljJE+nTrCJjSz/R5KVhltiSf2WVokz/qiFlhH4KjhP9irVXPOltdgW9uXaQIksUAy5wN8ZmDc52jysnc+ldCRgRkHIPYirUPtKUoFKUoFKUoFKUoFKUoFKUoKl9ISALZyH/s7yL0/1qyQY/WQfpUdotmkmqTCVFcfskW0OoYD62XdjI/o1KfSYcWDP/q5rWT+rcQkn8hk1o6W+3VYx/rLSYf7uWEj/nNBodLQ+ELiEcCG6uEVfuoX8RFA9BtcY+VW3ouQtY27HuyAn88mqxYnF5qSj0uEb+tb2/8AdVi6BP8A7utcnP1S8+9BP0pSgVHXWrBSVC5I49hmpGom/wBMYsWTHPcduaDyNaP3B+v/AErW1wi8tZrYHw2mjaMMRuALDHoQf4V5l06RRnbn8Oa1+VPqpH5Gg47ZWUsyhIIyZlDtGIiY9mzKht+V8MdgeR8WOam7fUZkb9jCvaqcb1RSs0mUJ8WaVXLyM5XAKkYLEENgCrbf6M3iGe2kEMrFWkBXdFNtJI8VAQc5PxKQffNV/QtDvo70TS7MMzGd1mJ8YEEDKFO4ONv3cY7cVp4cNsNtRxiZ+y69/M4z0TOndCSvE3wWwKsUVfM7MRkM8hyEye+wDIJ4BNbth0pPCqnG8oqogjuGDxKMAqjMAGUhUyrd9oycAASezPIBx+v78V7juHXsxH51s5Mdbxq3z81UTMckbd9LzXCMAZYQ5+s8SbLSjbswQm5UXae4OTtwRjmozq/o+K1tRMpmbw2iaQIBgKpBaQIgViV7jzcd/SrYmoy/ez+Q/uqP6vNzPY3EaRF2ZANoXBOWXOPfjJx8qxx4q4q6qmZm08XM/wDKTzziKFZXeRfCVpY9ikA+MysTIWC7ULEjlsbTwTUha9U39li0iFu0jFXRVidzJ4ijaEjDqFztJbuM7mJGaz9N9JXs12hZZbOOIM4mZELF/g2orMQMqz5LIe3bkV1DROnYbYs6AvKwVWlfBcqoCquQAFUY+FQBkk4yaqxebkrFrfTPv7s7xSttRxhv6cZDFH44US7F8QJ8IfA37c84znFbFKVtKilKUClKUCsF9IVRivcf/wBms9KCrm6f77f1jXtb6QfbP8f41LT6SjHIyv4dv0rUfRm9GB/Hj++gwpqsg7kH8R/dil31RHAhkuCqIvdi2APQd/c4GK8SadIPs5/DmoPX9BS5CCQyI0bb0ZDtZWxjIyCDx7g96D5rvUceo2sttDbXRWeNkEzRiNFJHlc+IysVBweATgcVG6bdXI1GwNzCkfM0O9JfE3s0TN22LtH1YPPNbCdFyzYzfX7gHPEyRg/IlI1J/I1XbfUo5p1kheOL9nLRxyXN4zHcm+Pf+z7wWOGYbncMQaC3RJjUtQH3mt5PyMKp/FDUz9HMhOnwg/YaaL34imljH7lrn+rXFkzs8jy39ywJYWzNuCJjIK27KFjXJxuzyTyauv0Wuf2R4wjrFFPKkBdGjLxMRKrEOAxwXZNx7lCe+aC4UpSgUpSgV8K570pQYJbGNu6j8uP4V8SwjH2B+fP8aUoNgDFCKUoAFfaUoFKUoFKUoFKUoFKUoFKUoFKUoFeXQHuAfxGaUoPoGK0brRLaQkyW8Lk9y0atn9RSlBksNMhgz4MMcWe+xAmfxwOa26UoFKU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SEhUUEhMWFRUWGRgWGBcYFx8YIBgaGR0XGBgcGhwcHCggHB8lHhsaITEiJykrLi4uHB8zRDMsOSgtLiwBCgoKDg0OGhAQGi8lHyMsNDc3Nzc3LDcuNS0sLC0sMjc3LDIwLzQtNDIrKzYsNy8tLS0sMS0sLCw1NCw3Ly4sLf/AABEIANUA7QMBIgACEQEDEQH/xAAcAAEAAgMBAQEAAAAAAAAAAAAABQYDBAcCAQj/xABMEAACAQMDAgQCBwMHCQUJAAABAgMABBEFEiEGMRMiQVEyYQcjQlJxgZEUobFVYnKSwdHSFRYzU4KTorLhQ3OUlcIkJTREY4Ols/D/xAAaAQEAAgMBAAAAAAAAAAAAAAAAAQMCBAUG/8QALREBAAICAAMHAgYDAAAAAAAAAAECAxEhMUEEBRITYaHwIpFRgbHR4fFCccH/2gAMAwEAAhEDEQA/AO40pSgUpSgUpSgUpSgVD9RdT2tiga6mWPPwr3Zv6KDLN+QqM6x6kkieOzslEl7OCVB+GGMcGaX2UHsPU8fI+umeiIbVjPMTdXjcvcy8tnn/AEYORGvJAC+mBk4oId/pAu5f/gtHupV9Hmxbg/Mbs8YrZt9S1yT/AOSs4f8AvJ2b/wDWDVh6j1SaBV/Z7V7l2zwHWNExjmR2PlHPoCTg1VekNd1O/tzd4tViZZvChVX3uyB1TMhcKoLgc47e3egkxb6y/wAU9hEPZYZZMfm0i14fp3U3+PVyo9orSNf3sWP769dOdRQwCKwuboPeQ24eckkgbVBctIeCQOeTnHJrz0J12uqTXSxRFIoDHskbOZA+/nbjy/CCOc4I7UGoeg7skk61e8+wUfuHFel6DufXWb7+sv8AdV6qmdV9RXYvI7DT0g8d4TO0k7HaiBtnwqMk5+f5UGE9B3H8s3/9Zf8ADWRuirr01i8/SP8Aw1ran1mdIFvFqcxuZbhmPiRRLGsSjw18w3ZIyxOe/fjtXzQup72R9Rtgkc91azfV728INDLuaPJVCCVHHYZBHPqQ2/8ANTUF+DWZsj79vEw/MY59K24NM1VRg6hbP82sjn/hnAqA6P1rWb5vGJsI4FleJkCyMx8Ntr48344Ofbipm260S4s9QnjDR/sbXMZOQSTCpZXXII5GDgg4Pv6hkudL1VhhdQt4z95bIk/8U7D91Qs3RerscnXXH4Wyr/BxURp+u3dv/kuf9ue4S/aNHtpVTcviDzPGUUHCHjOMcitzSZrrU5LiZdUa0jFxJDDCixnMceFDebkljuPr+nFBsp0Tq4ORrr/nbKf3F63JOmdYIx/ltR8xZRg/81S+qatJZtp8JbxjPL4EkjjDHEbtuAXCglgM8YxnisHX/U0mnJBcBFe38UR3PB3IjghXXHHB75znIHrkBDv0nrXprmfxtIx/aa8roGvp8OqwSfKS3UZ/qrmpfQermvdQnht1RrW3QB58k75mPCxkHBUANn5j9bdQUW3vtdhXM1rZ3WPSGZomP+8XaT8uK2dA+kS3nlFvOktncngQ3C7Nx7eRuzfLsT6A1ca09W0qG6iaK4iWWNu6sM/mPUH5jkUG5Sqv0pcSQzTWE7mRoVSWGVjlpLdyyrvP2nRlZC3qNh7k1aKBSlKBSlKBSlKBWK6uFjRnc4VFLMfYKMk/pWWqh9LV0Y9JuyO7IIx/9xljx+e7FBrfRfZtJHLqMw+vvnMgz3SBSVgjHy2gH55HtV4rV0q0EMEUSjAjjRAPYKoUfwraoIPrXUVgsblmkWNvBl2bmC5fY20DJ5OccVGfRVdwNpttHDKkhiiQShWB2Ow3MG9jkn9KmtV6btLl1kuLeOZ0G1TIobAzngHjvW5YafFAmyGNIk77UUKP0AoOIaR0bPf3dvKVZbadZLq4l7eIk0zusQPclkSIH2Un5A3j6JYWJ1G4YY8W9lVPbw4vIgHyHKgfzav4FYrW1SJdsaKi5ZsKMDLEsxwPUsST8zQZq4n1jexRa7cS3N7JZCO3iSNohueQN5ioG1uM5zx7V2ytG40a3klWaSCJ5VxtkaNSwx2wxGeKDn3WXTx1G4tBtZ4prKdRK6YKPiN42fAARt204wM+YYqM+hi7nnv7ySaNlZYYIJmPrND9Wc443EKSfauxV5VAM4AGTk49T70FM+iqykgt7iKVHRlu7jG5cblJBVh7gg9xxVJ6M0ydNB1ZHVjK0t0OBy5VER8Ad/MrDHyNdrr4BQcN+i3RhZ3tubuJ5GubaNrOdgx8JtmZYSDwhGWAPt/TwI3piYwqttcdOtdy+K4edosE7n45aI8DPcuB88V+haUFG+kuC4BsZ7a1a5a3n8QxKdvGxh3wcc45waw9STT3WiXrajarbnwnZYlk3sNnnjLMBgHeFOBngc98C/1jnhV1KOoZWBDKwyCDwQQeCKCm/Q7ogtdLg4w8w8dz7mTlc/gm0flV2rzFGFAVQAoAAA4AA4AFeqBSlV/qPXWhmtbaHBnuZMcjISGPzzOefujaPmw74xQampSbdZs8fbtbpD+Ae3cfvFWuqdqMG7XbVgfhtLgkew3xKD+Zb91XGgUpSgUpSgUpSgVUfpUhD6bICMjxLfP++iq3VCdbaUbqxuIVzuaMlMffXzp/xAUEnqF2IYpJWBIjRnIHfCgscfpXI9K6h1q+h/yhBJFHF4qxxWqRiUyAyLG3iN3QKDktkcAnCjBro+j9RQXGnpeSMqxPFukLdlPwyK34NlT+Fcv6mgt9GuIr/S7mPZM6rLZJIHEyMfiiUH0zx6AkYOOCF86r61e3uEs7S1e7u2TxTGrBFRM7dzue3Pp+8ZGd467La2qTaiqLI8qRhIMsB4rqiDLYyRnJPbg4z68u6oudnUNwZL82CG2j+tCgsyfVExrnO1iQTkAnyn3q1fTBcLb2VgSzNGl5bFmYl2ZEWRiWJ5YnbnPrQXjqXVDaWs9wE3+DG0m3dt3bRnGcHH6VUeloNTvmhvLq5SG2ZUmjtrfOXDAOviuRnGCMqCc/KvvU3UUd/ol7PAsixmN1VnXbvAxllGSdvcZOOxra+ivQFgsoJzJLJJPbwEmR9wRNgKxxjsqDPA70F1qj6z1bdSXz6fpsMbyxIHmmnLCOLcAVGF5Y4I7H39iRvP0JA1+L55bh3U7ljaXMaN6FVxkY9s4+VUz6ULaKzvFvLW8Fnesm5kdX8O5RSFwSFK7uACPXg8fFQXfQ9Ruom2ao9qryyCO3EAf6zCF2yGJPofbt8xW3d9U26LeHcWayUvMgGGA2eIMbsA7h2OcE1yCfrp7mbSdSniMMUM81vKwyUDOqedT3wVJ45/0bd6zTyPdWuv6jGCIbgRxQkjG9IcI7DPpt/tHpQW7SNU1rUESaJbSyt5AHRmzPIVPKnAIXkehwaw3XUGr3d3dW2ni0jW1dUaWQs24sMjHlIB4ORg4PGT3M90V0ebNIS93dylI1URPL9WvlxtEYAGB6ZzjAqo9D9JRXc+qSTtMCNQuFAjneIcHOSEYZI3cGgs+mazNaXNrYXc37Vc3PiyvIAsaxKoyqqqr5gSrAE88MfYVpP9KkTX4tIIGmQSrA8wdRh2JH1cfxSKuDuYYwAT2wTGavaM/VNtgnyWZbPfAxOg/ewrV+h957B5NNmsZvE8d3a4Vfqwu1AGLt3Hl4x3yOM5oOiaf1NDN+1ldwFpI8chOMEooZivPYcjnHaofpfWtRvHinMNrHZSDeD4jvIVKnbjygA5xkED1qq6FY3FrpeuGZGSUy3bgkfEDGDvX0IOScj51I/QtLbSW6eBeXM0kUMazQuzeHEzjsilAvdWwQTxQTWjfSRaXNzPaqJEmhMuA4AEvhFgxjIJ+6Tg4OPwOI2Xr27fTl1C3s4Wh8MyPuuCGUoWV1C+Fg4I4Oefaqpr3SsyabJdxq0d1Z3d1KjEbS8JlbfnPdcebngjd96tjSEYdHv3yY5j+Rnb92OaC1dO9ZajcLG7aO4ikVXWRLmI5VwGU7XK+hBxnNeuloTdatf3rcpBiwg+WzDz/8Zxn5kVYun1W1sLZZXVFht4VZ2IUDaiqSSeB2rd03T47dCsYwpeSU5OctIzSOST82P5YoK1prCXXLthyba1t4PwMrSTH9QF/QVcao30VuZ1vL04xd3UjRkesMWIo/+VhV5oFKUoFKUoFKUoFKUoKDf6bJp088iQm5066Ja4tlQO0LsAHkRPtxsM7k7+uMVqdN9OdPmcXNqYDIhDhTMfq2zwfCdvKQQcAjgjgDArpNRuo6Ba3BzPbQSn3kiVz+pGaDXv8Ap2yu3WaW3hndcAOVDcA5AJ9QD6H3qXliVhhlDD2Iz/Go/SenrW1LNbW0MLMMExxqpI9iQO1SdBp6hexQqgkICyOkKjGQWc7VXHse1ZLe6jZnjQjdFtDKPs7gGUe3bFUXXeoBKYFmwjwXy7xyBsj8Qhu/bj+31FaNlrMyRMIc/td7M0mOCY1zsVe2OSrYPooLegzrz2isT89Pfc6UTnjfz099y6hWG7tI5V2yoki/ddQw/QjFRWr6bdvbJHbXgglUKGmaIS7sDB4ZuCTznn+2q0Olta/lwf8Ag4/lWwvXeTTomi8FoozFjb4ZQFMe23GMfLFZo4VVQqqAoGAoGAB7AdsVXkkubVLSOa4Fy8k/hSSNEse5WjlcbVQ4UgqOeeM/jUfFFdXlzeGK+mt4oZVhRUjhYFljjaQ5eIn4mx3PIPPoAuleUQDOABk5OB3Puapdx0tqZ+DW3H9Kzhb+GKx/5s6x/Lv/AOPh/wAVBd/CXdu2jdjGcc49s+1e6o/+bWsfy4P/AC+H/FXw9M6x/Lg/8vh/xUF4YZ4PIrBZWMUIKwxpGpOSEUKCffAHfiqY/TWs+mtqfxsIh/aa8npvWv5bX/wMXz/6UF7dAQQQCCMEHkEHuDWGGxiSMRLGixAbRGFAUD22gYx8qpQ6X1k/FrgH4WMX94rbi6Uvz/pNZnPvsghT/wBJoJ/qLRoLy3eC5XdE2Cw3FfhIYHIIIwRVb17Wv2zOn6a29mHh3FwnKW0XZxu7NKRlVUcg8nGK8v8ARnDM2b27vbwf6uWfEfy8iBcfrVv03ToreMRQRpFGvZUUKPmcD1Pv60DStPS3hjhiGI4lVFHfhRgZPqfnW1SlApSlApSlApSlBVYurnbxSLVmWOSSLasi+ITGxUko+1RnG4DfyCD61MaXrsFwdqPhx3jcFHGOCdjAEj+cMj51SLOBi000WBIbi6VlPCyhJ5VXcRkqwAGHGeOCCMAe3vVm4aAkpgtGcCSMnsQP4OjEd8E0HRqVTtN1uVBlGNzGO6MdsqfgWxuP818H13elaeu/SC8A3Jbbo848QucZHLJINoaF9vPmB+WRzWNrRWNyi1orG5XqWVVxuIGSAMnGSewHzrBqV/HBG0krBVUepxk+gGe5PoK5drPUZMM6Fi8cvh3NsWOSh8Rd8JOc5VwxHfAXvgitvrzVfGnjiwXgkWNFUgbXM5KhwRz8JYYbHwt2zk62btUUpNqxvX/d/wBs+z+HLfUzqEN1TfwXcqzJGwYqpYMSqbgTuIfsVxH3IGQuRkNXjQrGZ7hY4neETLw4Vm2j7Q3Id2CRywZBwFye1Q9wsu7dIWUZUFxyh5jByB243DBwOTXUfozdjDKM7o1YbW3lssyh5MAjy5LbuDjzemDXJ7LM5+0bmefHhvXz3Wdt7rx0mMlJmOPH13+iwdP6MtpF4au7ksXZnYkliAOPRRgAAD29SSTJ0pXoIjUahREajUKd17qaQS2bSfDC1xeN/Rggkj49Ml54xj1zUr0Xp7wWcYl/0r7ppv8AvZWMj/oWx+QqjHOra5IoGbSyEaSN6O6N4nh/nKEJ9MW4966rUpKUpQKUpQKUpQKUpQKUpQKUpQKUpQKUpQKUpQUbTE2+KMYxcXXHyM0jD9xB/Osl3ZrJjcCGXlWU4ZT8iP4dj6g1sXEe2ece7hx/tImf+INUdq9zhfDCszuPIFO3Jz94HKgdyfb3JAIaMjsrhSDKTuxJGNkgCnBLqcKwyO4PODhaQX0bv4cpUsw28jw2dPuyRtgj5HHfkY9d2yhW3UB23SPx2JLkDhUUZYgDgAZOBWzq2izT2027bEvhyEK+NzMFO3cTlY19+5x93FByvVV8B2gJPhxbpFDDBCkxnn5gAA/urDBqDgRnAOzwyAfvKzqg/Dlq1A6kBsKExtOF24Xaq7JAPhwB3+QzjuciRldrEZyzE5bKhCS2eB3AyBz6+mOfPZJiZnTn5sdsV56ceCdtBIjqyu5XZ4s4JAUE8jnB2/ECR+HvXTugdU8ZZEiT/wBnh2xpLgjx5BnxnAPZd3YD/oORWbGWXdIsjiU58OPguM7guRyCTzhQSB2HAq+WKXc2wG5gtLdMKLeBs4HtI8bbgfcBxnPcVt93461mbRz+fu357ZbNEV46j+vnrt02oHrTVnt7Y+AN1xMRBbr7yyZAP4KMuT6BTUpp80ZXbG6NsAB2nOPx5JH51kktEZ0kZQXTcEYjld2A2PbIAFdZKJ6M6bTT7VIEO5uWkk9ZJG+Nz6/IZ9ABU5SlApSlApSlApSlApSlApSlApSlApSlApStbUb5IInllYKiAsxPoBREzrjL1fXscMbSTOscajLMxwAPmTXPtS+lPzH9mtTIg+3LJ4W4e6qEZsf0sH5VUOouoJb+TxJcrEpzDD6IPRm+9IR6n4c4GOSY2jidq72mLeHD915tNZuL3N5EqL8MZty2Q4QMSd+wMjlmOCRgqF48wI2+lLCScswj8MhikkjbTtIOWjhUEg4JPmOBkk+Y7hXNo53t2DwzGEnCnBGG9hhgVz6DKnA4GK39A1a4spPFikLEsWljY+WbJy24dg5yTvHOT6jy0bde9MExWZnm7lp2lxw52DLH4nblm7nlj6cnAHAzwBUZ19deHYXB++vhD8ZSI/8A1ZrN/nTbfsa3gfMLAEdgSc42YYjDAggjPBBrmXWPXDXUSp4SCDxgTLHIXC7VOEmUopQ7yrA9uB8zVeWZilpj8HTpqbQrU1qCdwJV+24e3sR2YfI9vTFan7OU7ow/nRE4J75MfbP5NS3vnadk4K5Ix6rt9Tz2/I/EKmtOsHuJUgi+OQ4yeQijlnPyUenqdo4zXnfKy1tWk85iPd0fFiyVmekTPs2Og9IknvIXAkmhVmEhkhTYFKtuGTGOScDAOea7oBitTSNNjtoUhiGEQYHqT7lj6sTkk+pJNblegwYYxU8MObPh/wAYiI9HwqM5xyPWvtKVcgpSlApSlApSlApSlApStbUpJFicwoHlCnYrHaC3puPoM9/lQY9S1eC3XdPNHEoIGXYLyew5Prg1txuGAIOQRkH5Gqda/R9Cq+JITNenLvdOAXMjAAlMgqgXGEUDCgD551NHlNneRW/jLHFMxCxGCR2eQJzvuDIRuO0nJGSABzjNBfqUpQKq/UfVD2c6CSHNsVUtKCSQSWDAALjK+U7c5YMcZIwfvXvUi2cSBmZPGcR+IBnYMguePNu25A2gkHnGASKympTXQEccsy28yS4aTw3EoUmMhO8hGe4JDY+7xQXGz6vspCqrcIGYhQj+RiT8PlbB5yMcc5Fc++l7XGmnSxjJ2R4lmYDI8Q8xRtyOAPOR65T3ra0ezhjEga1eZoH8rxSbRMQBKA6NJjyuSn2uFAPbFUCad2lldstMXJnXkeYk5257Y+EfJQPSkNDvDLOPF9PX7PcU+Ttbhvb0PzU+tZq04kRlVFXKjg5PK+3fnPzr6kjDt9YoOP5wx3+TYrLTzNqR0+ft+bV1qzZ8MpXABDBs45xjtz+NfdJuMfVsT64yexHxL+XJHyz6AVvhlkHv7jsR+I7iozVrbawcHG4gE+zj4G/gp/2aRx4L8dvHXyrfPn8JbQdantZZoI0d4bhgQq7siQ7SXTGSGBOGAxlWB+zXQrm6httNa8IWSaVRCodBkyEsuyQEAts85Ib0VqrfSyXKWv7akcPgwTNO+/LPlYhDJtVTwigswyd7d9vYGW6xhF7f2VinwjM8xUeUtL53PJJVggfGT/2yioiOL0mHxUwV3PHUfdj6R+jqOWySaaaWCSXzKUKD6scICHQg5GX4wfMParZ0R0qlpJO4dpiSqJI5UnZtVmXCKAvnznjnC+wqw6hpMUyKjr5UKsoBK4KFWXt6AqOPlULpt+LUyftNu8OW81wAHjkAyEYsjExgKBkyKoHvWE0rNvHqNtqu60ikTwWilKVkFKUoFKUoFKUoFKUoFKUoKr1L1gLa4S1RYzK6GUtPOLeJUzt+MqxZs/ZVTxzxUPcaoLq5tg99YRsj8JFcNKZN427QuUDE54yDg4OOKvN/p8U67JoklX7rqGH6EVSfo9to1ubyOS0VLiOXzPGqeEq4DQRxEAMMI4PKjJLHPoAuek2Jhj2GR5fM7bnOT5mZgv4LnaPkBVO6i1XwtU3vazzpbWviqYlXCNI0gkd2d1XISMBRknl8d6vtUuK1k1Ka7Elw62SS/s4gRVUTeGqibe5UvtMhZCFIyEI9TkLdZXIljSRc7XVXGRg4YAjI9DzWaviqAMDgDivtBhu7RJVKSorqe6soYH8jWP8AydD4axeFH4agBY9g2gDgALjArapQc5+lG2S1hge1RYGkuEjd4vqzt2SNg7cA/CBzXN4oiCzMxdmJJZsZOST6ADuSfzruPW+iftlnJEv+kGJIj7SJ5k/I/CfkTXDrabeucEEEhlPdWHDKR6EHijhd8eZExx+mf1fJrcNzyG9GHB/6/gax+fBVhuByNyHaRn5eh+YNbVV2bWJfIRgbiuFC5J3ZOBk89gMj39KyjcuVhpfJwjonGh5UYBUDGTnI9sGt+y6fW4tLm4nZltoldIsHzT3HZAvuqvgAfab5Kcxui6TcXVxHDkq0px8XwIOXchRt8q5xnOWKjPNdd0zTo5bhIogBa2I8GFRyN6jZK+c8leYsnkHxfeol1u7eyRM+Zbjrl/v8VV+j7QLuSxugG8KK4XaquuA7EbXk+9tK4UHjO3PIxmF03W3hj1DVNpDfUwoy7WKCZ1EmM5UlI0jCk5UnHpXeMcYqiT9Mx2kyw20CyW1ykvjW0j5UspiKeHvyAwBfAOBgdxtFTM7269cfhisRyhX9I6kN+C9kLqZrYrNDI6qSjujI9vNllDq4BO4Egbhyu1au9zaXl3E0FzHBBHIpSVopmlZkPDooaJAu4ZG4k4zwCeQ6L6cSyE3hwi3SVwwhVy4XCgEkk43Me+OMBastYrSlKUClKUClKUClKUClKUClKUCqct1Bb6pdStPFGjQW4mDuE2yBnER82AdyNjj7o96uNUPXemFuruWRCGlXYnfhMiEndxw+1TjnOH+dBt6t16ixO9pbzXOPKH2mKIsThQskgHiEnAAjDk5HvUx0dYLBZQIsiy+Te0qnKyPITI7qfUMzFh8jXm3015bgXFzgCMkW8IORHnKmVz2MjAkccKpIGSSTrdLfUzXdn6RyCeIf/RuNz4/2ZRMo9gFoLJSlKBURZxu8pl3tt8SRdu44CoDFt29smQM+cZ7DNSF5ceGhbazn0VBksfQD0/MkAepFRvTXjlXefauZJdsS87B4jHzv9pvwwADjnuQmapXWHQKXLme3YQ3B+PI8k2O28DkN6bxz7hsDF1pRhkx1yV8No3D8+apYT2pxdQvDj7fxRn8JB5fybB+VRUEVuW3p4W73BHf8jjPzr9LkVD67DFFGZRBE8wwsW5BzK5CRruxkAsRk+gyfSjmW7ppufBaY2530pmxtL3UZFxIu63hVuOVbYc+26YhT8kBq5dO3tpaWkZe6h27QviNKp3EDLEsTyx5Y/jVI6o6Je8kmmtY498bKjDAQyuV8V3zxl/OgyTx5hniqTaaZcxGVWhKNt80cqEltxIGwFQWJZcAjPpWUViY5tus+TrHWs6iH6HXW4eBuO4qGCbSXKtnBCAFiOD6ceuK1tScSS2TocjxnOR7eBOD+/HFcJTVbhBGv1gdiwLlm3yqcqVySSPKQu4HIHtVv+iy8kkvXjx4cMUby+Gedkr+EgJJAbzLvOM/P3zE1mI2tpmi0xGp+0uwK2e1fa8Qx7VCjPHvXusK71G+a+efApSlZIKUpQKUpQKUpQKUpQKUpQQ3U+pvDGiQ4NxcOIYcjIDEFmdh6rGis5Hrtx3Irb0bS0toVijyQMlmblnc8u7n1ZmJYn3NRFqvj6nLJ3S0iWBflLNiWX8wghH+0astBVOuuozZiEh0TdNChZyAoVnG/cSQABGHOfwrVg1qC41WBrOVZ/qJo52iO9VUGN4dzL5c7t4Az9pqz/SYoWxuHGNwhmIPsQjEH8vesnTU5N/eJtCqIbJ1xx8azZ4/FaC1UpSgxXMhVGYAkhSQAMk4GcAev4VDdI6o9xG5cxvgr9ZFG0aMWUMyjczbiudpYHBPHBBAl71wsbln8NQrEycDYADlvMCOO/IxxVb6HuruXxHvN4BCeACgQNDztkYDJWZ8ZZD8I24AyaC10pSgg+qL2WMQpC6xtNIY9xAJ4illCru8u5igHPGN3rio60uXJSW/urf6gn6qFSqrN4ZLBpHkPi7ULEAKuM5PIGLPdWqSrskRXU4O1gGGRyOD86qepdBWYLzBXwqu3geIxhJIyfqycKD6hdoILA8Egho6PcZnuHt2b9mdhIhYEHxJMtOFz3jyQR7MXHYDGtcXN1DPE+9LpYyMLNhJF8QtGMSopBGcY3Lnjk9zUraT740c48yq3y5AP6VG6Vo0t9unNy8KyoGhRUQqYSziNpARuYuPrOGUqGA7gmgyXlpA7F2sJtzcnbLHtBznKkvujOcElAucDOa3+kbTdJdEr4JCxxLGJPEwmZJN7MQPM5cgjkAIoBOKjmvZrWVLe9UeYAR3K8RyngYYHmJyeMHIJIAOWArJdyG1uEvRnaq+FcD3gJ3b8e8Teb+iZB3NY2rFqzWeUpidTuF/UYAFfa+IwIBBBB5BHOQfavtZRwQUpSgUpSgUpSgUpSgUpSgUpSgq3QMyGGc+IrSG7ujLzyreM6qGHcEIqDHsBVm8VfvD9ao/XGmWhurYTWkUjXPiJ4hUZDRr4ihuMtlQ3OeMD34gr3pzSo2Cyx28bN8KtJsLfgC4z+VBduubMT2kke8IJEkjLnkLuUjd+A71X7vUnsrpp0jE8dzawlPMY+LVZpJCSVOPI/APckA7eTWxa6XEkHgRKEiIYAL/PzkjOfesWm6Ve3VpDbTCBIFQRPcI5eWaJRsZVUoBEXUYZtzcE49CAvkEodVYdmAYfgRkV7ryiAAADAAwB8hXqgxXVssilHUMpxkHscEEZ9xkdvWstKUClKUCoTq7VBDbsq4M0waKBD9uRgfz2qPMx9FBNaur9ZwRkxW7pc3JO1YUcHDckmRhkRqoGSTz7AkgGstJJ4xAIutRkUD1VIUJ4z38GEEZxyzkfaPYMslp4pj0+InGxfHYZ+rt1G08js8mNijvyzfZqUsupWklc2tpLINqRqcqiYVTICHBI58QD8iOCCKXE0OlWso8dGumDSszkb5pMDnZnOAMBVHCqAKqSXxWNGxMgnZpk8/hpyqjIRJVYFgRJ5yMHBAzmqcuWMeuu+nVlWu1u6h1NmidLqwfbuC53RvGwbC4Ziw2q24oSe2c+1ROh3BBa2kJbaqyRO3Jlt5PgY+7LzGx5yQD9qq7qtxJLbSNbiRoI3zKN3BVA8jbI5SWDr4m87SVYbe5ziY1jqCORbOc7hNEwRnwEV45QEdRz77GA90A9anFljJE+nTrCJjSz/R5KVhltiSf2WVokz/qiFlhH4KjhP9irVXPOltdgW9uXaQIksUAy5wN8ZmDc52jysnc+ldCRgRkHIPYirUPtKUoFKUoFKUoFKUoFKUoFKUoKl9ISALZyH/s7yL0/1qyQY/WQfpUdotmkmqTCVFcfskW0OoYD62XdjI/o1KfSYcWDP/q5rWT+rcQkn8hk1o6W+3VYx/rLSYf7uWEj/nNBodLQ+ELiEcCG6uEVfuoX8RFA9BtcY+VW3ouQtY27HuyAn88mqxYnF5qSj0uEb+tb2/8AdVi6BP8A7utcnP1S8+9BP0pSgVHXWrBSVC5I49hmpGom/wBMYsWTHPcduaDyNaP3B+v/AErW1wi8tZrYHw2mjaMMRuALDHoQf4V5l06RRnbn8Oa1+VPqpH5Gg47ZWUsyhIIyZlDtGIiY9mzKht+V8MdgeR8WOam7fUZkb9jCvaqcb1RSs0mUJ8WaVXLyM5XAKkYLEENgCrbf6M3iGe2kEMrFWkBXdFNtJI8VAQc5PxKQffNV/QtDvo70TS7MMzGd1mJ8YEEDKFO4ONv3cY7cVp4cNsNtRxiZ+y69/M4z0TOndCSvE3wWwKsUVfM7MRkM8hyEye+wDIJ4BNbth0pPCqnG8oqogjuGDxKMAqjMAGUhUyrd9oycAASezPIBx+v78V7juHXsxH51s5Mdbxq3z81UTMckbd9LzXCMAZYQ5+s8SbLSjbswQm5UXae4OTtwRjmozq/o+K1tRMpmbw2iaQIBgKpBaQIgViV7jzcd/SrYmoy/ez+Q/uqP6vNzPY3EaRF2ZANoXBOWXOPfjJx8qxx4q4q6qmZm08XM/wDKTzziKFZXeRfCVpY9ikA+MysTIWC7ULEjlsbTwTUha9U39li0iFu0jFXRVidzJ4ijaEjDqFztJbuM7mJGaz9N9JXs12hZZbOOIM4mZELF/g2orMQMqz5LIe3bkV1DROnYbYs6AvKwVWlfBcqoCquQAFUY+FQBkk4yaqxebkrFrfTPv7s7xSttRxhv6cZDFH44US7F8QJ8IfA37c84znFbFKVtKilKUClKUCsF9IVRivcf/wBms9KCrm6f77f1jXtb6QfbP8f41LT6SjHIyv4dv0rUfRm9GB/Hj++gwpqsg7kH8R/dil31RHAhkuCqIvdi2APQd/c4GK8SadIPs5/DmoPX9BS5CCQyI0bb0ZDtZWxjIyCDx7g96D5rvUceo2sttDbXRWeNkEzRiNFJHlc+IysVBweATgcVG6bdXI1GwNzCkfM0O9JfE3s0TN22LtH1YPPNbCdFyzYzfX7gHPEyRg/IlI1J/I1XbfUo5p1kheOL9nLRxyXN4zHcm+Pf+z7wWOGYbncMQaC3RJjUtQH3mt5PyMKp/FDUz9HMhOnwg/YaaL34imljH7lrn+rXFkzs8jy39ywJYWzNuCJjIK27KFjXJxuzyTyauv0Wuf2R4wjrFFPKkBdGjLxMRKrEOAxwXZNx7lCe+aC4UpSgUpSgV8K570pQYJbGNu6j8uP4V8SwjH2B+fP8aUoNgDFCKUoAFfaUoFKUoFKUoFKUoFKUoFKUoFKUoFeXQHuAfxGaUoPoGK0brRLaQkyW8Lk9y0atn9RSlBksNMhgz4MMcWe+xAmfxwOa26UoFKU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9810" name="Picture 2" descr="https://year9historynicholasjoeng.files.wordpress.com/2014/04/superstock_4069-528.jpg"/>
          <p:cNvPicPr>
            <a:picLocks noChangeAspect="1" noChangeArrowheads="1"/>
          </p:cNvPicPr>
          <p:nvPr/>
        </p:nvPicPr>
        <p:blipFill>
          <a:blip r:embed="rId2" cstate="print"/>
          <a:srcRect/>
          <a:stretch>
            <a:fillRect/>
          </a:stretch>
        </p:blipFill>
        <p:spPr bwMode="auto">
          <a:xfrm>
            <a:off x="4953000" y="152400"/>
            <a:ext cx="4048125" cy="6553200"/>
          </a:xfrm>
          <a:prstGeom prst="rect">
            <a:avLst/>
          </a:prstGeom>
          <a:noFill/>
        </p:spPr>
      </p:pic>
    </p:spTree>
    <p:extLst>
      <p:ext uri="{BB962C8B-B14F-4D97-AF65-F5344CB8AC3E}">
        <p14:creationId xmlns:p14="http://schemas.microsoft.com/office/powerpoint/2010/main" val="17084190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38200"/>
          </a:xfrm>
        </p:spPr>
        <p:txBody>
          <a:bodyPr/>
          <a:lstStyle/>
          <a:p>
            <a:pPr algn="l"/>
            <a:r>
              <a:rPr lang="en-US" b="1" dirty="0" smtClean="0">
                <a:solidFill>
                  <a:srgbClr val="7030A0"/>
                </a:solidFill>
              </a:rPr>
              <a:t>Opium</a:t>
            </a:r>
            <a:endParaRPr lang="en-US" b="1" dirty="0">
              <a:solidFill>
                <a:srgbClr val="7030A0"/>
              </a:solidFill>
            </a:endParaRPr>
          </a:p>
        </p:txBody>
      </p:sp>
      <p:sp>
        <p:nvSpPr>
          <p:cNvPr id="3" name="Content Placeholder 2"/>
          <p:cNvSpPr>
            <a:spLocks noGrp="1"/>
          </p:cNvSpPr>
          <p:nvPr>
            <p:ph idx="1"/>
          </p:nvPr>
        </p:nvSpPr>
        <p:spPr>
          <a:xfrm>
            <a:off x="152400" y="762000"/>
            <a:ext cx="4419600" cy="5791200"/>
          </a:xfrm>
        </p:spPr>
        <p:txBody>
          <a:bodyPr>
            <a:normAutofit fontScale="92500" lnSpcReduction="10000"/>
          </a:bodyPr>
          <a:lstStyle/>
          <a:p>
            <a:pPr marL="0" indent="0">
              <a:buNone/>
            </a:pPr>
            <a:r>
              <a:rPr lang="en-US" dirty="0" smtClean="0">
                <a:solidFill>
                  <a:srgbClr val="002060"/>
                </a:solidFill>
              </a:rPr>
              <a:t>Habit forming narcotic from the poppy plant</a:t>
            </a:r>
          </a:p>
          <a:p>
            <a:pPr marL="0" indent="0">
              <a:buNone/>
            </a:pPr>
            <a:endParaRPr lang="en-US" dirty="0">
              <a:solidFill>
                <a:srgbClr val="002060"/>
              </a:solidFill>
            </a:endParaRPr>
          </a:p>
          <a:p>
            <a:pPr marL="0" indent="0">
              <a:buNone/>
            </a:pPr>
            <a:r>
              <a:rPr lang="en-US" dirty="0" smtClean="0">
                <a:solidFill>
                  <a:srgbClr val="002060"/>
                </a:solidFill>
              </a:rPr>
              <a:t>Central narcotic of heroine, hydrocodone, morphine, oxycodone</a:t>
            </a:r>
          </a:p>
          <a:p>
            <a:pPr marL="0" indent="0">
              <a:buNone/>
            </a:pPr>
            <a:endParaRPr lang="en-US" dirty="0">
              <a:solidFill>
                <a:srgbClr val="002060"/>
              </a:solidFill>
            </a:endParaRPr>
          </a:p>
          <a:p>
            <a:pPr marL="0" indent="0">
              <a:buNone/>
            </a:pPr>
            <a:r>
              <a:rPr lang="en-US" dirty="0" smtClean="0">
                <a:solidFill>
                  <a:srgbClr val="002060"/>
                </a:solidFill>
              </a:rPr>
              <a:t>18</a:t>
            </a:r>
            <a:r>
              <a:rPr lang="en-US" baseline="30000" dirty="0" smtClean="0">
                <a:solidFill>
                  <a:srgbClr val="002060"/>
                </a:solidFill>
              </a:rPr>
              <a:t>th</a:t>
            </a:r>
            <a:r>
              <a:rPr lang="en-US" dirty="0" smtClean="0">
                <a:solidFill>
                  <a:srgbClr val="002060"/>
                </a:solidFill>
              </a:rPr>
              <a:t> Century: British merchants smuggled opium into China for non-medical use</a:t>
            </a:r>
          </a:p>
          <a:p>
            <a:pPr marL="0" indent="0">
              <a:buNone/>
            </a:pPr>
            <a:endParaRPr lang="en-US" dirty="0">
              <a:solidFill>
                <a:srgbClr val="002060"/>
              </a:solidFill>
            </a:endParaRPr>
          </a:p>
          <a:p>
            <a:pPr marL="0" indent="0">
              <a:buNone/>
            </a:pPr>
            <a:r>
              <a:rPr lang="en-US" dirty="0" smtClean="0">
                <a:solidFill>
                  <a:srgbClr val="002060"/>
                </a:solidFill>
              </a:rPr>
              <a:t>By 1835: Up to 12 million Chinese became addicted to opium</a:t>
            </a:r>
            <a:endParaRPr lang="en-US" dirty="0">
              <a:solidFill>
                <a:srgbClr val="002060"/>
              </a:solidFill>
            </a:endParaRPr>
          </a:p>
        </p:txBody>
      </p:sp>
      <p:sp>
        <p:nvSpPr>
          <p:cNvPr id="1026" name="AutoShape 2" descr="data:image/jpeg;base64,/9j/4AAQSkZJRgABAQAAAQABAAD/2wCEAAkGBxQSEhUUEhMWFRUWGRgWGBcYFx8YIBgaGR0XGBgcGhwcHCggHB8lHhsaITEiJykrLi4uHB8zRDMsOSgtLiwBCgoKDg0OGhAQGi8lHyMsNDc3Nzc3LDcuNS0sLC0sMjc3LDIwLzQtNDIrKzYsNy8tLS0sMS0sLCw1NCw3Ly4sLf/AABEIANUA7QMBIgACEQEDEQH/xAAcAAEAAgMBAQEAAAAAAAAAAAAABQYDBAcCAQj/xABMEAACAQMDAgQCBwMHCQUJAAABAgMABBEFEiEGMRMiQVEyYQcjQlJxgZEUobFVYnKSwdHSFRYzU4KTorLhQ3OUlcIkJTREY4Ols/D/xAAaAQEAAgMBAAAAAAAAAAAAAAAAAQMCBAUG/8QALREBAAICAAMHAgYDAAAAAAAAAAECAxEhMUEEBRITYaHwIpFRgbHR4fFCccH/2gAMAwEAAhEDEQA/AO40pSgUpSgUpSgUpSgVD9RdT2tiga6mWPPwr3Zv6KDLN+QqM6x6kkieOzslEl7OCVB+GGMcGaX2UHsPU8fI+umeiIbVjPMTdXjcvcy8tnn/AEYORGvJAC+mBk4oId/pAu5f/gtHupV9Hmxbg/Mbs8YrZt9S1yT/AOSs4f8AvJ2b/wDWDVh6j1SaBV/Z7V7l2zwHWNExjmR2PlHPoCTg1VekNd1O/tzd4tViZZvChVX3uyB1TMhcKoLgc47e3egkxb6y/wAU9hEPZYZZMfm0i14fp3U3+PVyo9orSNf3sWP769dOdRQwCKwuboPeQ24eckkgbVBctIeCQOeTnHJrz0J12uqTXSxRFIoDHskbOZA+/nbjy/CCOc4I7UGoeg7skk61e8+wUfuHFel6DufXWb7+sv8AdV6qmdV9RXYvI7DT0g8d4TO0k7HaiBtnwqMk5+f5UGE9B3H8s3/9Zf8ADWRuirr01i8/SP8Aw1ran1mdIFvFqcxuZbhmPiRRLGsSjw18w3ZIyxOe/fjtXzQup72R9Rtgkc91azfV728INDLuaPJVCCVHHYZBHPqQ2/8ANTUF+DWZsj79vEw/MY59K24NM1VRg6hbP82sjn/hnAqA6P1rWb5vGJsI4FleJkCyMx8Ntr48344Ofbipm260S4s9QnjDR/sbXMZOQSTCpZXXII5GDgg4Pv6hkudL1VhhdQt4z95bIk/8U7D91Qs3RerscnXXH4Wyr/BxURp+u3dv/kuf9ue4S/aNHtpVTcviDzPGUUHCHjOMcitzSZrrU5LiZdUa0jFxJDDCixnMceFDebkljuPr+nFBsp0Tq4ORrr/nbKf3F63JOmdYIx/ltR8xZRg/81S+qatJZtp8JbxjPL4EkjjDHEbtuAXCglgM8YxnisHX/U0mnJBcBFe38UR3PB3IjghXXHHB75znIHrkBDv0nrXprmfxtIx/aa8roGvp8OqwSfKS3UZ/qrmpfQermvdQnht1RrW3QB58k75mPCxkHBUANn5j9bdQUW3vtdhXM1rZ3WPSGZomP+8XaT8uK2dA+kS3nlFvOktncngQ3C7Nx7eRuzfLsT6A1ca09W0qG6iaK4iWWNu6sM/mPUH5jkUG5Sqv0pcSQzTWE7mRoVSWGVjlpLdyyrvP2nRlZC3qNh7k1aKBSlKBSlKBSlKBWK6uFjRnc4VFLMfYKMk/pWWqh9LV0Y9JuyO7IIx/9xljx+e7FBrfRfZtJHLqMw+vvnMgz3SBSVgjHy2gH55HtV4rV0q0EMEUSjAjjRAPYKoUfwraoIPrXUVgsblmkWNvBl2bmC5fY20DJ5OccVGfRVdwNpttHDKkhiiQShWB2Ow3MG9jkn9KmtV6btLl1kuLeOZ0G1TIobAzngHjvW5YafFAmyGNIk77UUKP0AoOIaR0bPf3dvKVZbadZLq4l7eIk0zusQPclkSIH2Un5A3j6JYWJ1G4YY8W9lVPbw4vIgHyHKgfzav4FYrW1SJdsaKi5ZsKMDLEsxwPUsST8zQZq4n1jexRa7cS3N7JZCO3iSNohueQN5ioG1uM5zx7V2ytG40a3klWaSCJ5VxtkaNSwx2wxGeKDn3WXTx1G4tBtZ4prKdRK6YKPiN42fAARt204wM+YYqM+hi7nnv7ySaNlZYYIJmPrND9Wc443EKSfauxV5VAM4AGTk49T70FM+iqykgt7iKVHRlu7jG5cblJBVh7gg9xxVJ6M0ydNB1ZHVjK0t0OBy5VER8Ad/MrDHyNdrr4BQcN+i3RhZ3tubuJ5GubaNrOdgx8JtmZYSDwhGWAPt/TwI3piYwqttcdOtdy+K4edosE7n45aI8DPcuB88V+haUFG+kuC4BsZ7a1a5a3n8QxKdvGxh3wcc45waw9STT3WiXrajarbnwnZYlk3sNnnjLMBgHeFOBngc98C/1jnhV1KOoZWBDKwyCDwQQeCKCm/Q7ogtdLg4w8w8dz7mTlc/gm0flV2rzFGFAVQAoAAA4AA4AFeqBSlV/qPXWhmtbaHBnuZMcjISGPzzOefujaPmw74xQampSbdZs8fbtbpD+Ae3cfvFWuqdqMG7XbVgfhtLgkew3xKD+Zb91XGgUpSgUpSgUpSgVUfpUhD6bICMjxLfP++iq3VCdbaUbqxuIVzuaMlMffXzp/xAUEnqF2IYpJWBIjRnIHfCgscfpXI9K6h1q+h/yhBJFHF4qxxWqRiUyAyLG3iN3QKDktkcAnCjBro+j9RQXGnpeSMqxPFukLdlPwyK34NlT+Fcv6mgt9GuIr/S7mPZM6rLZJIHEyMfiiUH0zx6AkYOOCF86r61e3uEs7S1e7u2TxTGrBFRM7dzue3Pp+8ZGd467La2qTaiqLI8qRhIMsB4rqiDLYyRnJPbg4z68u6oudnUNwZL82CG2j+tCgsyfVExrnO1iQTkAnyn3q1fTBcLb2VgSzNGl5bFmYl2ZEWRiWJ5YnbnPrQXjqXVDaWs9wE3+DG0m3dt3bRnGcHH6VUeloNTvmhvLq5SG2ZUmjtrfOXDAOviuRnGCMqCc/KvvU3UUd/ol7PAsixmN1VnXbvAxllGSdvcZOOxra+ivQFgsoJzJLJJPbwEmR9wRNgKxxjsqDPA70F1qj6z1bdSXz6fpsMbyxIHmmnLCOLcAVGF5Y4I7H39iRvP0JA1+L55bh3U7ljaXMaN6FVxkY9s4+VUz6ULaKzvFvLW8Fnesm5kdX8O5RSFwSFK7uACPXg8fFQXfQ9Ruom2ao9qryyCO3EAf6zCF2yGJPofbt8xW3d9U26LeHcWayUvMgGGA2eIMbsA7h2OcE1yCfrp7mbSdSniMMUM81vKwyUDOqedT3wVJ45/0bd6zTyPdWuv6jGCIbgRxQkjG9IcI7DPpt/tHpQW7SNU1rUESaJbSyt5AHRmzPIVPKnAIXkehwaw3XUGr3d3dW2ni0jW1dUaWQs24sMjHlIB4ORg4PGT3M90V0ebNIS93dylI1URPL9WvlxtEYAGB6ZzjAqo9D9JRXc+qSTtMCNQuFAjneIcHOSEYZI3cGgs+mazNaXNrYXc37Vc3PiyvIAsaxKoyqqqr5gSrAE88MfYVpP9KkTX4tIIGmQSrA8wdRh2JH1cfxSKuDuYYwAT2wTGavaM/VNtgnyWZbPfAxOg/ewrV+h957B5NNmsZvE8d3a4Vfqwu1AGLt3Hl4x3yOM5oOiaf1NDN+1ldwFpI8chOMEooZivPYcjnHaofpfWtRvHinMNrHZSDeD4jvIVKnbjygA5xkED1qq6FY3FrpeuGZGSUy3bgkfEDGDvX0IOScj51I/QtLbSW6eBeXM0kUMazQuzeHEzjsilAvdWwQTxQTWjfSRaXNzPaqJEmhMuA4AEvhFgxjIJ+6Tg4OPwOI2Xr27fTl1C3s4Wh8MyPuuCGUoWV1C+Fg4I4Oefaqpr3SsyabJdxq0d1Z3d1KjEbS8JlbfnPdcebngjd96tjSEYdHv3yY5j+Rnb92OaC1dO9ZajcLG7aO4ikVXWRLmI5VwGU7XK+hBxnNeuloTdatf3rcpBiwg+WzDz/8Zxn5kVYun1W1sLZZXVFht4VZ2IUDaiqSSeB2rd03T47dCsYwpeSU5OctIzSOST82P5YoK1prCXXLthyba1t4PwMrSTH9QF/QVcao30VuZ1vL04xd3UjRkesMWIo/+VhV5oFKUoFKUoFKUoFKUoKDf6bJp088iQm5066Ja4tlQO0LsAHkRPtxsM7k7+uMVqdN9OdPmcXNqYDIhDhTMfq2zwfCdvKQQcAjgjgDArpNRuo6Ba3BzPbQSn3kiVz+pGaDXv8Ap2yu3WaW3hndcAOVDcA5AJ9QD6H3qXliVhhlDD2Iz/Go/SenrW1LNbW0MLMMExxqpI9iQO1SdBp6hexQqgkICyOkKjGQWc7VXHse1ZLe6jZnjQjdFtDKPs7gGUe3bFUXXeoBKYFmwjwXy7xyBsj8Qhu/bj+31FaNlrMyRMIc/td7M0mOCY1zsVe2OSrYPooLegzrz2isT89Pfc6UTnjfz099y6hWG7tI5V2yoki/ddQw/QjFRWr6bdvbJHbXgglUKGmaIS7sDB4ZuCTznn+2q0Olta/lwf8Ag4/lWwvXeTTomi8FoozFjb4ZQFMe23GMfLFZo4VVQqqAoGAoGAB7AdsVXkkubVLSOa4Fy8k/hSSNEse5WjlcbVQ4UgqOeeM/jUfFFdXlzeGK+mt4oZVhRUjhYFljjaQ5eIn4mx3PIPPoAuleUQDOABk5OB3Puapdx0tqZ+DW3H9Kzhb+GKx/5s6x/Lv/AOPh/wAVBd/CXdu2jdjGcc49s+1e6o/+bWsfy4P/AC+H/FXw9M6x/Lg/8vh/xUF4YZ4PIrBZWMUIKwxpGpOSEUKCffAHfiqY/TWs+mtqfxsIh/aa8npvWv5bX/wMXz/6UF7dAQQQCCMEHkEHuDWGGxiSMRLGixAbRGFAUD22gYx8qpQ6X1k/FrgH4WMX94rbi6Uvz/pNZnPvsghT/wBJoJ/qLRoLy3eC5XdE2Cw3FfhIYHIIIwRVb17Wv2zOn6a29mHh3FwnKW0XZxu7NKRlVUcg8nGK8v8ARnDM2b27vbwf6uWfEfy8iBcfrVv03ToreMRQRpFGvZUUKPmcD1Pv60DStPS3hjhiGI4lVFHfhRgZPqfnW1SlApSlApSlApSlBVYurnbxSLVmWOSSLasi+ITGxUko+1RnG4DfyCD61MaXrsFwdqPhx3jcFHGOCdjAEj+cMj51SLOBi000WBIbi6VlPCyhJ5VXcRkqwAGHGeOCCMAe3vVm4aAkpgtGcCSMnsQP4OjEd8E0HRqVTtN1uVBlGNzGO6MdsqfgWxuP818H13elaeu/SC8A3Jbbo848QucZHLJINoaF9vPmB+WRzWNrRWNyi1orG5XqWVVxuIGSAMnGSewHzrBqV/HBG0krBVUepxk+gGe5PoK5drPUZMM6Fi8cvh3NsWOSh8Rd8JOc5VwxHfAXvgitvrzVfGnjiwXgkWNFUgbXM5KhwRz8JYYbHwt2zk62btUUpNqxvX/d/wBs+z+HLfUzqEN1TfwXcqzJGwYqpYMSqbgTuIfsVxH3IGQuRkNXjQrGZ7hY4neETLw4Vm2j7Q3Id2CRywZBwFye1Q9wsu7dIWUZUFxyh5jByB243DBwOTXUfozdjDKM7o1YbW3lssyh5MAjy5LbuDjzemDXJ7LM5+0bmefHhvXz3Wdt7rx0mMlJmOPH13+iwdP6MtpF4au7ksXZnYkliAOPRRgAAD29SSTJ0pXoIjUahREajUKd17qaQS2bSfDC1xeN/Rggkj49Ml54xj1zUr0Xp7wWcYl/0r7ppv8AvZWMj/oWx+QqjHOra5IoGbSyEaSN6O6N4nh/nKEJ9MW4966rUpKUpQKUpQKUpQKUpQKUpQKUpQKUpQKUpQKUpQUbTE2+KMYxcXXHyM0jD9xB/Osl3ZrJjcCGXlWU4ZT8iP4dj6g1sXEe2ece7hx/tImf+INUdq9zhfDCszuPIFO3Jz94HKgdyfb3JAIaMjsrhSDKTuxJGNkgCnBLqcKwyO4PODhaQX0bv4cpUsw28jw2dPuyRtgj5HHfkY9d2yhW3UB23SPx2JLkDhUUZYgDgAZOBWzq2izT2027bEvhyEK+NzMFO3cTlY19+5x93FByvVV8B2gJPhxbpFDDBCkxnn5gAA/urDBqDgRnAOzwyAfvKzqg/Dlq1A6kBsKExtOF24Xaq7JAPhwB3+QzjuciRldrEZyzE5bKhCS2eB3AyBz6+mOfPZJiZnTn5sdsV56ceCdtBIjqyu5XZ4s4JAUE8jnB2/ECR+HvXTugdU8ZZEiT/wBnh2xpLgjx5BnxnAPZd3YD/oORWbGWXdIsjiU58OPguM7guRyCTzhQSB2HAq+WKXc2wG5gtLdMKLeBs4HtI8bbgfcBxnPcVt93461mbRz+fu357ZbNEV46j+vnrt02oHrTVnt7Y+AN1xMRBbr7yyZAP4KMuT6BTUpp80ZXbG6NsAB2nOPx5JH51kktEZ0kZQXTcEYjld2A2PbIAFdZKJ6M6bTT7VIEO5uWkk9ZJG+Nz6/IZ9ABU5SlApSlApSlApSlApSlApSlApSlApSlApStbUb5IInllYKiAsxPoBREzrjL1fXscMbSTOscajLMxwAPmTXPtS+lPzH9mtTIg+3LJ4W4e6qEZsf0sH5VUOouoJb+TxJcrEpzDD6IPRm+9IR6n4c4GOSY2jidq72mLeHD915tNZuL3N5EqL8MZty2Q4QMSd+wMjlmOCRgqF48wI2+lLCScswj8MhikkjbTtIOWjhUEg4JPmOBkk+Y7hXNo53t2DwzGEnCnBGG9hhgVz6DKnA4GK39A1a4spPFikLEsWljY+WbJy24dg5yTvHOT6jy0bde9MExWZnm7lp2lxw52DLH4nblm7nlj6cnAHAzwBUZ19deHYXB++vhD8ZSI/8A1ZrN/nTbfsa3gfMLAEdgSc42YYjDAggjPBBrmXWPXDXUSp4SCDxgTLHIXC7VOEmUopQ7yrA9uB8zVeWZilpj8HTpqbQrU1qCdwJV+24e3sR2YfI9vTFan7OU7ow/nRE4J75MfbP5NS3vnadk4K5Ix6rt9Tz2/I/EKmtOsHuJUgi+OQ4yeQijlnPyUenqdo4zXnfKy1tWk85iPd0fFiyVmekTPs2Og9IknvIXAkmhVmEhkhTYFKtuGTGOScDAOea7oBitTSNNjtoUhiGEQYHqT7lj6sTkk+pJNblegwYYxU8MObPh/wAYiI9HwqM5xyPWvtKVcgpSlApSlApSlApSlApStbUpJFicwoHlCnYrHaC3puPoM9/lQY9S1eC3XdPNHEoIGXYLyew5Prg1txuGAIOQRkH5Gqda/R9Cq+JITNenLvdOAXMjAAlMgqgXGEUDCgD551NHlNneRW/jLHFMxCxGCR2eQJzvuDIRuO0nJGSABzjNBfqUpQKq/UfVD2c6CSHNsVUtKCSQSWDAALjK+U7c5YMcZIwfvXvUi2cSBmZPGcR+IBnYMguePNu25A2gkHnGASKympTXQEccsy28yS4aTw3EoUmMhO8hGe4JDY+7xQXGz6vspCqrcIGYhQj+RiT8PlbB5yMcc5Fc++l7XGmnSxjJ2R4lmYDI8Q8xRtyOAPOR65T3ra0ezhjEga1eZoH8rxSbRMQBKA6NJjyuSn2uFAPbFUCad2lldstMXJnXkeYk5257Y+EfJQPSkNDvDLOPF9PX7PcU+Ttbhvb0PzU+tZq04kRlVFXKjg5PK+3fnPzr6kjDt9YoOP5wx3+TYrLTzNqR0+ft+bV1qzZ8MpXABDBs45xjtz+NfdJuMfVsT64yexHxL+XJHyz6AVvhlkHv7jsR+I7iozVrbawcHG4gE+zj4G/gp/2aRx4L8dvHXyrfPn8JbQdantZZoI0d4bhgQq7siQ7SXTGSGBOGAxlWB+zXQrm6httNa8IWSaVRCodBkyEsuyQEAts85Ib0VqrfSyXKWv7akcPgwTNO+/LPlYhDJtVTwigswyd7d9vYGW6xhF7f2VinwjM8xUeUtL53PJJVggfGT/2yioiOL0mHxUwV3PHUfdj6R+jqOWySaaaWCSXzKUKD6scICHQg5GX4wfMParZ0R0qlpJO4dpiSqJI5UnZtVmXCKAvnznjnC+wqw6hpMUyKjr5UKsoBK4KFWXt6AqOPlULpt+LUyftNu8OW81wAHjkAyEYsjExgKBkyKoHvWE0rNvHqNtqu60ikTwWilKVkFKUoFKUoFKUoFKUoFKUoKr1L1gLa4S1RYzK6GUtPOLeJUzt+MqxZs/ZVTxzxUPcaoLq5tg99YRsj8JFcNKZN427QuUDE54yDg4OOKvN/p8U67JoklX7rqGH6EVSfo9to1ubyOS0VLiOXzPGqeEq4DQRxEAMMI4PKjJLHPoAuek2Jhj2GR5fM7bnOT5mZgv4LnaPkBVO6i1XwtU3vazzpbWviqYlXCNI0gkd2d1XISMBRknl8d6vtUuK1k1Ka7Elw62SS/s4gRVUTeGqibe5UvtMhZCFIyEI9TkLdZXIljSRc7XVXGRg4YAjI9DzWaviqAMDgDivtBhu7RJVKSorqe6soYH8jWP8AydD4axeFH4agBY9g2gDgALjArapQc5+lG2S1hge1RYGkuEjd4vqzt2SNg7cA/CBzXN4oiCzMxdmJJZsZOST6ADuSfzruPW+iftlnJEv+kGJIj7SJ5k/I/CfkTXDrabeucEEEhlPdWHDKR6EHijhd8eZExx+mf1fJrcNzyG9GHB/6/gax+fBVhuByNyHaRn5eh+YNbVV2bWJfIRgbiuFC5J3ZOBk89gMj39KyjcuVhpfJwjonGh5UYBUDGTnI9sGt+y6fW4tLm4nZltoldIsHzT3HZAvuqvgAfab5Kcxui6TcXVxHDkq0px8XwIOXchRt8q5xnOWKjPNdd0zTo5bhIogBa2I8GFRyN6jZK+c8leYsnkHxfeol1u7eyRM+Zbjrl/v8VV+j7QLuSxugG8KK4XaquuA7EbXk+9tK4UHjO3PIxmF03W3hj1DVNpDfUwoy7WKCZ1EmM5UlI0jCk5UnHpXeMcYqiT9Mx2kyw20CyW1ykvjW0j5UspiKeHvyAwBfAOBgdxtFTM7269cfhisRyhX9I6kN+C9kLqZrYrNDI6qSjujI9vNllDq4BO4Egbhyu1au9zaXl3E0FzHBBHIpSVopmlZkPDooaJAu4ZG4k4zwCeQ6L6cSyE3hwi3SVwwhVy4XCgEkk43Me+OMBastYrSlKUClKUClKUClKUClKUClKUCqct1Bb6pdStPFGjQW4mDuE2yBnER82AdyNjj7o96uNUPXemFuruWRCGlXYnfhMiEndxw+1TjnOH+dBt6t16ixO9pbzXOPKH2mKIsThQskgHiEnAAjDk5HvUx0dYLBZQIsiy+Te0qnKyPITI7qfUMzFh8jXm3015bgXFzgCMkW8IORHnKmVz2MjAkccKpIGSSTrdLfUzXdn6RyCeIf/RuNz4/2ZRMo9gFoLJSlKBURZxu8pl3tt8SRdu44CoDFt29smQM+cZ7DNSF5ceGhbazn0VBksfQD0/MkAepFRvTXjlXefauZJdsS87B4jHzv9pvwwADjnuQmapXWHQKXLme3YQ3B+PI8k2O28DkN6bxz7hsDF1pRhkx1yV8No3D8+apYT2pxdQvDj7fxRn8JB5fybB+VRUEVuW3p4W73BHf8jjPzr9LkVD67DFFGZRBE8wwsW5BzK5CRruxkAsRk+gyfSjmW7ppufBaY2530pmxtL3UZFxIu63hVuOVbYc+26YhT8kBq5dO3tpaWkZe6h27QviNKp3EDLEsTyx5Y/jVI6o6Je8kmmtY498bKjDAQyuV8V3zxl/OgyTx5hniqTaaZcxGVWhKNt80cqEltxIGwFQWJZcAjPpWUViY5tus+TrHWs6iH6HXW4eBuO4qGCbSXKtnBCAFiOD6ceuK1tScSS2TocjxnOR7eBOD+/HFcJTVbhBGv1gdiwLlm3yqcqVySSPKQu4HIHtVv+iy8kkvXjx4cMUby+Gedkr+EgJJAbzLvOM/P3zE1mI2tpmi0xGp+0uwK2e1fa8Qx7VCjPHvXusK71G+a+efApSlZIKUpQKUpQKUpQKUpQKUpQQ3U+pvDGiQ4NxcOIYcjIDEFmdh6rGis5Hrtx3Irb0bS0toVijyQMlmblnc8u7n1ZmJYn3NRFqvj6nLJ3S0iWBflLNiWX8wghH+0astBVOuuozZiEh0TdNChZyAoVnG/cSQABGHOfwrVg1qC41WBrOVZ/qJo52iO9VUGN4dzL5c7t4Az9pqz/SYoWxuHGNwhmIPsQjEH8vesnTU5N/eJtCqIbJ1xx8azZ4/FaC1UpSgxXMhVGYAkhSQAMk4GcAev4VDdI6o9xG5cxvgr9ZFG0aMWUMyjczbiudpYHBPHBBAl71wsbln8NQrEycDYADlvMCOO/IxxVb6HuruXxHvN4BCeACgQNDztkYDJWZ8ZZD8I24AyaC10pSgg+qL2WMQpC6xtNIY9xAJ4illCru8u5igHPGN3rio60uXJSW/urf6gn6qFSqrN4ZLBpHkPi7ULEAKuM5PIGLPdWqSrskRXU4O1gGGRyOD86qepdBWYLzBXwqu3geIxhJIyfqycKD6hdoILA8Egho6PcZnuHt2b9mdhIhYEHxJMtOFz3jyQR7MXHYDGtcXN1DPE+9LpYyMLNhJF8QtGMSopBGcY3Lnjk9zUraT740c48yq3y5AP6VG6Vo0t9unNy8KyoGhRUQqYSziNpARuYuPrOGUqGA7gmgyXlpA7F2sJtzcnbLHtBznKkvujOcElAucDOa3+kbTdJdEr4JCxxLGJPEwmZJN7MQPM5cgjkAIoBOKjmvZrWVLe9UeYAR3K8RyngYYHmJyeMHIJIAOWArJdyG1uEvRnaq+FcD3gJ3b8e8Teb+iZB3NY2rFqzWeUpidTuF/UYAFfa+IwIBBBB5BHOQfavtZRwQUpSgUpSgUpSgUpSgUpSgUpSgq3QMyGGc+IrSG7ujLzyreM6qGHcEIqDHsBVm8VfvD9ao/XGmWhurYTWkUjXPiJ4hUZDRr4ihuMtlQ3OeMD34gr3pzSo2Cyx28bN8KtJsLfgC4z+VBduubMT2kke8IJEkjLnkLuUjd+A71X7vUnsrpp0jE8dzawlPMY+LVZpJCSVOPI/APckA7eTWxa6XEkHgRKEiIYAL/PzkjOfesWm6Ve3VpDbTCBIFQRPcI5eWaJRsZVUoBEXUYZtzcE49CAvkEodVYdmAYfgRkV7ryiAAADAAwB8hXqgxXVssilHUMpxkHscEEZ9xkdvWstKUClKUCoTq7VBDbsq4M0waKBD9uRgfz2qPMx9FBNaur9ZwRkxW7pc3JO1YUcHDckmRhkRqoGSTz7AkgGstJJ4xAIutRkUD1VIUJ4z38GEEZxyzkfaPYMslp4pj0+InGxfHYZ+rt1G08js8mNijvyzfZqUsupWklc2tpLINqRqcqiYVTICHBI58QD8iOCCKXE0OlWso8dGumDSszkb5pMDnZnOAMBVHCqAKqSXxWNGxMgnZpk8/hpyqjIRJVYFgRJ5yMHBAzmqcuWMeuu+nVlWu1u6h1NmidLqwfbuC53RvGwbC4Ziw2q24oSe2c+1ROh3BBa2kJbaqyRO3Jlt5PgY+7LzGx5yQD9qq7qtxJLbSNbiRoI3zKN3BVA8jbI5SWDr4m87SVYbe5ziY1jqCORbOc7hNEwRnwEV45QEdRz77GA90A9anFljJE+nTrCJjSz/R5KVhltiSf2WVokz/qiFlhH4KjhP9irVXPOltdgW9uXaQIksUAy5wN8ZmDc52jysnc+ldCRgRkHIPYirUPtKUoFKUoFKUoFKUoFKUoFKUoKl9ISALZyH/s7yL0/1qyQY/WQfpUdotmkmqTCVFcfskW0OoYD62XdjI/o1KfSYcWDP/q5rWT+rcQkn8hk1o6W+3VYx/rLSYf7uWEj/nNBodLQ+ELiEcCG6uEVfuoX8RFA9BtcY+VW3ouQtY27HuyAn88mqxYnF5qSj0uEb+tb2/8AdVi6BP8A7utcnP1S8+9BP0pSgVHXWrBSVC5I49hmpGom/wBMYsWTHPcduaDyNaP3B+v/AErW1wi8tZrYHw2mjaMMRuALDHoQf4V5l06RRnbn8Oa1+VPqpH5Gg47ZWUsyhIIyZlDtGIiY9mzKht+V8MdgeR8WOam7fUZkb9jCvaqcb1RSs0mUJ8WaVXLyM5XAKkYLEENgCrbf6M3iGe2kEMrFWkBXdFNtJI8VAQc5PxKQffNV/QtDvo70TS7MMzGd1mJ8YEEDKFO4ONv3cY7cVp4cNsNtRxiZ+y69/M4z0TOndCSvE3wWwKsUVfM7MRkM8hyEye+wDIJ4BNbth0pPCqnG8oqogjuGDxKMAqjMAGUhUyrd9oycAASezPIBx+v78V7juHXsxH51s5Mdbxq3z81UTMckbd9LzXCMAZYQ5+s8SbLSjbswQm5UXae4OTtwRjmozq/o+K1tRMpmbw2iaQIBgKpBaQIgViV7jzcd/SrYmoy/ez+Q/uqP6vNzPY3EaRF2ZANoXBOWXOPfjJx8qxx4q4q6qmZm08XM/wDKTzziKFZXeRfCVpY9ikA+MysTIWC7ULEjlsbTwTUha9U39li0iFu0jFXRVidzJ4ijaEjDqFztJbuM7mJGaz9N9JXs12hZZbOOIM4mZELF/g2orMQMqz5LIe3bkV1DROnYbYs6AvKwVWlfBcqoCquQAFUY+FQBkk4yaqxebkrFrfTPv7s7xSttRxhv6cZDFH44US7F8QJ8IfA37c84znFbFKVtKilKUClKUCsF9IVRivcf/wBms9KCrm6f77f1jXtb6QfbP8f41LT6SjHIyv4dv0rUfRm9GB/Hj++gwpqsg7kH8R/dil31RHAhkuCqIvdi2APQd/c4GK8SadIPs5/DmoPX9BS5CCQyI0bb0ZDtZWxjIyCDx7g96D5rvUceo2sttDbXRWeNkEzRiNFJHlc+IysVBweATgcVG6bdXI1GwNzCkfM0O9JfE3s0TN22LtH1YPPNbCdFyzYzfX7gHPEyRg/IlI1J/I1XbfUo5p1kheOL9nLRxyXN4zHcm+Pf+z7wWOGYbncMQaC3RJjUtQH3mt5PyMKp/FDUz9HMhOnwg/YaaL34imljH7lrn+rXFkzs8jy39ywJYWzNuCJjIK27KFjXJxuzyTyauv0Wuf2R4wjrFFPKkBdGjLxMRKrEOAxwXZNx7lCe+aC4UpSgUpSgV8K570pQYJbGNu6j8uP4V8SwjH2B+fP8aUoNgDFCKUoAFfaUoFKUoFKUoFKUoFKUoFKUoFKUoFeXQHuAfxGaUoPoGK0brRLaQkyW8Lk9y0atn9RSlBksNMhgz4MMcWe+xAmfxwOa26UoFKU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SEhUUEhMWFRUWGRgWGBcYFx8YIBgaGR0XGBgcGhwcHCggHB8lHhsaITEiJykrLi4uHB8zRDMsOSgtLiwBCgoKDg0OGhAQGi8lHyMsNDc3Nzc3LDcuNS0sLC0sMjc3LDIwLzQtNDIrKzYsNy8tLS0sMS0sLCw1NCw3Ly4sLf/AABEIANUA7QMBIgACEQEDEQH/xAAcAAEAAgMBAQEAAAAAAAAAAAAABQYDBAcCAQj/xABMEAACAQMDAgQCBwMHCQUJAAABAgMABBEFEiEGMRMiQVEyYQcjQlJxgZEUobFVYnKSwdHSFRYzU4KTorLhQ3OUlcIkJTREY4Ols/D/xAAaAQEAAgMBAAAAAAAAAAAAAAAAAQMCBAUG/8QALREBAAICAAMHAgYDAAAAAAAAAAECAxEhMUEEBRITYaHwIpFRgbHR4fFCccH/2gAMAwEAAhEDEQA/AO40pSgUpSgUpSgUpSgVD9RdT2tiga6mWPPwr3Zv6KDLN+QqM6x6kkieOzslEl7OCVB+GGMcGaX2UHsPU8fI+umeiIbVjPMTdXjcvcy8tnn/AEYORGvJAC+mBk4oId/pAu5f/gtHupV9Hmxbg/Mbs8YrZt9S1yT/AOSs4f8AvJ2b/wDWDVh6j1SaBV/Z7V7l2zwHWNExjmR2PlHPoCTg1VekNd1O/tzd4tViZZvChVX3uyB1TMhcKoLgc47e3egkxb6y/wAU9hEPZYZZMfm0i14fp3U3+PVyo9orSNf3sWP769dOdRQwCKwuboPeQ24eckkgbVBctIeCQOeTnHJrz0J12uqTXSxRFIoDHskbOZA+/nbjy/CCOc4I7UGoeg7skk61e8+wUfuHFel6DufXWb7+sv8AdV6qmdV9RXYvI7DT0g8d4TO0k7HaiBtnwqMk5+f5UGE9B3H8s3/9Zf8ADWRuirr01i8/SP8Aw1ran1mdIFvFqcxuZbhmPiRRLGsSjw18w3ZIyxOe/fjtXzQup72R9Rtgkc91azfV728INDLuaPJVCCVHHYZBHPqQ2/8ANTUF+DWZsj79vEw/MY59K24NM1VRg6hbP82sjn/hnAqA6P1rWb5vGJsI4FleJkCyMx8Ntr48344Ofbipm260S4s9QnjDR/sbXMZOQSTCpZXXII5GDgg4Pv6hkudL1VhhdQt4z95bIk/8U7D91Qs3RerscnXXH4Wyr/BxURp+u3dv/kuf9ue4S/aNHtpVTcviDzPGUUHCHjOMcitzSZrrU5LiZdUa0jFxJDDCixnMceFDebkljuPr+nFBsp0Tq4ORrr/nbKf3F63JOmdYIx/ltR8xZRg/81S+qatJZtp8JbxjPL4EkjjDHEbtuAXCglgM8YxnisHX/U0mnJBcBFe38UR3PB3IjghXXHHB75znIHrkBDv0nrXprmfxtIx/aa8roGvp8OqwSfKS3UZ/qrmpfQermvdQnht1RrW3QB58k75mPCxkHBUANn5j9bdQUW3vtdhXM1rZ3WPSGZomP+8XaT8uK2dA+kS3nlFvOktncngQ3C7Nx7eRuzfLsT6A1ca09W0qG6iaK4iWWNu6sM/mPUH5jkUG5Sqv0pcSQzTWE7mRoVSWGVjlpLdyyrvP2nRlZC3qNh7k1aKBSlKBSlKBSlKBWK6uFjRnc4VFLMfYKMk/pWWqh9LV0Y9JuyO7IIx/9xljx+e7FBrfRfZtJHLqMw+vvnMgz3SBSVgjHy2gH55HtV4rV0q0EMEUSjAjjRAPYKoUfwraoIPrXUVgsblmkWNvBl2bmC5fY20DJ5OccVGfRVdwNpttHDKkhiiQShWB2Ow3MG9jkn9KmtV6btLl1kuLeOZ0G1TIobAzngHjvW5YafFAmyGNIk77UUKP0AoOIaR0bPf3dvKVZbadZLq4l7eIk0zusQPclkSIH2Un5A3j6JYWJ1G4YY8W9lVPbw4vIgHyHKgfzav4FYrW1SJdsaKi5ZsKMDLEsxwPUsST8zQZq4n1jexRa7cS3N7JZCO3iSNohueQN5ioG1uM5zx7V2ytG40a3klWaSCJ5VxtkaNSwx2wxGeKDn3WXTx1G4tBtZ4prKdRK6YKPiN42fAARt204wM+YYqM+hi7nnv7ySaNlZYYIJmPrND9Wc443EKSfauxV5VAM4AGTk49T70FM+iqykgt7iKVHRlu7jG5cblJBVh7gg9xxVJ6M0ydNB1ZHVjK0t0OBy5VER8Ad/MrDHyNdrr4BQcN+i3RhZ3tubuJ5GubaNrOdgx8JtmZYSDwhGWAPt/TwI3piYwqttcdOtdy+K4edosE7n45aI8DPcuB88V+haUFG+kuC4BsZ7a1a5a3n8QxKdvGxh3wcc45waw9STT3WiXrajarbnwnZYlk3sNnnjLMBgHeFOBngc98C/1jnhV1KOoZWBDKwyCDwQQeCKCm/Q7ogtdLg4w8w8dz7mTlc/gm0flV2rzFGFAVQAoAAA4AA4AFeqBSlV/qPXWhmtbaHBnuZMcjISGPzzOefujaPmw74xQampSbdZs8fbtbpD+Ae3cfvFWuqdqMG7XbVgfhtLgkew3xKD+Zb91XGgUpSgUpSgUpSgVUfpUhD6bICMjxLfP++iq3VCdbaUbqxuIVzuaMlMffXzp/xAUEnqF2IYpJWBIjRnIHfCgscfpXI9K6h1q+h/yhBJFHF4qxxWqRiUyAyLG3iN3QKDktkcAnCjBro+j9RQXGnpeSMqxPFukLdlPwyK34NlT+Fcv6mgt9GuIr/S7mPZM6rLZJIHEyMfiiUH0zx6AkYOOCF86r61e3uEs7S1e7u2TxTGrBFRM7dzue3Pp+8ZGd467La2qTaiqLI8qRhIMsB4rqiDLYyRnJPbg4z68u6oudnUNwZL82CG2j+tCgsyfVExrnO1iQTkAnyn3q1fTBcLb2VgSzNGl5bFmYl2ZEWRiWJ5YnbnPrQXjqXVDaWs9wE3+DG0m3dt3bRnGcHH6VUeloNTvmhvLq5SG2ZUmjtrfOXDAOviuRnGCMqCc/KvvU3UUd/ol7PAsixmN1VnXbvAxllGSdvcZOOxra+ivQFgsoJzJLJJPbwEmR9wRNgKxxjsqDPA70F1qj6z1bdSXz6fpsMbyxIHmmnLCOLcAVGF5Y4I7H39iRvP0JA1+L55bh3U7ljaXMaN6FVxkY9s4+VUz6ULaKzvFvLW8Fnesm5kdX8O5RSFwSFK7uACPXg8fFQXfQ9Ruom2ao9qryyCO3EAf6zCF2yGJPofbt8xW3d9U26LeHcWayUvMgGGA2eIMbsA7h2OcE1yCfrp7mbSdSniMMUM81vKwyUDOqedT3wVJ45/0bd6zTyPdWuv6jGCIbgRxQkjG9IcI7DPpt/tHpQW7SNU1rUESaJbSyt5AHRmzPIVPKnAIXkehwaw3XUGr3d3dW2ni0jW1dUaWQs24sMjHlIB4ORg4PGT3M90V0ebNIS93dylI1URPL9WvlxtEYAGB6ZzjAqo9D9JRXc+qSTtMCNQuFAjneIcHOSEYZI3cGgs+mazNaXNrYXc37Vc3PiyvIAsaxKoyqqqr5gSrAE88MfYVpP9KkTX4tIIGmQSrA8wdRh2JH1cfxSKuDuYYwAT2wTGavaM/VNtgnyWZbPfAxOg/ewrV+h957B5NNmsZvE8d3a4Vfqwu1AGLt3Hl4x3yOM5oOiaf1NDN+1ldwFpI8chOMEooZivPYcjnHaofpfWtRvHinMNrHZSDeD4jvIVKnbjygA5xkED1qq6FY3FrpeuGZGSUy3bgkfEDGDvX0IOScj51I/QtLbSW6eBeXM0kUMazQuzeHEzjsilAvdWwQTxQTWjfSRaXNzPaqJEmhMuA4AEvhFgxjIJ+6Tg4OPwOI2Xr27fTl1C3s4Wh8MyPuuCGUoWV1C+Fg4I4Oefaqpr3SsyabJdxq0d1Z3d1KjEbS8JlbfnPdcebngjd96tjSEYdHv3yY5j+Rnb92OaC1dO9ZajcLG7aO4ikVXWRLmI5VwGU7XK+hBxnNeuloTdatf3rcpBiwg+WzDz/8Zxn5kVYun1W1sLZZXVFht4VZ2IUDaiqSSeB2rd03T47dCsYwpeSU5OctIzSOST82P5YoK1prCXXLthyba1t4PwMrSTH9QF/QVcao30VuZ1vL04xd3UjRkesMWIo/+VhV5oFKUoFKUoFKUoFKUoKDf6bJp088iQm5066Ja4tlQO0LsAHkRPtxsM7k7+uMVqdN9OdPmcXNqYDIhDhTMfq2zwfCdvKQQcAjgjgDArpNRuo6Ba3BzPbQSn3kiVz+pGaDXv8Ap2yu3WaW3hndcAOVDcA5AJ9QD6H3qXliVhhlDD2Iz/Go/SenrW1LNbW0MLMMExxqpI9iQO1SdBp6hexQqgkICyOkKjGQWc7VXHse1ZLe6jZnjQjdFtDKPs7gGUe3bFUXXeoBKYFmwjwXy7xyBsj8Qhu/bj+31FaNlrMyRMIc/td7M0mOCY1zsVe2OSrYPooLegzrz2isT89Pfc6UTnjfz099y6hWG7tI5V2yoki/ddQw/QjFRWr6bdvbJHbXgglUKGmaIS7sDB4ZuCTznn+2q0Olta/lwf8Ag4/lWwvXeTTomi8FoozFjb4ZQFMe23GMfLFZo4VVQqqAoGAoGAB7AdsVXkkubVLSOa4Fy8k/hSSNEse5WjlcbVQ4UgqOeeM/jUfFFdXlzeGK+mt4oZVhRUjhYFljjaQ5eIn4mx3PIPPoAuleUQDOABk5OB3Puapdx0tqZ+DW3H9Kzhb+GKx/5s6x/Lv/AOPh/wAVBd/CXdu2jdjGcc49s+1e6o/+bWsfy4P/AC+H/FXw9M6x/Lg/8vh/xUF4YZ4PIrBZWMUIKwxpGpOSEUKCffAHfiqY/TWs+mtqfxsIh/aa8npvWv5bX/wMXz/6UF7dAQQQCCMEHkEHuDWGGxiSMRLGixAbRGFAUD22gYx8qpQ6X1k/FrgH4WMX94rbi6Uvz/pNZnPvsghT/wBJoJ/qLRoLy3eC5XdE2Cw3FfhIYHIIIwRVb17Wv2zOn6a29mHh3FwnKW0XZxu7NKRlVUcg8nGK8v8ARnDM2b27vbwf6uWfEfy8iBcfrVv03ToreMRQRpFGvZUUKPmcD1Pv60DStPS3hjhiGI4lVFHfhRgZPqfnW1SlApSlApSlApSlBVYurnbxSLVmWOSSLasi+ITGxUko+1RnG4DfyCD61MaXrsFwdqPhx3jcFHGOCdjAEj+cMj51SLOBi000WBIbi6VlPCyhJ5VXcRkqwAGHGeOCCMAe3vVm4aAkpgtGcCSMnsQP4OjEd8E0HRqVTtN1uVBlGNzGO6MdsqfgWxuP818H13elaeu/SC8A3Jbbo848QucZHLJINoaF9vPmB+WRzWNrRWNyi1orG5XqWVVxuIGSAMnGSewHzrBqV/HBG0krBVUepxk+gGe5PoK5drPUZMM6Fi8cvh3NsWOSh8Rd8JOc5VwxHfAXvgitvrzVfGnjiwXgkWNFUgbXM5KhwRz8JYYbHwt2zk62btUUpNqxvX/d/wBs+z+HLfUzqEN1TfwXcqzJGwYqpYMSqbgTuIfsVxH3IGQuRkNXjQrGZ7hY4neETLw4Vm2j7Q3Id2CRywZBwFye1Q9wsu7dIWUZUFxyh5jByB243DBwOTXUfozdjDKM7o1YbW3lssyh5MAjy5LbuDjzemDXJ7LM5+0bmefHhvXz3Wdt7rx0mMlJmOPH13+iwdP6MtpF4au7ksXZnYkliAOPRRgAAD29SSTJ0pXoIjUahREajUKd17qaQS2bSfDC1xeN/Rggkj49Ml54xj1zUr0Xp7wWcYl/0r7ppv8AvZWMj/oWx+QqjHOra5IoGbSyEaSN6O6N4nh/nKEJ9MW4966rUpKUpQKUpQKUpQKUpQKUpQKUpQKUpQKUpQKUpQUbTE2+KMYxcXXHyM0jD9xB/Osl3ZrJjcCGXlWU4ZT8iP4dj6g1sXEe2ece7hx/tImf+INUdq9zhfDCszuPIFO3Jz94HKgdyfb3JAIaMjsrhSDKTuxJGNkgCnBLqcKwyO4PODhaQX0bv4cpUsw28jw2dPuyRtgj5HHfkY9d2yhW3UB23SPx2JLkDhUUZYgDgAZOBWzq2izT2027bEvhyEK+NzMFO3cTlY19+5x93FByvVV8B2gJPhxbpFDDBCkxnn5gAA/urDBqDgRnAOzwyAfvKzqg/Dlq1A6kBsKExtOF24Xaq7JAPhwB3+QzjuciRldrEZyzE5bKhCS2eB3AyBz6+mOfPZJiZnTn5sdsV56ceCdtBIjqyu5XZ4s4JAUE8jnB2/ECR+HvXTugdU8ZZEiT/wBnh2xpLgjx5BnxnAPZd3YD/oORWbGWXdIsjiU58OPguM7guRyCTzhQSB2HAq+WKXc2wG5gtLdMKLeBs4HtI8bbgfcBxnPcVt93461mbRz+fu357ZbNEV46j+vnrt02oHrTVnt7Y+AN1xMRBbr7yyZAP4KMuT6BTUpp80ZXbG6NsAB2nOPx5JH51kktEZ0kZQXTcEYjld2A2PbIAFdZKJ6M6bTT7VIEO5uWkk9ZJG+Nz6/IZ9ABU5SlApSlApSlApSlApSlApSlApSlApSlApStbUb5IInllYKiAsxPoBREzrjL1fXscMbSTOscajLMxwAPmTXPtS+lPzH9mtTIg+3LJ4W4e6qEZsf0sH5VUOouoJb+TxJcrEpzDD6IPRm+9IR6n4c4GOSY2jidq72mLeHD915tNZuL3N5EqL8MZty2Q4QMSd+wMjlmOCRgqF48wI2+lLCScswj8MhikkjbTtIOWjhUEg4JPmOBkk+Y7hXNo53t2DwzGEnCnBGG9hhgVz6DKnA4GK39A1a4spPFikLEsWljY+WbJy24dg5yTvHOT6jy0bde9MExWZnm7lp2lxw52DLH4nblm7nlj6cnAHAzwBUZ19deHYXB++vhD8ZSI/8A1ZrN/nTbfsa3gfMLAEdgSc42YYjDAggjPBBrmXWPXDXUSp4SCDxgTLHIXC7VOEmUopQ7yrA9uB8zVeWZilpj8HTpqbQrU1qCdwJV+24e3sR2YfI9vTFan7OU7ow/nRE4J75MfbP5NS3vnadk4K5Ix6rt9Tz2/I/EKmtOsHuJUgi+OQ4yeQijlnPyUenqdo4zXnfKy1tWk85iPd0fFiyVmekTPs2Og9IknvIXAkmhVmEhkhTYFKtuGTGOScDAOea7oBitTSNNjtoUhiGEQYHqT7lj6sTkk+pJNblegwYYxU8MObPh/wAYiI9HwqM5xyPWvtKVcgpSlApSlApSlApSlApStbUpJFicwoHlCnYrHaC3puPoM9/lQY9S1eC3XdPNHEoIGXYLyew5Prg1txuGAIOQRkH5Gqda/R9Cq+JITNenLvdOAXMjAAlMgqgXGEUDCgD551NHlNneRW/jLHFMxCxGCR2eQJzvuDIRuO0nJGSABzjNBfqUpQKq/UfVD2c6CSHNsVUtKCSQSWDAALjK+U7c5YMcZIwfvXvUi2cSBmZPGcR+IBnYMguePNu25A2gkHnGASKympTXQEccsy28yS4aTw3EoUmMhO8hGe4JDY+7xQXGz6vspCqrcIGYhQj+RiT8PlbB5yMcc5Fc++l7XGmnSxjJ2R4lmYDI8Q8xRtyOAPOR65T3ra0ezhjEga1eZoH8rxSbRMQBKA6NJjyuSn2uFAPbFUCad2lldstMXJnXkeYk5257Y+EfJQPSkNDvDLOPF9PX7PcU+Ttbhvb0PzU+tZq04kRlVFXKjg5PK+3fnPzr6kjDt9YoOP5wx3+TYrLTzNqR0+ft+bV1qzZ8MpXABDBs45xjtz+NfdJuMfVsT64yexHxL+XJHyz6AVvhlkHv7jsR+I7iozVrbawcHG4gE+zj4G/gp/2aRx4L8dvHXyrfPn8JbQdantZZoI0d4bhgQq7siQ7SXTGSGBOGAxlWB+zXQrm6httNa8IWSaVRCodBkyEsuyQEAts85Ib0VqrfSyXKWv7akcPgwTNO+/LPlYhDJtVTwigswyd7d9vYGW6xhF7f2VinwjM8xUeUtL53PJJVggfGT/2yioiOL0mHxUwV3PHUfdj6R+jqOWySaaaWCSXzKUKD6scICHQg5GX4wfMParZ0R0qlpJO4dpiSqJI5UnZtVmXCKAvnznjnC+wqw6hpMUyKjr5UKsoBK4KFWXt6AqOPlULpt+LUyftNu8OW81wAHjkAyEYsjExgKBkyKoHvWE0rNvHqNtqu60ikTwWilKVkFKUoFKUoFKUoFKUoFKUoKr1L1gLa4S1RYzK6GUtPOLeJUzt+MqxZs/ZVTxzxUPcaoLq5tg99YRsj8JFcNKZN427QuUDE54yDg4OOKvN/p8U67JoklX7rqGH6EVSfo9to1ubyOS0VLiOXzPGqeEq4DQRxEAMMI4PKjJLHPoAuek2Jhj2GR5fM7bnOT5mZgv4LnaPkBVO6i1XwtU3vazzpbWviqYlXCNI0gkd2d1XISMBRknl8d6vtUuK1k1Ka7Elw62SS/s4gRVUTeGqibe5UvtMhZCFIyEI9TkLdZXIljSRc7XVXGRg4YAjI9DzWaviqAMDgDivtBhu7RJVKSorqe6soYH8jWP8AydD4axeFH4agBY9g2gDgALjArapQc5+lG2S1hge1RYGkuEjd4vqzt2SNg7cA/CBzXN4oiCzMxdmJJZsZOST6ADuSfzruPW+iftlnJEv+kGJIj7SJ5k/I/CfkTXDrabeucEEEhlPdWHDKR6EHijhd8eZExx+mf1fJrcNzyG9GHB/6/gax+fBVhuByNyHaRn5eh+YNbVV2bWJfIRgbiuFC5J3ZOBk89gMj39KyjcuVhpfJwjonGh5UYBUDGTnI9sGt+y6fW4tLm4nZltoldIsHzT3HZAvuqvgAfab5Kcxui6TcXVxHDkq0px8XwIOXchRt8q5xnOWKjPNdd0zTo5bhIogBa2I8GFRyN6jZK+c8leYsnkHxfeol1u7eyRM+Zbjrl/v8VV+j7QLuSxugG8KK4XaquuA7EbXk+9tK4UHjO3PIxmF03W3hj1DVNpDfUwoy7WKCZ1EmM5UlI0jCk5UnHpXeMcYqiT9Mx2kyw20CyW1ykvjW0j5UspiKeHvyAwBfAOBgdxtFTM7269cfhisRyhX9I6kN+C9kLqZrYrNDI6qSjujI9vNllDq4BO4Egbhyu1au9zaXl3E0FzHBBHIpSVopmlZkPDooaJAu4ZG4k4zwCeQ6L6cSyE3hwi3SVwwhVy4XCgEkk43Me+OMBastYrSlKUClKUClKUClKUClKUClKUCqct1Bb6pdStPFGjQW4mDuE2yBnER82AdyNjj7o96uNUPXemFuruWRCGlXYnfhMiEndxw+1TjnOH+dBt6t16ixO9pbzXOPKH2mKIsThQskgHiEnAAjDk5HvUx0dYLBZQIsiy+Te0qnKyPITI7qfUMzFh8jXm3015bgXFzgCMkW8IORHnKmVz2MjAkccKpIGSSTrdLfUzXdn6RyCeIf/RuNz4/2ZRMo9gFoLJSlKBURZxu8pl3tt8SRdu44CoDFt29smQM+cZ7DNSF5ceGhbazn0VBksfQD0/MkAepFRvTXjlXefauZJdsS87B4jHzv9pvwwADjnuQmapXWHQKXLme3YQ3B+PI8k2O28DkN6bxz7hsDF1pRhkx1yV8No3D8+apYT2pxdQvDj7fxRn8JB5fybB+VRUEVuW3p4W73BHf8jjPzr9LkVD67DFFGZRBE8wwsW5BzK5CRruxkAsRk+gyfSjmW7ppufBaY2530pmxtL3UZFxIu63hVuOVbYc+26YhT8kBq5dO3tpaWkZe6h27QviNKp3EDLEsTyx5Y/jVI6o6Je8kmmtY498bKjDAQyuV8V3zxl/OgyTx5hniqTaaZcxGVWhKNt80cqEltxIGwFQWJZcAjPpWUViY5tus+TrHWs6iH6HXW4eBuO4qGCbSXKtnBCAFiOD6ceuK1tScSS2TocjxnOR7eBOD+/HFcJTVbhBGv1gdiwLlm3yqcqVySSPKQu4HIHtVv+iy8kkvXjx4cMUby+Gedkr+EgJJAbzLvOM/P3zE1mI2tpmi0xGp+0uwK2e1fa8Qx7VCjPHvXusK71G+a+efApSlZIKUpQKUpQKUpQKUpQKUpQQ3U+pvDGiQ4NxcOIYcjIDEFmdh6rGis5Hrtx3Irb0bS0toVijyQMlmblnc8u7n1ZmJYn3NRFqvj6nLJ3S0iWBflLNiWX8wghH+0astBVOuuozZiEh0TdNChZyAoVnG/cSQABGHOfwrVg1qC41WBrOVZ/qJo52iO9VUGN4dzL5c7t4Az9pqz/SYoWxuHGNwhmIPsQjEH8vesnTU5N/eJtCqIbJ1xx8azZ4/FaC1UpSgxXMhVGYAkhSQAMk4GcAev4VDdI6o9xG5cxvgr9ZFG0aMWUMyjczbiudpYHBPHBBAl71wsbln8NQrEycDYADlvMCOO/IxxVb6HuruXxHvN4BCeACgQNDztkYDJWZ8ZZD8I24AyaC10pSgg+qL2WMQpC6xtNIY9xAJ4illCru8u5igHPGN3rio60uXJSW/urf6gn6qFSqrN4ZLBpHkPi7ULEAKuM5PIGLPdWqSrskRXU4O1gGGRyOD86qepdBWYLzBXwqu3geIxhJIyfqycKD6hdoILA8Egho6PcZnuHt2b9mdhIhYEHxJMtOFz3jyQR7MXHYDGtcXN1DPE+9LpYyMLNhJF8QtGMSopBGcY3Lnjk9zUraT740c48yq3y5AP6VG6Vo0t9unNy8KyoGhRUQqYSziNpARuYuPrOGUqGA7gmgyXlpA7F2sJtzcnbLHtBznKkvujOcElAucDOa3+kbTdJdEr4JCxxLGJPEwmZJN7MQPM5cgjkAIoBOKjmvZrWVLe9UeYAR3K8RyngYYHmJyeMHIJIAOWArJdyG1uEvRnaq+FcD3gJ3b8e8Teb+iZB3NY2rFqzWeUpidTuF/UYAFfa+IwIBBBB5BHOQfavtZRwQUpSgUpSgUpSgUpSgUpSgUpSgq3QMyGGc+IrSG7ujLzyreM6qGHcEIqDHsBVm8VfvD9ao/XGmWhurYTWkUjXPiJ4hUZDRr4ihuMtlQ3OeMD34gr3pzSo2Cyx28bN8KtJsLfgC4z+VBduubMT2kke8IJEkjLnkLuUjd+A71X7vUnsrpp0jE8dzawlPMY+LVZpJCSVOPI/APckA7eTWxa6XEkHgRKEiIYAL/PzkjOfesWm6Ve3VpDbTCBIFQRPcI5eWaJRsZVUoBEXUYZtzcE49CAvkEodVYdmAYfgRkV7ryiAAADAAwB8hXqgxXVssilHUMpxkHscEEZ9xkdvWstKUClKUCoTq7VBDbsq4M0waKBD9uRgfz2qPMx9FBNaur9ZwRkxW7pc3JO1YUcHDckmRhkRqoGSTz7AkgGstJJ4xAIutRkUD1VIUJ4z38GEEZxyzkfaPYMslp4pj0+InGxfHYZ+rt1G08js8mNijvyzfZqUsupWklc2tpLINqRqcqiYVTICHBI58QD8iOCCKXE0OlWso8dGumDSszkb5pMDnZnOAMBVHCqAKqSXxWNGxMgnZpk8/hpyqjIRJVYFgRJ5yMHBAzmqcuWMeuu+nVlWu1u6h1NmidLqwfbuC53RvGwbC4Ziw2q24oSe2c+1ROh3BBa2kJbaqyRO3Jlt5PgY+7LzGx5yQD9qq7qtxJLbSNbiRoI3zKN3BVA8jbI5SWDr4m87SVYbe5ziY1jqCORbOc7hNEwRnwEV45QEdRz77GA90A9anFljJE+nTrCJjSz/R5KVhltiSf2WVokz/qiFlhH4KjhP9irVXPOltdgW9uXaQIksUAy5wN8ZmDc52jysnc+ldCRgRkHIPYirUPtKUoFKUoFKUoFKUoFKUoFKUoKl9ISALZyH/s7yL0/1qyQY/WQfpUdotmkmqTCVFcfskW0OoYD62XdjI/o1KfSYcWDP/q5rWT+rcQkn8hk1o6W+3VYx/rLSYf7uWEj/nNBodLQ+ELiEcCG6uEVfuoX8RFA9BtcY+VW3ouQtY27HuyAn88mqxYnF5qSj0uEb+tb2/8AdVi6BP8A7utcnP1S8+9BP0pSgVHXWrBSVC5I49hmpGom/wBMYsWTHPcduaDyNaP3B+v/AErW1wi8tZrYHw2mjaMMRuALDHoQf4V5l06RRnbn8Oa1+VPqpH5Gg47ZWUsyhIIyZlDtGIiY9mzKht+V8MdgeR8WOam7fUZkb9jCvaqcb1RSs0mUJ8WaVXLyM5XAKkYLEENgCrbf6M3iGe2kEMrFWkBXdFNtJI8VAQc5PxKQffNV/QtDvo70TS7MMzGd1mJ8YEEDKFO4ONv3cY7cVp4cNsNtRxiZ+y69/M4z0TOndCSvE3wWwKsUVfM7MRkM8hyEye+wDIJ4BNbth0pPCqnG8oqogjuGDxKMAqjMAGUhUyrd9oycAASezPIBx+v78V7juHXsxH51s5Mdbxq3z81UTMckbd9LzXCMAZYQ5+s8SbLSjbswQm5UXae4OTtwRjmozq/o+K1tRMpmbw2iaQIBgKpBaQIgViV7jzcd/SrYmoy/ez+Q/uqP6vNzPY3EaRF2ZANoXBOWXOPfjJx8qxx4q4q6qmZm08XM/wDKTzziKFZXeRfCVpY9ikA+MysTIWC7ULEjlsbTwTUha9U39li0iFu0jFXRVidzJ4ijaEjDqFztJbuM7mJGaz9N9JXs12hZZbOOIM4mZELF/g2orMQMqz5LIe3bkV1DROnYbYs6AvKwVWlfBcqoCquQAFUY+FQBkk4yaqxebkrFrfTPv7s7xSttRxhv6cZDFH44US7F8QJ8IfA37c84znFbFKVtKilKUClKUCsF9IVRivcf/wBms9KCrm6f77f1jXtb6QfbP8f41LT6SjHIyv4dv0rUfRm9GB/Hj++gwpqsg7kH8R/dil31RHAhkuCqIvdi2APQd/c4GK8SadIPs5/DmoPX9BS5CCQyI0bb0ZDtZWxjIyCDx7g96D5rvUceo2sttDbXRWeNkEzRiNFJHlc+IysVBweATgcVG6bdXI1GwNzCkfM0O9JfE3s0TN22LtH1YPPNbCdFyzYzfX7gHPEyRg/IlI1J/I1XbfUo5p1kheOL9nLRxyXN4zHcm+Pf+z7wWOGYbncMQaC3RJjUtQH3mt5PyMKp/FDUz9HMhOnwg/YaaL34imljH7lrn+rXFkzs8jy39ywJYWzNuCJjIK27KFjXJxuzyTyauv0Wuf2R4wjrFFPKkBdGjLxMRKrEOAxwXZNx7lCe+aC4UpSgUpSgV8K570pQYJbGNu6j8uP4V8SwjH2B+fP8aUoNgDFCKUoAFfaUoFKUoFKUoFKUoFKUoFKUoFKUoFeXQHuAfxGaUoPoGK0brRLaQkyW8Lk9y0atn9RSlBksNMhgz4MMcWe+xAmfxwOa26UoFKU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cstate="print"/>
          <a:stretch>
            <a:fillRect/>
          </a:stretch>
        </p:blipFill>
        <p:spPr>
          <a:xfrm>
            <a:off x="4703908" y="171450"/>
            <a:ext cx="4240067" cy="6534150"/>
          </a:xfrm>
          <a:prstGeom prst="rect">
            <a:avLst/>
          </a:prstGeom>
        </p:spPr>
      </p:pic>
    </p:spTree>
    <p:extLst>
      <p:ext uri="{BB962C8B-B14F-4D97-AF65-F5344CB8AC3E}">
        <p14:creationId xmlns:p14="http://schemas.microsoft.com/office/powerpoint/2010/main" val="36394905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5853"/>
          </a:xfrm>
        </p:spPr>
        <p:txBody>
          <a:bodyPr/>
          <a:lstStyle/>
          <a:p>
            <a:pPr algn="ctr"/>
            <a:r>
              <a:rPr lang="en-US" b="1" i="1" dirty="0" smtClean="0">
                <a:solidFill>
                  <a:srgbClr val="FF0000"/>
                </a:solidFill>
                <a:latin typeface="Arial Black" panose="020B0A04020102020204" pitchFamily="34" charset="0"/>
              </a:rPr>
              <a:t>Journal Entry 3/20/17</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542256"/>
            <a:ext cx="9144000" cy="6315744"/>
          </a:xfrm>
        </p:spPr>
        <p:txBody>
          <a:bodyPr>
            <a:normAutofit/>
          </a:bodyPr>
          <a:lstStyle/>
          <a:p>
            <a:r>
              <a:rPr lang="en-US" sz="4800" dirty="0" smtClean="0"/>
              <a:t>Write a thesis statement arguing the following prompt</a:t>
            </a:r>
          </a:p>
          <a:p>
            <a:pPr lvl="1"/>
            <a:r>
              <a:rPr lang="en-US" sz="4400" dirty="0" smtClean="0"/>
              <a:t>What impact did opium have on China?</a:t>
            </a:r>
          </a:p>
          <a:p>
            <a:r>
              <a:rPr lang="en-US" sz="4800" dirty="0" smtClean="0"/>
              <a:t>Defend it with 2-3 pieces of evidence from the China resists outside influence reading</a:t>
            </a:r>
            <a:endParaRPr lang="en-US" sz="4800" dirty="0"/>
          </a:p>
        </p:txBody>
      </p:sp>
    </p:spTree>
    <p:extLst>
      <p:ext uri="{BB962C8B-B14F-4D97-AF65-F5344CB8AC3E}">
        <p14:creationId xmlns:p14="http://schemas.microsoft.com/office/powerpoint/2010/main" val="4040753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39"/>
            <a:ext cx="9144000" cy="610222"/>
          </a:xfrm>
        </p:spPr>
        <p:txBody>
          <a:bodyPr>
            <a:normAutofit fontScale="90000"/>
          </a:bodyPr>
          <a:lstStyle/>
          <a:p>
            <a:pPr algn="ctr"/>
            <a:r>
              <a:rPr lang="en-US" b="1" i="1" dirty="0" smtClean="0">
                <a:solidFill>
                  <a:srgbClr val="FF0000"/>
                </a:solidFill>
                <a:latin typeface="Arial Black" panose="020B0A04020102020204" pitchFamily="34" charset="0"/>
              </a:rPr>
              <a:t>Daily Agenda/Goals</a:t>
            </a:r>
            <a:endParaRPr lang="en-US" b="1" i="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0" y="467604"/>
            <a:ext cx="9144000" cy="6390395"/>
          </a:xfrm>
        </p:spPr>
        <p:txBody>
          <a:bodyPr>
            <a:normAutofit/>
          </a:bodyPr>
          <a:lstStyle/>
          <a:p>
            <a:r>
              <a:rPr lang="en-US" sz="6000" dirty="0" smtClean="0"/>
              <a:t>Agenda:</a:t>
            </a:r>
          </a:p>
          <a:p>
            <a:pPr lvl="1"/>
            <a:r>
              <a:rPr lang="en-US" sz="5400" dirty="0" smtClean="0"/>
              <a:t>China’s early dynasties</a:t>
            </a:r>
          </a:p>
          <a:p>
            <a:r>
              <a:rPr lang="en-US" sz="6000" dirty="0" smtClean="0"/>
              <a:t>Goals:</a:t>
            </a:r>
          </a:p>
          <a:p>
            <a:pPr lvl="1"/>
            <a:r>
              <a:rPr lang="en-US" sz="5400" dirty="0" smtClean="0"/>
              <a:t>Understand the establishment of people and culture in China</a:t>
            </a:r>
          </a:p>
        </p:txBody>
      </p:sp>
    </p:spTree>
    <p:extLst>
      <p:ext uri="{BB962C8B-B14F-4D97-AF65-F5344CB8AC3E}">
        <p14:creationId xmlns:p14="http://schemas.microsoft.com/office/powerpoint/2010/main" val="20060496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stretch>
            <a:fillRect/>
          </a:stretch>
        </p:blipFill>
        <p:spPr>
          <a:xfrm>
            <a:off x="6530" y="-34834"/>
            <a:ext cx="9137469" cy="6853103"/>
          </a:xfrm>
          <a:prstGeom prst="rect">
            <a:avLst/>
          </a:prstGeom>
        </p:spPr>
      </p:pic>
    </p:spTree>
    <p:extLst>
      <p:ext uri="{BB962C8B-B14F-4D97-AF65-F5344CB8AC3E}">
        <p14:creationId xmlns:p14="http://schemas.microsoft.com/office/powerpoint/2010/main" val="300281098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38200"/>
          </a:xfrm>
        </p:spPr>
        <p:txBody>
          <a:bodyPr/>
          <a:lstStyle/>
          <a:p>
            <a:pPr algn="l"/>
            <a:r>
              <a:rPr lang="en-US" b="1" dirty="0" smtClean="0">
                <a:solidFill>
                  <a:srgbClr val="7030A0"/>
                </a:solidFill>
              </a:rPr>
              <a:t>Opium</a:t>
            </a:r>
            <a:endParaRPr lang="en-US" b="1" dirty="0">
              <a:solidFill>
                <a:srgbClr val="7030A0"/>
              </a:solidFill>
            </a:endParaRPr>
          </a:p>
        </p:txBody>
      </p:sp>
      <p:sp>
        <p:nvSpPr>
          <p:cNvPr id="3" name="Content Placeholder 2"/>
          <p:cNvSpPr>
            <a:spLocks noGrp="1"/>
          </p:cNvSpPr>
          <p:nvPr>
            <p:ph idx="1"/>
          </p:nvPr>
        </p:nvSpPr>
        <p:spPr>
          <a:xfrm>
            <a:off x="152400" y="762000"/>
            <a:ext cx="4884530" cy="5791200"/>
          </a:xfrm>
        </p:spPr>
        <p:txBody>
          <a:bodyPr>
            <a:normAutofit fontScale="92500" lnSpcReduction="20000"/>
          </a:bodyPr>
          <a:lstStyle/>
          <a:p>
            <a:pPr marL="0" indent="0">
              <a:buNone/>
            </a:pPr>
            <a:r>
              <a:rPr lang="en-US" dirty="0" smtClean="0">
                <a:solidFill>
                  <a:srgbClr val="002060"/>
                </a:solidFill>
              </a:rPr>
              <a:t>Opium abuse began to worry Qing Emperors</a:t>
            </a:r>
          </a:p>
          <a:p>
            <a:pPr marL="0" indent="0">
              <a:buNone/>
            </a:pPr>
            <a:endParaRPr lang="en-US" dirty="0">
              <a:solidFill>
                <a:srgbClr val="002060"/>
              </a:solidFill>
            </a:endParaRPr>
          </a:p>
          <a:p>
            <a:pPr marL="0" indent="0">
              <a:buNone/>
            </a:pPr>
            <a:r>
              <a:rPr lang="en-US" b="1" dirty="0" smtClean="0">
                <a:solidFill>
                  <a:srgbClr val="0070C0"/>
                </a:solidFill>
              </a:rPr>
              <a:t>Lin </a:t>
            </a:r>
            <a:r>
              <a:rPr lang="en-US" b="1" dirty="0" err="1" smtClean="0">
                <a:solidFill>
                  <a:srgbClr val="0070C0"/>
                </a:solidFill>
              </a:rPr>
              <a:t>Zexu</a:t>
            </a:r>
            <a:r>
              <a:rPr lang="en-US" b="1" dirty="0">
                <a:solidFill>
                  <a:srgbClr val="0070C0"/>
                </a:solidFill>
              </a:rPr>
              <a:t> </a:t>
            </a:r>
            <a:r>
              <a:rPr lang="en-US" b="1" smtClean="0">
                <a:solidFill>
                  <a:srgbClr val="0070C0"/>
                </a:solidFill>
              </a:rPr>
              <a:t>(Qing </a:t>
            </a:r>
            <a:r>
              <a:rPr lang="en-US" b="1" dirty="0" smtClean="0">
                <a:solidFill>
                  <a:srgbClr val="0070C0"/>
                </a:solidFill>
              </a:rPr>
              <a:t>Advisor)</a:t>
            </a:r>
          </a:p>
          <a:p>
            <a:pPr marL="0" indent="0">
              <a:buNone/>
            </a:pPr>
            <a:r>
              <a:rPr lang="en-US" dirty="0" smtClean="0">
                <a:solidFill>
                  <a:srgbClr val="0070C0"/>
                </a:solidFill>
              </a:rPr>
              <a:t/>
            </a:r>
            <a:br>
              <a:rPr lang="en-US" dirty="0" smtClean="0">
                <a:solidFill>
                  <a:srgbClr val="0070C0"/>
                </a:solidFill>
              </a:rPr>
            </a:br>
            <a:r>
              <a:rPr lang="en-US" dirty="0" smtClean="0">
                <a:solidFill>
                  <a:srgbClr val="0070C0"/>
                </a:solidFill>
              </a:rPr>
              <a:t>“</a:t>
            </a:r>
            <a:r>
              <a:rPr lang="en-US" i="1" dirty="0" smtClean="0">
                <a:solidFill>
                  <a:srgbClr val="0070C0"/>
                </a:solidFill>
              </a:rPr>
              <a:t>By what right do they use the poisonous drug to injure the Chinese people? I have heard that the smoking of opium is very strictly forbidden by your country; that is because the harm caused by opium is clearly understood. Since it is not permitted to do harm to your own country, then even less should you let it be passed on to the harm of other countries”</a:t>
            </a:r>
            <a:endParaRPr lang="en-US" dirty="0">
              <a:solidFill>
                <a:srgbClr val="0070C0"/>
              </a:solidFill>
            </a:endParaRPr>
          </a:p>
        </p:txBody>
      </p:sp>
      <p:sp>
        <p:nvSpPr>
          <p:cNvPr id="1026" name="AutoShape 2" descr="data:image/jpeg;base64,/9j/4AAQSkZJRgABAQAAAQABAAD/2wCEAAkGBxQSEhUUEhMWFRUWGRgWGBcYFx8YIBgaGR0XGBgcGhwcHCggHB8lHhsaITEiJykrLi4uHB8zRDMsOSgtLiwBCgoKDg0OGhAQGi8lHyMsNDc3Nzc3LDcuNS0sLC0sMjc3LDIwLzQtNDIrKzYsNy8tLS0sMS0sLCw1NCw3Ly4sLf/AABEIANUA7QMBIgACEQEDEQH/xAAcAAEAAgMBAQEAAAAAAAAAAAAABQYDBAcCAQj/xABMEAACAQMDAgQCBwMHCQUJAAABAgMABBEFEiEGMRMiQVEyYQcjQlJxgZEUobFVYnKSwdHSFRYzU4KTorLhQ3OUlcIkJTREY4Ols/D/xAAaAQEAAgMBAAAAAAAAAAAAAAAAAQMCBAUG/8QALREBAAICAAMHAgYDAAAAAAAAAAECAxEhMUEEBRITYaHwIpFRgbHR4fFCccH/2gAMAwEAAhEDEQA/AO40pSgUpSgUpSgUpSgVD9RdT2tiga6mWPPwr3Zv6KDLN+QqM6x6kkieOzslEl7OCVB+GGMcGaX2UHsPU8fI+umeiIbVjPMTdXjcvcy8tnn/AEYORGvJAC+mBk4oId/pAu5f/gtHupV9Hmxbg/Mbs8YrZt9S1yT/AOSs4f8AvJ2b/wDWDVh6j1SaBV/Z7V7l2zwHWNExjmR2PlHPoCTg1VekNd1O/tzd4tViZZvChVX3uyB1TMhcKoLgc47e3egkxb6y/wAU9hEPZYZZMfm0i14fp3U3+PVyo9orSNf3sWP769dOdRQwCKwuboPeQ24eckkgbVBctIeCQOeTnHJrz0J12uqTXSxRFIoDHskbOZA+/nbjy/CCOc4I7UGoeg7skk61e8+wUfuHFel6DufXWb7+sv8AdV6qmdV9RXYvI7DT0g8d4TO0k7HaiBtnwqMk5+f5UGE9B3H8s3/9Zf8ADWRuirr01i8/SP8Aw1ran1mdIFvFqcxuZbhmPiRRLGsSjw18w3ZIyxOe/fjtXzQup72R9Rtgkc91azfV728INDLuaPJVCCVHHYZBHPqQ2/8ANTUF+DWZsj79vEw/MY59K24NM1VRg6hbP82sjn/hnAqA6P1rWb5vGJsI4FleJkCyMx8Ntr48344Ofbipm260S4s9QnjDR/sbXMZOQSTCpZXXII5GDgg4Pv6hkudL1VhhdQt4z95bIk/8U7D91Qs3RerscnXXH4Wyr/BxURp+u3dv/kuf9ue4S/aNHtpVTcviDzPGUUHCHjOMcitzSZrrU5LiZdUa0jFxJDDCixnMceFDebkljuPr+nFBsp0Tq4ORrr/nbKf3F63JOmdYIx/ltR8xZRg/81S+qatJZtp8JbxjPL4EkjjDHEbtuAXCglgM8YxnisHX/U0mnJBcBFe38UR3PB3IjghXXHHB75znIHrkBDv0nrXprmfxtIx/aa8roGvp8OqwSfKS3UZ/qrmpfQermvdQnht1RrW3QB58k75mPCxkHBUANn5j9bdQUW3vtdhXM1rZ3WPSGZomP+8XaT8uK2dA+kS3nlFvOktncngQ3C7Nx7eRuzfLsT6A1ca09W0qG6iaK4iWWNu6sM/mPUH5jkUG5Sqv0pcSQzTWE7mRoVSWGVjlpLdyyrvP2nRlZC3qNh7k1aKBSlKBSlKBSlKBWK6uFjRnc4VFLMfYKMk/pWWqh9LV0Y9JuyO7IIx/9xljx+e7FBrfRfZtJHLqMw+vvnMgz3SBSVgjHy2gH55HtV4rV0q0EMEUSjAjjRAPYKoUfwraoIPrXUVgsblmkWNvBl2bmC5fY20DJ5OccVGfRVdwNpttHDKkhiiQShWB2Ow3MG9jkn9KmtV6btLl1kuLeOZ0G1TIobAzngHjvW5YafFAmyGNIk77UUKP0AoOIaR0bPf3dvKVZbadZLq4l7eIk0zusQPclkSIH2Un5A3j6JYWJ1G4YY8W9lVPbw4vIgHyHKgfzav4FYrW1SJdsaKi5ZsKMDLEsxwPUsST8zQZq4n1jexRa7cS3N7JZCO3iSNohueQN5ioG1uM5zx7V2ytG40a3klWaSCJ5VxtkaNSwx2wxGeKDn3WXTx1G4tBtZ4prKdRK6YKPiN42fAARt204wM+YYqM+hi7nnv7ySaNlZYYIJmPrND9Wc443EKSfauxV5VAM4AGTk49T70FM+iqykgt7iKVHRlu7jG5cblJBVh7gg9xxVJ6M0ydNB1ZHVjK0t0OBy5VER8Ad/MrDHyNdrr4BQcN+i3RhZ3tubuJ5GubaNrOdgx8JtmZYSDwhGWAPt/TwI3piYwqttcdOtdy+K4edosE7n45aI8DPcuB88V+haUFG+kuC4BsZ7a1a5a3n8QxKdvGxh3wcc45waw9STT3WiXrajarbnwnZYlk3sNnnjLMBgHeFOBngc98C/1jnhV1KOoZWBDKwyCDwQQeCKCm/Q7ogtdLg4w8w8dz7mTlc/gm0flV2rzFGFAVQAoAAA4AA4AFeqBSlV/qPXWhmtbaHBnuZMcjISGPzzOefujaPmw74xQampSbdZs8fbtbpD+Ae3cfvFWuqdqMG7XbVgfhtLgkew3xKD+Zb91XGgUpSgUpSgUpSgVUfpUhD6bICMjxLfP++iq3VCdbaUbqxuIVzuaMlMffXzp/xAUEnqF2IYpJWBIjRnIHfCgscfpXI9K6h1q+h/yhBJFHF4qxxWqRiUyAyLG3iN3QKDktkcAnCjBro+j9RQXGnpeSMqxPFukLdlPwyK34NlT+Fcv6mgt9GuIr/S7mPZM6rLZJIHEyMfiiUH0zx6AkYOOCF86r61e3uEs7S1e7u2TxTGrBFRM7dzue3Pp+8ZGd467La2qTaiqLI8qRhIMsB4rqiDLYyRnJPbg4z68u6oudnUNwZL82CG2j+tCgsyfVExrnO1iQTkAnyn3q1fTBcLb2VgSzNGl5bFmYl2ZEWRiWJ5YnbnPrQXjqXVDaWs9wE3+DG0m3dt3bRnGcHH6VUeloNTvmhvLq5SG2ZUmjtrfOXDAOviuRnGCMqCc/KvvU3UUd/ol7PAsixmN1VnXbvAxllGSdvcZOOxra+ivQFgsoJzJLJJPbwEmR9wRNgKxxjsqDPA70F1qj6z1bdSXz6fpsMbyxIHmmnLCOLcAVGF5Y4I7H39iRvP0JA1+L55bh3U7ljaXMaN6FVxkY9s4+VUz6ULaKzvFvLW8Fnesm5kdX8O5RSFwSFK7uACPXg8fFQXfQ9Ruom2ao9qryyCO3EAf6zCF2yGJPofbt8xW3d9U26LeHcWayUvMgGGA2eIMbsA7h2OcE1yCfrp7mbSdSniMMUM81vKwyUDOqedT3wVJ45/0bd6zTyPdWuv6jGCIbgRxQkjG9IcI7DPpt/tHpQW7SNU1rUESaJbSyt5AHRmzPIVPKnAIXkehwaw3XUGr3d3dW2ni0jW1dUaWQs24sMjHlIB4ORg4PGT3M90V0ebNIS93dylI1URPL9WvlxtEYAGB6ZzjAqo9D9JRXc+qSTtMCNQuFAjneIcHOSEYZI3cGgs+mazNaXNrYXc37Vc3PiyvIAsaxKoyqqqr5gSrAE88MfYVpP9KkTX4tIIGmQSrA8wdRh2JH1cfxSKuDuYYwAT2wTGavaM/VNtgnyWZbPfAxOg/ewrV+h957B5NNmsZvE8d3a4Vfqwu1AGLt3Hl4x3yOM5oOiaf1NDN+1ldwFpI8chOMEooZivPYcjnHaofpfWtRvHinMNrHZSDeD4jvIVKnbjygA5xkED1qq6FY3FrpeuGZGSUy3bgkfEDGDvX0IOScj51I/QtLbSW6eBeXM0kUMazQuzeHEzjsilAvdWwQTxQTWjfSRaXNzPaqJEmhMuA4AEvhFgxjIJ+6Tg4OPwOI2Xr27fTl1C3s4Wh8MyPuuCGUoWV1C+Fg4I4Oefaqpr3SsyabJdxq0d1Z3d1KjEbS8JlbfnPdcebngjd96tjSEYdHv3yY5j+Rnb92OaC1dO9ZajcLG7aO4ikVXWRLmI5VwGU7XK+hBxnNeuloTdatf3rcpBiwg+WzDz/8Zxn5kVYun1W1sLZZXVFht4VZ2IUDaiqSSeB2rd03T47dCsYwpeSU5OctIzSOST82P5YoK1prCXXLthyba1t4PwMrSTH9QF/QVcao30VuZ1vL04xd3UjRkesMWIo/+VhV5oFKUoFKUoFKUoFKUoKDf6bJp088iQm5066Ja4tlQO0LsAHkRPtxsM7k7+uMVqdN9OdPmcXNqYDIhDhTMfq2zwfCdvKQQcAjgjgDArpNRuo6Ba3BzPbQSn3kiVz+pGaDXv8Ap2yu3WaW3hndcAOVDcA5AJ9QD6H3qXliVhhlDD2Iz/Go/SenrW1LNbW0MLMMExxqpI9iQO1SdBp6hexQqgkICyOkKjGQWc7VXHse1ZLe6jZnjQjdFtDKPs7gGUe3bFUXXeoBKYFmwjwXy7xyBsj8Qhu/bj+31FaNlrMyRMIc/td7M0mOCY1zsVe2OSrYPooLegzrz2isT89Pfc6UTnjfz099y6hWG7tI5V2yoki/ddQw/QjFRWr6bdvbJHbXgglUKGmaIS7sDB4ZuCTznn+2q0Olta/lwf8Ag4/lWwvXeTTomi8FoozFjb4ZQFMe23GMfLFZo4VVQqqAoGAoGAB7AdsVXkkubVLSOa4Fy8k/hSSNEse5WjlcbVQ4UgqOeeM/jUfFFdXlzeGK+mt4oZVhRUjhYFljjaQ5eIn4mx3PIPPoAuleUQDOABk5OB3Puapdx0tqZ+DW3H9Kzhb+GKx/5s6x/Lv/AOPh/wAVBd/CXdu2jdjGcc49s+1e6o/+bWsfy4P/AC+H/FXw9M6x/Lg/8vh/xUF4YZ4PIrBZWMUIKwxpGpOSEUKCffAHfiqY/TWs+mtqfxsIh/aa8npvWv5bX/wMXz/6UF7dAQQQCCMEHkEHuDWGGxiSMRLGixAbRGFAUD22gYx8qpQ6X1k/FrgH4WMX94rbi6Uvz/pNZnPvsghT/wBJoJ/qLRoLy3eC5XdE2Cw3FfhIYHIIIwRVb17Wv2zOn6a29mHh3FwnKW0XZxu7NKRlVUcg8nGK8v8ARnDM2b27vbwf6uWfEfy8iBcfrVv03ToreMRQRpFGvZUUKPmcD1Pv60DStPS3hjhiGI4lVFHfhRgZPqfnW1SlApSlApSlApSlBVYurnbxSLVmWOSSLasi+ITGxUko+1RnG4DfyCD61MaXrsFwdqPhx3jcFHGOCdjAEj+cMj51SLOBi000WBIbi6VlPCyhJ5VXcRkqwAGHGeOCCMAe3vVm4aAkpgtGcCSMnsQP4OjEd8E0HRqVTtN1uVBlGNzGO6MdsqfgWxuP818H13elaeu/SC8A3Jbbo848QucZHLJINoaF9vPmB+WRzWNrRWNyi1orG5XqWVVxuIGSAMnGSewHzrBqV/HBG0krBVUepxk+gGe5PoK5drPUZMM6Fi8cvh3NsWOSh8Rd8JOc5VwxHfAXvgitvrzVfGnjiwXgkWNFUgbXM5KhwRz8JYYbHwt2zk62btUUpNqxvX/d/wBs+z+HLfUzqEN1TfwXcqzJGwYqpYMSqbgTuIfsVxH3IGQuRkNXjQrGZ7hY4neETLw4Vm2j7Q3Id2CRywZBwFye1Q9wsu7dIWUZUFxyh5jByB243DBwOTXUfozdjDKM7o1YbW3lssyh5MAjy5LbuDjzemDXJ7LM5+0bmefHhvXz3Wdt7rx0mMlJmOPH13+iwdP6MtpF4au7ksXZnYkliAOPRRgAAD29SSTJ0pXoIjUahREajUKd17qaQS2bSfDC1xeN/Rggkj49Ml54xj1zUr0Xp7wWcYl/0r7ppv8AvZWMj/oWx+QqjHOra5IoGbSyEaSN6O6N4nh/nKEJ9MW4966rUpKUpQKUpQKUpQKUpQKUpQKUpQKUpQKUpQKUpQUbTE2+KMYxcXXHyM0jD9xB/Osl3ZrJjcCGXlWU4ZT8iP4dj6g1sXEe2ece7hx/tImf+INUdq9zhfDCszuPIFO3Jz94HKgdyfb3JAIaMjsrhSDKTuxJGNkgCnBLqcKwyO4PODhaQX0bv4cpUsw28jw2dPuyRtgj5HHfkY9d2yhW3UB23SPx2JLkDhUUZYgDgAZOBWzq2izT2027bEvhyEK+NzMFO3cTlY19+5x93FByvVV8B2gJPhxbpFDDBCkxnn5gAA/urDBqDgRnAOzwyAfvKzqg/Dlq1A6kBsKExtOF24Xaq7JAPhwB3+QzjuciRldrEZyzE5bKhCS2eB3AyBz6+mOfPZJiZnTn5sdsV56ceCdtBIjqyu5XZ4s4JAUE8jnB2/ECR+HvXTugdU8ZZEiT/wBnh2xpLgjx5BnxnAPZd3YD/oORWbGWXdIsjiU58OPguM7guRyCTzhQSB2HAq+WKXc2wG5gtLdMKLeBs4HtI8bbgfcBxnPcVt93461mbRz+fu357ZbNEV46j+vnrt02oHrTVnt7Y+AN1xMRBbr7yyZAP4KMuT6BTUpp80ZXbG6NsAB2nOPx5JH51kktEZ0kZQXTcEYjld2A2PbIAFdZKJ6M6bTT7VIEO5uWkk9ZJG+Nz6/IZ9ABU5SlApSlApSlApSlApSlApSlApSlApSlApStbUb5IInllYKiAsxPoBREzrjL1fXscMbSTOscajLMxwAPmTXPtS+lPzH9mtTIg+3LJ4W4e6qEZsf0sH5VUOouoJb+TxJcrEpzDD6IPRm+9IR6n4c4GOSY2jidq72mLeHD915tNZuL3N5EqL8MZty2Q4QMSd+wMjlmOCRgqF48wI2+lLCScswj8MhikkjbTtIOWjhUEg4JPmOBkk+Y7hXNo53t2DwzGEnCnBGG9hhgVz6DKnA4GK39A1a4spPFikLEsWljY+WbJy24dg5yTvHOT6jy0bde9MExWZnm7lp2lxw52DLH4nblm7nlj6cnAHAzwBUZ19deHYXB++vhD8ZSI/8A1ZrN/nTbfsa3gfMLAEdgSc42YYjDAggjPBBrmXWPXDXUSp4SCDxgTLHIXC7VOEmUopQ7yrA9uB8zVeWZilpj8HTpqbQrU1qCdwJV+24e3sR2YfI9vTFan7OU7ow/nRE4J75MfbP5NS3vnadk4K5Ix6rt9Tz2/I/EKmtOsHuJUgi+OQ4yeQijlnPyUenqdo4zXnfKy1tWk85iPd0fFiyVmekTPs2Og9IknvIXAkmhVmEhkhTYFKtuGTGOScDAOea7oBitTSNNjtoUhiGEQYHqT7lj6sTkk+pJNblegwYYxU8MObPh/wAYiI9HwqM5xyPWvtKVcgpSlApSlApSlApSlApStbUpJFicwoHlCnYrHaC3puPoM9/lQY9S1eC3XdPNHEoIGXYLyew5Prg1txuGAIOQRkH5Gqda/R9Cq+JITNenLvdOAXMjAAlMgqgXGEUDCgD551NHlNneRW/jLHFMxCxGCR2eQJzvuDIRuO0nJGSABzjNBfqUpQKq/UfVD2c6CSHNsVUtKCSQSWDAALjK+U7c5YMcZIwfvXvUi2cSBmZPGcR+IBnYMguePNu25A2gkHnGASKympTXQEccsy28yS4aTw3EoUmMhO8hGe4JDY+7xQXGz6vspCqrcIGYhQj+RiT8PlbB5yMcc5Fc++l7XGmnSxjJ2R4lmYDI8Q8xRtyOAPOR65T3ra0ezhjEga1eZoH8rxSbRMQBKA6NJjyuSn2uFAPbFUCad2lldstMXJnXkeYk5257Y+EfJQPSkNDvDLOPF9PX7PcU+Ttbhvb0PzU+tZq04kRlVFXKjg5PK+3fnPzr6kjDt9YoOP5wx3+TYrLTzNqR0+ft+bV1qzZ8MpXABDBs45xjtz+NfdJuMfVsT64yexHxL+XJHyz6AVvhlkHv7jsR+I7iozVrbawcHG4gE+zj4G/gp/2aRx4L8dvHXyrfPn8JbQdantZZoI0d4bhgQq7siQ7SXTGSGBOGAxlWB+zXQrm6httNa8IWSaVRCodBkyEsuyQEAts85Ib0VqrfSyXKWv7akcPgwTNO+/LPlYhDJtVTwigswyd7d9vYGW6xhF7f2VinwjM8xUeUtL53PJJVggfGT/2yioiOL0mHxUwV3PHUfdj6R+jqOWySaaaWCSXzKUKD6scICHQg5GX4wfMParZ0R0qlpJO4dpiSqJI5UnZtVmXCKAvnznjnC+wqw6hpMUyKjr5UKsoBK4KFWXt6AqOPlULpt+LUyftNu8OW81wAHjkAyEYsjExgKBkyKoHvWE0rNvHqNtqu60ikTwWilKVkFKUoFKUoFKUoFKUoFKUoKr1L1gLa4S1RYzK6GUtPOLeJUzt+MqxZs/ZVTxzxUPcaoLq5tg99YRsj8JFcNKZN427QuUDE54yDg4OOKvN/p8U67JoklX7rqGH6EVSfo9to1ubyOS0VLiOXzPGqeEq4DQRxEAMMI4PKjJLHPoAuek2Jhj2GR5fM7bnOT5mZgv4LnaPkBVO6i1XwtU3vazzpbWviqYlXCNI0gkd2d1XISMBRknl8d6vtUuK1k1Ka7Elw62SS/s4gRVUTeGqibe5UvtMhZCFIyEI9TkLdZXIljSRc7XVXGRg4YAjI9DzWaviqAMDgDivtBhu7RJVKSorqe6soYH8jWP8AydD4axeFH4agBY9g2gDgALjArapQc5+lG2S1hge1RYGkuEjd4vqzt2SNg7cA/CBzXN4oiCzMxdmJJZsZOST6ADuSfzruPW+iftlnJEv+kGJIj7SJ5k/I/CfkTXDrabeucEEEhlPdWHDKR6EHijhd8eZExx+mf1fJrcNzyG9GHB/6/gax+fBVhuByNyHaRn5eh+YNbVV2bWJfIRgbiuFC5J3ZOBk89gMj39KyjcuVhpfJwjonGh5UYBUDGTnI9sGt+y6fW4tLm4nZltoldIsHzT3HZAvuqvgAfab5Kcxui6TcXVxHDkq0px8XwIOXchRt8q5xnOWKjPNdd0zTo5bhIogBa2I8GFRyN6jZK+c8leYsnkHxfeol1u7eyRM+Zbjrl/v8VV+j7QLuSxugG8KK4XaquuA7EbXk+9tK4UHjO3PIxmF03W3hj1DVNpDfUwoy7WKCZ1EmM5UlI0jCk5UnHpXeMcYqiT9Mx2kyw20CyW1ykvjW0j5UspiKeHvyAwBfAOBgdxtFTM7269cfhisRyhX9I6kN+C9kLqZrYrNDI6qSjujI9vNllDq4BO4Egbhyu1au9zaXl3E0FzHBBHIpSVopmlZkPDooaJAu4ZG4k4zwCeQ6L6cSyE3hwi3SVwwhVy4XCgEkk43Me+OMBastYrSlKUClKUClKUClKUClKUClKUCqct1Bb6pdStPFGjQW4mDuE2yBnER82AdyNjj7o96uNUPXemFuruWRCGlXYnfhMiEndxw+1TjnOH+dBt6t16ixO9pbzXOPKH2mKIsThQskgHiEnAAjDk5HvUx0dYLBZQIsiy+Te0qnKyPITI7qfUMzFh8jXm3015bgXFzgCMkW8IORHnKmVz2MjAkccKpIGSSTrdLfUzXdn6RyCeIf/RuNz4/2ZRMo9gFoLJSlKBURZxu8pl3tt8SRdu44CoDFt29smQM+cZ7DNSF5ceGhbazn0VBksfQD0/MkAepFRvTXjlXefauZJdsS87B4jHzv9pvwwADjnuQmapXWHQKXLme3YQ3B+PI8k2O28DkN6bxz7hsDF1pRhkx1yV8No3D8+apYT2pxdQvDj7fxRn8JB5fybB+VRUEVuW3p4W73BHf8jjPzr9LkVD67DFFGZRBE8wwsW5BzK5CRruxkAsRk+gyfSjmW7ppufBaY2530pmxtL3UZFxIu63hVuOVbYc+26YhT8kBq5dO3tpaWkZe6h27QviNKp3EDLEsTyx5Y/jVI6o6Je8kmmtY498bKjDAQyuV8V3zxl/OgyTx5hniqTaaZcxGVWhKNt80cqEltxIGwFQWJZcAjPpWUViY5tus+TrHWs6iH6HXW4eBuO4qGCbSXKtnBCAFiOD6ceuK1tScSS2TocjxnOR7eBOD+/HFcJTVbhBGv1gdiwLlm3yqcqVySSPKQu4HIHtVv+iy8kkvXjx4cMUby+Gedkr+EgJJAbzLvOM/P3zE1mI2tpmi0xGp+0uwK2e1fa8Qx7VCjPHvXusK71G+a+efApSlZIKUpQKUpQKUpQKUpQKUpQQ3U+pvDGiQ4NxcOIYcjIDEFmdh6rGis5Hrtx3Irb0bS0toVijyQMlmblnc8u7n1ZmJYn3NRFqvj6nLJ3S0iWBflLNiWX8wghH+0astBVOuuozZiEh0TdNChZyAoVnG/cSQABGHOfwrVg1qC41WBrOVZ/qJo52iO9VUGN4dzL5c7t4Az9pqz/SYoWxuHGNwhmIPsQjEH8vesnTU5N/eJtCqIbJ1xx8azZ4/FaC1UpSgxXMhVGYAkhSQAMk4GcAev4VDdI6o9xG5cxvgr9ZFG0aMWUMyjczbiudpYHBPHBBAl71wsbln8NQrEycDYADlvMCOO/IxxVb6HuruXxHvN4BCeACgQNDztkYDJWZ8ZZD8I24AyaC10pSgg+qL2WMQpC6xtNIY9xAJ4illCru8u5igHPGN3rio60uXJSW/urf6gn6qFSqrN4ZLBpHkPi7ULEAKuM5PIGLPdWqSrskRXU4O1gGGRyOD86qepdBWYLzBXwqu3geIxhJIyfqycKD6hdoILA8Egho6PcZnuHt2b9mdhIhYEHxJMtOFz3jyQR7MXHYDGtcXN1DPE+9LpYyMLNhJF8QtGMSopBGcY3Lnjk9zUraT740c48yq3y5AP6VG6Vo0t9unNy8KyoGhRUQqYSziNpARuYuPrOGUqGA7gmgyXlpA7F2sJtzcnbLHtBznKkvujOcElAucDOa3+kbTdJdEr4JCxxLGJPEwmZJN7MQPM5cgjkAIoBOKjmvZrWVLe9UeYAR3K8RyngYYHmJyeMHIJIAOWArJdyG1uEvRnaq+FcD3gJ3b8e8Teb+iZB3NY2rFqzWeUpidTuF/UYAFfa+IwIBBBB5BHOQfavtZRwQUpSgUpSgUpSgUpSgUpSgUpSgq3QMyGGc+IrSG7ujLzyreM6qGHcEIqDHsBVm8VfvD9ao/XGmWhurYTWkUjXPiJ4hUZDRr4ihuMtlQ3OeMD34gr3pzSo2Cyx28bN8KtJsLfgC4z+VBduubMT2kke8IJEkjLnkLuUjd+A71X7vUnsrpp0jE8dzawlPMY+LVZpJCSVOPI/APckA7eTWxa6XEkHgRKEiIYAL/PzkjOfesWm6Ve3VpDbTCBIFQRPcI5eWaJRsZVUoBEXUYZtzcE49CAvkEodVYdmAYfgRkV7ryiAAADAAwB8hXqgxXVssilHUMpxkHscEEZ9xkdvWstKUClKUCoTq7VBDbsq4M0waKBD9uRgfz2qPMx9FBNaur9ZwRkxW7pc3JO1YUcHDckmRhkRqoGSTz7AkgGstJJ4xAIutRkUD1VIUJ4z38GEEZxyzkfaPYMslp4pj0+InGxfHYZ+rt1G08js8mNijvyzfZqUsupWklc2tpLINqRqcqiYVTICHBI58QD8iOCCKXE0OlWso8dGumDSszkb5pMDnZnOAMBVHCqAKqSXxWNGxMgnZpk8/hpyqjIRJVYFgRJ5yMHBAzmqcuWMeuu+nVlWu1u6h1NmidLqwfbuC53RvGwbC4Ziw2q24oSe2c+1ROh3BBa2kJbaqyRO3Jlt5PgY+7LzGx5yQD9qq7qtxJLbSNbiRoI3zKN3BVA8jbI5SWDr4m87SVYbe5ziY1jqCORbOc7hNEwRnwEV45QEdRz77GA90A9anFljJE+nTrCJjSz/R5KVhltiSf2WVokz/qiFlhH4KjhP9irVXPOltdgW9uXaQIksUAy5wN8ZmDc52jysnc+ldCRgRkHIPYirUPtKUoFKUoFKUoFKUoFKUoFKUoKl9ISALZyH/s7yL0/1qyQY/WQfpUdotmkmqTCVFcfskW0OoYD62XdjI/o1KfSYcWDP/q5rWT+rcQkn8hk1o6W+3VYx/rLSYf7uWEj/nNBodLQ+ELiEcCG6uEVfuoX8RFA9BtcY+VW3ouQtY27HuyAn88mqxYnF5qSj0uEb+tb2/8AdVi6BP8A7utcnP1S8+9BP0pSgVHXWrBSVC5I49hmpGom/wBMYsWTHPcduaDyNaP3B+v/AErW1wi8tZrYHw2mjaMMRuALDHoQf4V5l06RRnbn8Oa1+VPqpH5Gg47ZWUsyhIIyZlDtGIiY9mzKht+V8MdgeR8WOam7fUZkb9jCvaqcb1RSs0mUJ8WaVXLyM5XAKkYLEENgCrbf6M3iGe2kEMrFWkBXdFNtJI8VAQc5PxKQffNV/QtDvo70TS7MMzGd1mJ8YEEDKFO4ONv3cY7cVp4cNsNtRxiZ+y69/M4z0TOndCSvE3wWwKsUVfM7MRkM8hyEye+wDIJ4BNbth0pPCqnG8oqogjuGDxKMAqjMAGUhUyrd9oycAASezPIBx+v78V7juHXsxH51s5Mdbxq3z81UTMckbd9LzXCMAZYQ5+s8SbLSjbswQm5UXae4OTtwRjmozq/o+K1tRMpmbw2iaQIBgKpBaQIgViV7jzcd/SrYmoy/ez+Q/uqP6vNzPY3EaRF2ZANoXBOWXOPfjJx8qxx4q4q6qmZm08XM/wDKTzziKFZXeRfCVpY9ikA+MysTIWC7ULEjlsbTwTUha9U39li0iFu0jFXRVidzJ4ijaEjDqFztJbuM7mJGaz9N9JXs12hZZbOOIM4mZELF/g2orMQMqz5LIe3bkV1DROnYbYs6AvKwVWlfBcqoCquQAFUY+FQBkk4yaqxebkrFrfTPv7s7xSttRxhv6cZDFH44US7F8QJ8IfA37c84znFbFKVtKilKUClKUCsF9IVRivcf/wBms9KCrm6f77f1jXtb6QfbP8f41LT6SjHIyv4dv0rUfRm9GB/Hj++gwpqsg7kH8R/dil31RHAhkuCqIvdi2APQd/c4GK8SadIPs5/DmoPX9BS5CCQyI0bb0ZDtZWxjIyCDx7g96D5rvUceo2sttDbXRWeNkEzRiNFJHlc+IysVBweATgcVG6bdXI1GwNzCkfM0O9JfE3s0TN22LtH1YPPNbCdFyzYzfX7gHPEyRg/IlI1J/I1XbfUo5p1kheOL9nLRxyXN4zHcm+Pf+z7wWOGYbncMQaC3RJjUtQH3mt5PyMKp/FDUz9HMhOnwg/YaaL34imljH7lrn+rXFkzs8jy39ywJYWzNuCJjIK27KFjXJxuzyTyauv0Wuf2R4wjrFFPKkBdGjLxMRKrEOAxwXZNx7lCe+aC4UpSgUpSgV8K570pQYJbGNu6j8uP4V8SwjH2B+fP8aUoNgDFCKUoAFfaUoFKUoFKUoFKUoFKUoFKUoFKUoFeXQHuAfxGaUoPoGK0brRLaQkyW8Lk9y0atn9RSlBksNMhgz4MMcWe+xAmfxwOa26UoFKU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SEhUUEhMWFRUWGRgWGBcYFx8YIBgaGR0XGBgcGhwcHCggHB8lHhsaITEiJykrLi4uHB8zRDMsOSgtLiwBCgoKDg0OGhAQGi8lHyMsNDc3Nzc3LDcuNS0sLC0sMjc3LDIwLzQtNDIrKzYsNy8tLS0sMS0sLCw1NCw3Ly4sLf/AABEIANUA7QMBIgACEQEDEQH/xAAcAAEAAgMBAQEAAAAAAAAAAAAABQYDBAcCAQj/xABMEAACAQMDAgQCBwMHCQUJAAABAgMABBEFEiEGMRMiQVEyYQcjQlJxgZEUobFVYnKSwdHSFRYzU4KTorLhQ3OUlcIkJTREY4Ols/D/xAAaAQEAAgMBAAAAAAAAAAAAAAAAAQMCBAUG/8QALREBAAICAAMHAgYDAAAAAAAAAAECAxEhMUEEBRITYaHwIpFRgbHR4fFCccH/2gAMAwEAAhEDEQA/AO40pSgUpSgUpSgUpSgVD9RdT2tiga6mWPPwr3Zv6KDLN+QqM6x6kkieOzslEl7OCVB+GGMcGaX2UHsPU8fI+umeiIbVjPMTdXjcvcy8tnn/AEYORGvJAC+mBk4oId/pAu5f/gtHupV9Hmxbg/Mbs8YrZt9S1yT/AOSs4f8AvJ2b/wDWDVh6j1SaBV/Z7V7l2zwHWNExjmR2PlHPoCTg1VekNd1O/tzd4tViZZvChVX3uyB1TMhcKoLgc47e3egkxb6y/wAU9hEPZYZZMfm0i14fp3U3+PVyo9orSNf3sWP769dOdRQwCKwuboPeQ24eckkgbVBctIeCQOeTnHJrz0J12uqTXSxRFIoDHskbOZA+/nbjy/CCOc4I7UGoeg7skk61e8+wUfuHFel6DufXWb7+sv8AdV6qmdV9RXYvI7DT0g8d4TO0k7HaiBtnwqMk5+f5UGE9B3H8s3/9Zf8ADWRuirr01i8/SP8Aw1ran1mdIFvFqcxuZbhmPiRRLGsSjw18w3ZIyxOe/fjtXzQup72R9Rtgkc91azfV728INDLuaPJVCCVHHYZBHPqQ2/8ANTUF+DWZsj79vEw/MY59K24NM1VRg6hbP82sjn/hnAqA6P1rWb5vGJsI4FleJkCyMx8Ntr48344Ofbipm260S4s9QnjDR/sbXMZOQSTCpZXXII5GDgg4Pv6hkudL1VhhdQt4z95bIk/8U7D91Qs3RerscnXXH4Wyr/BxURp+u3dv/kuf9ue4S/aNHtpVTcviDzPGUUHCHjOMcitzSZrrU5LiZdUa0jFxJDDCixnMceFDebkljuPr+nFBsp0Tq4ORrr/nbKf3F63JOmdYIx/ltR8xZRg/81S+qatJZtp8JbxjPL4EkjjDHEbtuAXCglgM8YxnisHX/U0mnJBcBFe38UR3PB3IjghXXHHB75znIHrkBDv0nrXprmfxtIx/aa8roGvp8OqwSfKS3UZ/qrmpfQermvdQnht1RrW3QB58k75mPCxkHBUANn5j9bdQUW3vtdhXM1rZ3WPSGZomP+8XaT8uK2dA+kS3nlFvOktncngQ3C7Nx7eRuzfLsT6A1ca09W0qG6iaK4iWWNu6sM/mPUH5jkUG5Sqv0pcSQzTWE7mRoVSWGVjlpLdyyrvP2nRlZC3qNh7k1aKBSlKBSlKBSlKBWK6uFjRnc4VFLMfYKMk/pWWqh9LV0Y9JuyO7IIx/9xljx+e7FBrfRfZtJHLqMw+vvnMgz3SBSVgjHy2gH55HtV4rV0q0EMEUSjAjjRAPYKoUfwraoIPrXUVgsblmkWNvBl2bmC5fY20DJ5OccVGfRVdwNpttHDKkhiiQShWB2Ow3MG9jkn9KmtV6btLl1kuLeOZ0G1TIobAzngHjvW5YafFAmyGNIk77UUKP0AoOIaR0bPf3dvKVZbadZLq4l7eIk0zusQPclkSIH2Un5A3j6JYWJ1G4YY8W9lVPbw4vIgHyHKgfzav4FYrW1SJdsaKi5ZsKMDLEsxwPUsST8zQZq4n1jexRa7cS3N7JZCO3iSNohueQN5ioG1uM5zx7V2ytG40a3klWaSCJ5VxtkaNSwx2wxGeKDn3WXTx1G4tBtZ4prKdRK6YKPiN42fAARt204wM+YYqM+hi7nnv7ySaNlZYYIJmPrND9Wc443EKSfauxV5VAM4AGTk49T70FM+iqykgt7iKVHRlu7jG5cblJBVh7gg9xxVJ6M0ydNB1ZHVjK0t0OBy5VER8Ad/MrDHyNdrr4BQcN+i3RhZ3tubuJ5GubaNrOdgx8JtmZYSDwhGWAPt/TwI3piYwqttcdOtdy+K4edosE7n45aI8DPcuB88V+haUFG+kuC4BsZ7a1a5a3n8QxKdvGxh3wcc45waw9STT3WiXrajarbnwnZYlk3sNnnjLMBgHeFOBngc98C/1jnhV1KOoZWBDKwyCDwQQeCKCm/Q7ogtdLg4w8w8dz7mTlc/gm0flV2rzFGFAVQAoAAA4AA4AFeqBSlV/qPXWhmtbaHBnuZMcjISGPzzOefujaPmw74xQampSbdZs8fbtbpD+Ae3cfvFWuqdqMG7XbVgfhtLgkew3xKD+Zb91XGgUpSgUpSgUpSgVUfpUhD6bICMjxLfP++iq3VCdbaUbqxuIVzuaMlMffXzp/xAUEnqF2IYpJWBIjRnIHfCgscfpXI9K6h1q+h/yhBJFHF4qxxWqRiUyAyLG3iN3QKDktkcAnCjBro+j9RQXGnpeSMqxPFukLdlPwyK34NlT+Fcv6mgt9GuIr/S7mPZM6rLZJIHEyMfiiUH0zx6AkYOOCF86r61e3uEs7S1e7u2TxTGrBFRM7dzue3Pp+8ZGd467La2qTaiqLI8qRhIMsB4rqiDLYyRnJPbg4z68u6oudnUNwZL82CG2j+tCgsyfVExrnO1iQTkAnyn3q1fTBcLb2VgSzNGl5bFmYl2ZEWRiWJ5YnbnPrQXjqXVDaWs9wE3+DG0m3dt3bRnGcHH6VUeloNTvmhvLq5SG2ZUmjtrfOXDAOviuRnGCMqCc/KvvU3UUd/ol7PAsixmN1VnXbvAxllGSdvcZOOxra+ivQFgsoJzJLJJPbwEmR9wRNgKxxjsqDPA70F1qj6z1bdSXz6fpsMbyxIHmmnLCOLcAVGF5Y4I7H39iRvP0JA1+L55bh3U7ljaXMaN6FVxkY9s4+VUz6ULaKzvFvLW8Fnesm5kdX8O5RSFwSFK7uACPXg8fFQXfQ9Ruom2ao9qryyCO3EAf6zCF2yGJPofbt8xW3d9U26LeHcWayUvMgGGA2eIMbsA7h2OcE1yCfrp7mbSdSniMMUM81vKwyUDOqedT3wVJ45/0bd6zTyPdWuv6jGCIbgRxQkjG9IcI7DPpt/tHpQW7SNU1rUESaJbSyt5AHRmzPIVPKnAIXkehwaw3XUGr3d3dW2ni0jW1dUaWQs24sMjHlIB4ORg4PGT3M90V0ebNIS93dylI1URPL9WvlxtEYAGB6ZzjAqo9D9JRXc+qSTtMCNQuFAjneIcHOSEYZI3cGgs+mazNaXNrYXc37Vc3PiyvIAsaxKoyqqqr5gSrAE88MfYVpP9KkTX4tIIGmQSrA8wdRh2JH1cfxSKuDuYYwAT2wTGavaM/VNtgnyWZbPfAxOg/ewrV+h957B5NNmsZvE8d3a4Vfqwu1AGLt3Hl4x3yOM5oOiaf1NDN+1ldwFpI8chOMEooZivPYcjnHaofpfWtRvHinMNrHZSDeD4jvIVKnbjygA5xkED1qq6FY3FrpeuGZGSUy3bgkfEDGDvX0IOScj51I/QtLbSW6eBeXM0kUMazQuzeHEzjsilAvdWwQTxQTWjfSRaXNzPaqJEmhMuA4AEvhFgxjIJ+6Tg4OPwOI2Xr27fTl1C3s4Wh8MyPuuCGUoWV1C+Fg4I4Oefaqpr3SsyabJdxq0d1Z3d1KjEbS8JlbfnPdcebngjd96tjSEYdHv3yY5j+Rnb92OaC1dO9ZajcLG7aO4ikVXWRLmI5VwGU7XK+hBxnNeuloTdatf3rcpBiwg+WzDz/8Zxn5kVYun1W1sLZZXVFht4VZ2IUDaiqSSeB2rd03T47dCsYwpeSU5OctIzSOST82P5YoK1prCXXLthyba1t4PwMrSTH9QF/QVcao30VuZ1vL04xd3UjRkesMWIo/+VhV5oFKUoFKUoFKUoFKUoKDf6bJp088iQm5066Ja4tlQO0LsAHkRPtxsM7k7+uMVqdN9OdPmcXNqYDIhDhTMfq2zwfCdvKQQcAjgjgDArpNRuo6Ba3BzPbQSn3kiVz+pGaDXv8Ap2yu3WaW3hndcAOVDcA5AJ9QD6H3qXliVhhlDD2Iz/Go/SenrW1LNbW0MLMMExxqpI9iQO1SdBp6hexQqgkICyOkKjGQWc7VXHse1ZLe6jZnjQjdFtDKPs7gGUe3bFUXXeoBKYFmwjwXy7xyBsj8Qhu/bj+31FaNlrMyRMIc/td7M0mOCY1zsVe2OSrYPooLegzrz2isT89Pfc6UTnjfz099y6hWG7tI5V2yoki/ddQw/QjFRWr6bdvbJHbXgglUKGmaIS7sDB4ZuCTznn+2q0Olta/lwf8Ag4/lWwvXeTTomi8FoozFjb4ZQFMe23GMfLFZo4VVQqqAoGAoGAB7AdsVXkkubVLSOa4Fy8k/hSSNEse5WjlcbVQ4UgqOeeM/jUfFFdXlzeGK+mt4oZVhRUjhYFljjaQ5eIn4mx3PIPPoAuleUQDOABk5OB3Puapdx0tqZ+DW3H9Kzhb+GKx/5s6x/Lv/AOPh/wAVBd/CXdu2jdjGcc49s+1e6o/+bWsfy4P/AC+H/FXw9M6x/Lg/8vh/xUF4YZ4PIrBZWMUIKwxpGpOSEUKCffAHfiqY/TWs+mtqfxsIh/aa8npvWv5bX/wMXz/6UF7dAQQQCCMEHkEHuDWGGxiSMRLGixAbRGFAUD22gYx8qpQ6X1k/FrgH4WMX94rbi6Uvz/pNZnPvsghT/wBJoJ/qLRoLy3eC5XdE2Cw3FfhIYHIIIwRVb17Wv2zOn6a29mHh3FwnKW0XZxu7NKRlVUcg8nGK8v8ARnDM2b27vbwf6uWfEfy8iBcfrVv03ToreMRQRpFGvZUUKPmcD1Pv60DStPS3hjhiGI4lVFHfhRgZPqfnW1SlApSlApSlApSlBVYurnbxSLVmWOSSLasi+ITGxUko+1RnG4DfyCD61MaXrsFwdqPhx3jcFHGOCdjAEj+cMj51SLOBi000WBIbi6VlPCyhJ5VXcRkqwAGHGeOCCMAe3vVm4aAkpgtGcCSMnsQP4OjEd8E0HRqVTtN1uVBlGNzGO6MdsqfgWxuP818H13elaeu/SC8A3Jbbo848QucZHLJINoaF9vPmB+WRzWNrRWNyi1orG5XqWVVxuIGSAMnGSewHzrBqV/HBG0krBVUepxk+gGe5PoK5drPUZMM6Fi8cvh3NsWOSh8Rd8JOc5VwxHfAXvgitvrzVfGnjiwXgkWNFUgbXM5KhwRz8JYYbHwt2zk62btUUpNqxvX/d/wBs+z+HLfUzqEN1TfwXcqzJGwYqpYMSqbgTuIfsVxH3IGQuRkNXjQrGZ7hY4neETLw4Vm2j7Q3Id2CRywZBwFye1Q9wsu7dIWUZUFxyh5jByB243DBwOTXUfozdjDKM7o1YbW3lssyh5MAjy5LbuDjzemDXJ7LM5+0bmefHhvXz3Wdt7rx0mMlJmOPH13+iwdP6MtpF4au7ksXZnYkliAOPRRgAAD29SSTJ0pXoIjUahREajUKd17qaQS2bSfDC1xeN/Rggkj49Ml54xj1zUr0Xp7wWcYl/0r7ppv8AvZWMj/oWx+QqjHOra5IoGbSyEaSN6O6N4nh/nKEJ9MW4966rUpKUpQKUpQKUpQKUpQKUpQKUpQKUpQKUpQKUpQUbTE2+KMYxcXXHyM0jD9xB/Osl3ZrJjcCGXlWU4ZT8iP4dj6g1sXEe2ece7hx/tImf+INUdq9zhfDCszuPIFO3Jz94HKgdyfb3JAIaMjsrhSDKTuxJGNkgCnBLqcKwyO4PODhaQX0bv4cpUsw28jw2dPuyRtgj5HHfkY9d2yhW3UB23SPx2JLkDhUUZYgDgAZOBWzq2izT2027bEvhyEK+NzMFO3cTlY19+5x93FByvVV8B2gJPhxbpFDDBCkxnn5gAA/urDBqDgRnAOzwyAfvKzqg/Dlq1A6kBsKExtOF24Xaq7JAPhwB3+QzjuciRldrEZyzE5bKhCS2eB3AyBz6+mOfPZJiZnTn5sdsV56ceCdtBIjqyu5XZ4s4JAUE8jnB2/ECR+HvXTugdU8ZZEiT/wBnh2xpLgjx5BnxnAPZd3YD/oORWbGWXdIsjiU58OPguM7guRyCTzhQSB2HAq+WKXc2wG5gtLdMKLeBs4HtI8bbgfcBxnPcVt93461mbRz+fu357ZbNEV46j+vnrt02oHrTVnt7Y+AN1xMRBbr7yyZAP4KMuT6BTUpp80ZXbG6NsAB2nOPx5JH51kktEZ0kZQXTcEYjld2A2PbIAFdZKJ6M6bTT7VIEO5uWkk9ZJG+Nz6/IZ9ABU5SlApSlApSlApSlApSlApSlApSlApSlApStbUb5IInllYKiAsxPoBREzrjL1fXscMbSTOscajLMxwAPmTXPtS+lPzH9mtTIg+3LJ4W4e6qEZsf0sH5VUOouoJb+TxJcrEpzDD6IPRm+9IR6n4c4GOSY2jidq72mLeHD915tNZuL3N5EqL8MZty2Q4QMSd+wMjlmOCRgqF48wI2+lLCScswj8MhikkjbTtIOWjhUEg4JPmOBkk+Y7hXNo53t2DwzGEnCnBGG9hhgVz6DKnA4GK39A1a4spPFikLEsWljY+WbJy24dg5yTvHOT6jy0bde9MExWZnm7lp2lxw52DLH4nblm7nlj6cnAHAzwBUZ19deHYXB++vhD8ZSI/8A1ZrN/nTbfsa3gfMLAEdgSc42YYjDAggjPBBrmXWPXDXUSp4SCDxgTLHIXC7VOEmUopQ7yrA9uB8zVeWZilpj8HTpqbQrU1qCdwJV+24e3sR2YfI9vTFan7OU7ow/nRE4J75MfbP5NS3vnadk4K5Ix6rt9Tz2/I/EKmtOsHuJUgi+OQ4yeQijlnPyUenqdo4zXnfKy1tWk85iPd0fFiyVmekTPs2Og9IknvIXAkmhVmEhkhTYFKtuGTGOScDAOea7oBitTSNNjtoUhiGEQYHqT7lj6sTkk+pJNblegwYYxU8MObPh/wAYiI9HwqM5xyPWvtKVcgpSlApSlApSlApSlApStbUpJFicwoHlCnYrHaC3puPoM9/lQY9S1eC3XdPNHEoIGXYLyew5Prg1txuGAIOQRkH5Gqda/R9Cq+JITNenLvdOAXMjAAlMgqgXGEUDCgD551NHlNneRW/jLHFMxCxGCR2eQJzvuDIRuO0nJGSABzjNBfqUpQKq/UfVD2c6CSHNsVUtKCSQSWDAALjK+U7c5YMcZIwfvXvUi2cSBmZPGcR+IBnYMguePNu25A2gkHnGASKympTXQEccsy28yS4aTw3EoUmMhO8hGe4JDY+7xQXGz6vspCqrcIGYhQj+RiT8PlbB5yMcc5Fc++l7XGmnSxjJ2R4lmYDI8Q8xRtyOAPOR65T3ra0ezhjEga1eZoH8rxSbRMQBKA6NJjyuSn2uFAPbFUCad2lldstMXJnXkeYk5257Y+EfJQPSkNDvDLOPF9PX7PcU+Ttbhvb0PzU+tZq04kRlVFXKjg5PK+3fnPzr6kjDt9YoOP5wx3+TYrLTzNqR0+ft+bV1qzZ8MpXABDBs45xjtz+NfdJuMfVsT64yexHxL+XJHyz6AVvhlkHv7jsR+I7iozVrbawcHG4gE+zj4G/gp/2aRx4L8dvHXyrfPn8JbQdantZZoI0d4bhgQq7siQ7SXTGSGBOGAxlWB+zXQrm6httNa8IWSaVRCodBkyEsuyQEAts85Ib0VqrfSyXKWv7akcPgwTNO+/LPlYhDJtVTwigswyd7d9vYGW6xhF7f2VinwjM8xUeUtL53PJJVggfGT/2yioiOL0mHxUwV3PHUfdj6R+jqOWySaaaWCSXzKUKD6scICHQg5GX4wfMParZ0R0qlpJO4dpiSqJI5UnZtVmXCKAvnznjnC+wqw6hpMUyKjr5UKsoBK4KFWXt6AqOPlULpt+LUyftNu8OW81wAHjkAyEYsjExgKBkyKoHvWE0rNvHqNtqu60ikTwWilKVkFKUoFKUoFKUoFKUoFKUoKr1L1gLa4S1RYzK6GUtPOLeJUzt+MqxZs/ZVTxzxUPcaoLq5tg99YRsj8JFcNKZN427QuUDE54yDg4OOKvN/p8U67JoklX7rqGH6EVSfo9to1ubyOS0VLiOXzPGqeEq4DQRxEAMMI4PKjJLHPoAuek2Jhj2GR5fM7bnOT5mZgv4LnaPkBVO6i1XwtU3vazzpbWviqYlXCNI0gkd2d1XISMBRknl8d6vtUuK1k1Ka7Elw62SS/s4gRVUTeGqibe5UvtMhZCFIyEI9TkLdZXIljSRc7XVXGRg4YAjI9DzWaviqAMDgDivtBhu7RJVKSorqe6soYH8jWP8AydD4axeFH4agBY9g2gDgALjArapQc5+lG2S1hge1RYGkuEjd4vqzt2SNg7cA/CBzXN4oiCzMxdmJJZsZOST6ADuSfzruPW+iftlnJEv+kGJIj7SJ5k/I/CfkTXDrabeucEEEhlPdWHDKR6EHijhd8eZExx+mf1fJrcNzyG9GHB/6/gax+fBVhuByNyHaRn5eh+YNbVV2bWJfIRgbiuFC5J3ZOBk89gMj39KyjcuVhpfJwjonGh5UYBUDGTnI9sGt+y6fW4tLm4nZltoldIsHzT3HZAvuqvgAfab5Kcxui6TcXVxHDkq0px8XwIOXchRt8q5xnOWKjPNdd0zTo5bhIogBa2I8GFRyN6jZK+c8leYsnkHxfeol1u7eyRM+Zbjrl/v8VV+j7QLuSxugG8KK4XaquuA7EbXk+9tK4UHjO3PIxmF03W3hj1DVNpDfUwoy7WKCZ1EmM5UlI0jCk5UnHpXeMcYqiT9Mx2kyw20CyW1ykvjW0j5UspiKeHvyAwBfAOBgdxtFTM7269cfhisRyhX9I6kN+C9kLqZrYrNDI6qSjujI9vNllDq4BO4Egbhyu1au9zaXl3E0FzHBBHIpSVopmlZkPDooaJAu4ZG4k4zwCeQ6L6cSyE3hwi3SVwwhVy4XCgEkk43Me+OMBastYrSlKUClKUClKUClKUClKUClKUCqct1Bb6pdStPFGjQW4mDuE2yBnER82AdyNjj7o96uNUPXemFuruWRCGlXYnfhMiEndxw+1TjnOH+dBt6t16ixO9pbzXOPKH2mKIsThQskgHiEnAAjDk5HvUx0dYLBZQIsiy+Te0qnKyPITI7qfUMzFh8jXm3015bgXFzgCMkW8IORHnKmVz2MjAkccKpIGSSTrdLfUzXdn6RyCeIf/RuNz4/2ZRMo9gFoLJSlKBURZxu8pl3tt8SRdu44CoDFt29smQM+cZ7DNSF5ceGhbazn0VBksfQD0/MkAepFRvTXjlXefauZJdsS87B4jHzv9pvwwADjnuQmapXWHQKXLme3YQ3B+PI8k2O28DkN6bxz7hsDF1pRhkx1yV8No3D8+apYT2pxdQvDj7fxRn8JB5fybB+VRUEVuW3p4W73BHf8jjPzr9LkVD67DFFGZRBE8wwsW5BzK5CRruxkAsRk+gyfSjmW7ppufBaY2530pmxtL3UZFxIu63hVuOVbYc+26YhT8kBq5dO3tpaWkZe6h27QviNKp3EDLEsTyx5Y/jVI6o6Je8kmmtY498bKjDAQyuV8V3zxl/OgyTx5hniqTaaZcxGVWhKNt80cqEltxIGwFQWJZcAjPpWUViY5tus+TrHWs6iH6HXW4eBuO4qGCbSXKtnBCAFiOD6ceuK1tScSS2TocjxnOR7eBOD+/HFcJTVbhBGv1gdiwLlm3yqcqVySSPKQu4HIHtVv+iy8kkvXjx4cMUby+Gedkr+EgJJAbzLvOM/P3zE1mI2tpmi0xGp+0uwK2e1fa8Qx7VCjPHvXusK71G+a+efApSlZIKUpQKUpQKUpQKUpQKUpQQ3U+pvDGiQ4NxcOIYcjIDEFmdh6rGis5Hrtx3Irb0bS0toVijyQMlmblnc8u7n1ZmJYn3NRFqvj6nLJ3S0iWBflLNiWX8wghH+0astBVOuuozZiEh0TdNChZyAoVnG/cSQABGHOfwrVg1qC41WBrOVZ/qJo52iO9VUGN4dzL5c7t4Az9pqz/SYoWxuHGNwhmIPsQjEH8vesnTU5N/eJtCqIbJ1xx8azZ4/FaC1UpSgxXMhVGYAkhSQAMk4GcAev4VDdI6o9xG5cxvgr9ZFG0aMWUMyjczbiudpYHBPHBBAl71wsbln8NQrEycDYADlvMCOO/IxxVb6HuruXxHvN4BCeACgQNDztkYDJWZ8ZZD8I24AyaC10pSgg+qL2WMQpC6xtNIY9xAJ4illCru8u5igHPGN3rio60uXJSW/urf6gn6qFSqrN4ZLBpHkPi7ULEAKuM5PIGLPdWqSrskRXU4O1gGGRyOD86qepdBWYLzBXwqu3geIxhJIyfqycKD6hdoILA8Egho6PcZnuHt2b9mdhIhYEHxJMtOFz3jyQR7MXHYDGtcXN1DPE+9LpYyMLNhJF8QtGMSopBGcY3Lnjk9zUraT740c48yq3y5AP6VG6Vo0t9unNy8KyoGhRUQqYSziNpARuYuPrOGUqGA7gmgyXlpA7F2sJtzcnbLHtBznKkvujOcElAucDOa3+kbTdJdEr4JCxxLGJPEwmZJN7MQPM5cgjkAIoBOKjmvZrWVLe9UeYAR3K8RyngYYHmJyeMHIJIAOWArJdyG1uEvRnaq+FcD3gJ3b8e8Teb+iZB3NY2rFqzWeUpidTuF/UYAFfa+IwIBBBB5BHOQfavtZRwQUpSgUpSgUpSgUpSgUpSgUpSgq3QMyGGc+IrSG7ujLzyreM6qGHcEIqDHsBVm8VfvD9ao/XGmWhurYTWkUjXPiJ4hUZDRr4ihuMtlQ3OeMD34gr3pzSo2Cyx28bN8KtJsLfgC4z+VBduubMT2kke8IJEkjLnkLuUjd+A71X7vUnsrpp0jE8dzawlPMY+LVZpJCSVOPI/APckA7eTWxa6XEkHgRKEiIYAL/PzkjOfesWm6Ve3VpDbTCBIFQRPcI5eWaJRsZVUoBEXUYZtzcE49CAvkEodVYdmAYfgRkV7ryiAAADAAwB8hXqgxXVssilHUMpxkHscEEZ9xkdvWstKUClKUCoTq7VBDbsq4M0waKBD9uRgfz2qPMx9FBNaur9ZwRkxW7pc3JO1YUcHDckmRhkRqoGSTz7AkgGstJJ4xAIutRkUD1VIUJ4z38GEEZxyzkfaPYMslp4pj0+InGxfHYZ+rt1G08js8mNijvyzfZqUsupWklc2tpLINqRqcqiYVTICHBI58QD8iOCCKXE0OlWso8dGumDSszkb5pMDnZnOAMBVHCqAKqSXxWNGxMgnZpk8/hpyqjIRJVYFgRJ5yMHBAzmqcuWMeuu+nVlWu1u6h1NmidLqwfbuC53RvGwbC4Ziw2q24oSe2c+1ROh3BBa2kJbaqyRO3Jlt5PgY+7LzGx5yQD9qq7qtxJLbSNbiRoI3zKN3BVA8jbI5SWDr4m87SVYbe5ziY1jqCORbOc7hNEwRnwEV45QEdRz77GA90A9anFljJE+nTrCJjSz/R5KVhltiSf2WVokz/qiFlhH4KjhP9irVXPOltdgW9uXaQIksUAy5wN8ZmDc52jysnc+ldCRgRkHIPYirUPtKUoFKUoFKUoFKUoFKUoFKUoKl9ISALZyH/s7yL0/1qyQY/WQfpUdotmkmqTCVFcfskW0OoYD62XdjI/o1KfSYcWDP/q5rWT+rcQkn8hk1o6W+3VYx/rLSYf7uWEj/nNBodLQ+ELiEcCG6uEVfuoX8RFA9BtcY+VW3ouQtY27HuyAn88mqxYnF5qSj0uEb+tb2/8AdVi6BP8A7utcnP1S8+9BP0pSgVHXWrBSVC5I49hmpGom/wBMYsWTHPcduaDyNaP3B+v/AErW1wi8tZrYHw2mjaMMRuALDHoQf4V5l06RRnbn8Oa1+VPqpH5Gg47ZWUsyhIIyZlDtGIiY9mzKht+V8MdgeR8WOam7fUZkb9jCvaqcb1RSs0mUJ8WaVXLyM5XAKkYLEENgCrbf6M3iGe2kEMrFWkBXdFNtJI8VAQc5PxKQffNV/QtDvo70TS7MMzGd1mJ8YEEDKFO4ONv3cY7cVp4cNsNtRxiZ+y69/M4z0TOndCSvE3wWwKsUVfM7MRkM8hyEye+wDIJ4BNbth0pPCqnG8oqogjuGDxKMAqjMAGUhUyrd9oycAASezPIBx+v78V7juHXsxH51s5Mdbxq3z81UTMckbd9LzXCMAZYQ5+s8SbLSjbswQm5UXae4OTtwRjmozq/o+K1tRMpmbw2iaQIBgKpBaQIgViV7jzcd/SrYmoy/ez+Q/uqP6vNzPY3EaRF2ZANoXBOWXOPfjJx8qxx4q4q6qmZm08XM/wDKTzziKFZXeRfCVpY9ikA+MysTIWC7ULEjlsbTwTUha9U39li0iFu0jFXRVidzJ4ijaEjDqFztJbuM7mJGaz9N9JXs12hZZbOOIM4mZELF/g2orMQMqz5LIe3bkV1DROnYbYs6AvKwVWlfBcqoCquQAFUY+FQBkk4yaqxebkrFrfTPv7s7xSttRxhv6cZDFH44US7F8QJ8IfA37c84znFbFKVtKilKUClKUCsF9IVRivcf/wBms9KCrm6f77f1jXtb6QfbP8f41LT6SjHIyv4dv0rUfRm9GB/Hj++gwpqsg7kH8R/dil31RHAhkuCqIvdi2APQd/c4GK8SadIPs5/DmoPX9BS5CCQyI0bb0ZDtZWxjIyCDx7g96D5rvUceo2sttDbXRWeNkEzRiNFJHlc+IysVBweATgcVG6bdXI1GwNzCkfM0O9JfE3s0TN22LtH1YPPNbCdFyzYzfX7gHPEyRg/IlI1J/I1XbfUo5p1kheOL9nLRxyXN4zHcm+Pf+z7wWOGYbncMQaC3RJjUtQH3mt5PyMKp/FDUz9HMhOnwg/YaaL34imljH7lrn+rXFkzs8jy39ywJYWzNuCJjIK27KFjXJxuzyTyauv0Wuf2R4wjrFFPKkBdGjLxMRKrEOAxwXZNx7lCe+aC4UpSgUpSgV8K570pQYJbGNu6j8uP4V8SwjH2B+fP8aUoNgDFCKUoAFfaUoFKUoFKUoFKUoFKUoFKUoFKUoFeXQHuAfxGaUoPoGK0brRLaQkyW8Lk9y0atn9RSlBksNMhgz4MMcWe+xAmfxwOa26UoFKU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cstate="print"/>
          <a:stretch>
            <a:fillRect/>
          </a:stretch>
        </p:blipFill>
        <p:spPr>
          <a:xfrm>
            <a:off x="5036930" y="76200"/>
            <a:ext cx="4030870" cy="6629400"/>
          </a:xfrm>
          <a:prstGeom prst="rect">
            <a:avLst/>
          </a:prstGeom>
        </p:spPr>
      </p:pic>
    </p:spTree>
    <p:extLst>
      <p:ext uri="{BB962C8B-B14F-4D97-AF65-F5344CB8AC3E}">
        <p14:creationId xmlns:p14="http://schemas.microsoft.com/office/powerpoint/2010/main" val="5599224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14400"/>
          </a:xfrm>
        </p:spPr>
        <p:txBody>
          <a:bodyPr/>
          <a:lstStyle/>
          <a:p>
            <a:pPr algn="l"/>
            <a:r>
              <a:rPr lang="en-US" b="1" dirty="0" smtClean="0">
                <a:solidFill>
                  <a:srgbClr val="7030A0"/>
                </a:solidFill>
                <a:hlinkClick r:id="rId2"/>
              </a:rPr>
              <a:t>The</a:t>
            </a:r>
            <a:r>
              <a:rPr lang="en-US" dirty="0" smtClean="0">
                <a:solidFill>
                  <a:srgbClr val="7030A0"/>
                </a:solidFill>
                <a:hlinkClick r:id="rId2"/>
              </a:rPr>
              <a:t> </a:t>
            </a:r>
            <a:r>
              <a:rPr lang="en-US" b="1" dirty="0" smtClean="0">
                <a:solidFill>
                  <a:srgbClr val="7030A0"/>
                </a:solidFill>
                <a:hlinkClick r:id="rId2"/>
              </a:rPr>
              <a:t>Opium</a:t>
            </a:r>
            <a:r>
              <a:rPr lang="en-US" dirty="0" smtClean="0">
                <a:solidFill>
                  <a:srgbClr val="7030A0"/>
                </a:solidFill>
                <a:hlinkClick r:id="rId2"/>
              </a:rPr>
              <a:t> </a:t>
            </a:r>
            <a:r>
              <a:rPr lang="en-US" b="1" dirty="0" smtClean="0">
                <a:solidFill>
                  <a:srgbClr val="7030A0"/>
                </a:solidFill>
                <a:hlinkClick r:id="rId2"/>
              </a:rPr>
              <a:t>War</a:t>
            </a:r>
            <a:endParaRPr lang="en-US" b="1" dirty="0">
              <a:solidFill>
                <a:srgbClr val="7030A0"/>
              </a:solidFill>
            </a:endParaRPr>
          </a:p>
        </p:txBody>
      </p:sp>
      <p:sp>
        <p:nvSpPr>
          <p:cNvPr id="3" name="Content Placeholder 2"/>
          <p:cNvSpPr>
            <a:spLocks noGrp="1"/>
          </p:cNvSpPr>
          <p:nvPr>
            <p:ph idx="1"/>
          </p:nvPr>
        </p:nvSpPr>
        <p:spPr>
          <a:xfrm>
            <a:off x="152400" y="990600"/>
            <a:ext cx="4038600" cy="5638800"/>
          </a:xfrm>
        </p:spPr>
        <p:txBody>
          <a:bodyPr>
            <a:noAutofit/>
          </a:bodyPr>
          <a:lstStyle/>
          <a:p>
            <a:pPr marL="0" indent="0">
              <a:buNone/>
            </a:pPr>
            <a:r>
              <a:rPr lang="en-US" sz="2000" b="1" dirty="0" smtClean="0">
                <a:solidFill>
                  <a:srgbClr val="002060"/>
                </a:solidFill>
              </a:rPr>
              <a:t>1839</a:t>
            </a:r>
            <a:r>
              <a:rPr lang="en-US" sz="2000" dirty="0" smtClean="0">
                <a:solidFill>
                  <a:srgbClr val="002060"/>
                </a:solidFill>
              </a:rPr>
              <a:t>: Naval war between outdated Chinese ships and modern British gunboats</a:t>
            </a:r>
          </a:p>
          <a:p>
            <a:pPr marL="0" indent="0">
              <a:buNone/>
            </a:pPr>
            <a:endParaRPr lang="en-US" sz="2000" dirty="0" smtClean="0">
              <a:solidFill>
                <a:srgbClr val="002060"/>
              </a:solidFill>
            </a:endParaRPr>
          </a:p>
          <a:p>
            <a:pPr marL="0" indent="0">
              <a:buNone/>
            </a:pPr>
            <a:r>
              <a:rPr lang="en-US" sz="2000" dirty="0" smtClean="0">
                <a:solidFill>
                  <a:srgbClr val="002060"/>
                </a:solidFill>
              </a:rPr>
              <a:t>China suffers a humiliating defeat, leading to the Treaty of Nanjing</a:t>
            </a:r>
          </a:p>
          <a:p>
            <a:pPr marL="0" indent="0">
              <a:buNone/>
            </a:pPr>
            <a:endParaRPr lang="en-US" sz="2000" dirty="0" smtClean="0">
              <a:solidFill>
                <a:srgbClr val="002060"/>
              </a:solidFill>
            </a:endParaRPr>
          </a:p>
          <a:p>
            <a:pPr marL="0" indent="0">
              <a:buNone/>
            </a:pPr>
            <a:r>
              <a:rPr lang="en-US" sz="2000" dirty="0" smtClean="0">
                <a:solidFill>
                  <a:srgbClr val="002060"/>
                </a:solidFill>
              </a:rPr>
              <a:t>Treaty of Nanjing gave British control over Hong Kong</a:t>
            </a:r>
          </a:p>
          <a:p>
            <a:pPr marL="0" indent="0">
              <a:buNone/>
            </a:pPr>
            <a:endParaRPr lang="en-US" sz="2000" dirty="0" smtClean="0">
              <a:solidFill>
                <a:srgbClr val="002060"/>
              </a:solidFill>
            </a:endParaRPr>
          </a:p>
          <a:p>
            <a:pPr marL="0" indent="0">
              <a:buNone/>
            </a:pPr>
            <a:r>
              <a:rPr lang="en-US" sz="2000" dirty="0" smtClean="0">
                <a:solidFill>
                  <a:srgbClr val="002060"/>
                </a:solidFill>
              </a:rPr>
              <a:t>Also allowed the US (and other foreigners) extraterritorial rights in major Chinese port cities</a:t>
            </a:r>
          </a:p>
          <a:p>
            <a:pPr marL="0" indent="0">
              <a:buNone/>
            </a:pPr>
            <a:endParaRPr lang="en-US" sz="2000" dirty="0" smtClean="0">
              <a:solidFill>
                <a:srgbClr val="002060"/>
              </a:solidFill>
            </a:endParaRPr>
          </a:p>
          <a:p>
            <a:pPr marL="0" indent="0">
              <a:buNone/>
            </a:pPr>
            <a:r>
              <a:rPr lang="en-US" b="1" dirty="0" smtClean="0">
                <a:solidFill>
                  <a:srgbClr val="002060"/>
                </a:solidFill>
              </a:rPr>
              <a:t>Century of Humiliation</a:t>
            </a:r>
            <a:endParaRPr lang="en-US" b="1" dirty="0">
              <a:solidFill>
                <a:srgbClr val="002060"/>
              </a:solidFill>
            </a:endParaRPr>
          </a:p>
        </p:txBody>
      </p:sp>
      <p:pic>
        <p:nvPicPr>
          <p:cNvPr id="6146" name="Picture 2" descr="http://blogs-images.forbes.com/thumbnails/blog_33/pt_33_6618_o.jpg?t=1288714567"/>
          <p:cNvPicPr>
            <a:picLocks noChangeAspect="1" noChangeArrowheads="1"/>
          </p:cNvPicPr>
          <p:nvPr/>
        </p:nvPicPr>
        <p:blipFill>
          <a:blip r:embed="rId3" cstate="print"/>
          <a:srcRect/>
          <a:stretch>
            <a:fillRect/>
          </a:stretch>
        </p:blipFill>
        <p:spPr bwMode="auto">
          <a:xfrm>
            <a:off x="4436337" y="152400"/>
            <a:ext cx="4593363" cy="6553200"/>
          </a:xfrm>
          <a:prstGeom prst="rect">
            <a:avLst/>
          </a:prstGeom>
          <a:noFill/>
        </p:spPr>
      </p:pic>
    </p:spTree>
    <p:extLst>
      <p:ext uri="{BB962C8B-B14F-4D97-AF65-F5344CB8AC3E}">
        <p14:creationId xmlns:p14="http://schemas.microsoft.com/office/powerpoint/2010/main" val="10780207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14400"/>
          </a:xfrm>
        </p:spPr>
        <p:txBody>
          <a:bodyPr/>
          <a:lstStyle/>
          <a:p>
            <a:pPr algn="l"/>
            <a:r>
              <a:rPr lang="en-US" dirty="0" smtClean="0">
                <a:solidFill>
                  <a:srgbClr val="7030A0"/>
                </a:solidFill>
              </a:rPr>
              <a:t>Problems</a:t>
            </a:r>
            <a:endParaRPr lang="en-US" dirty="0">
              <a:solidFill>
                <a:srgbClr val="7030A0"/>
              </a:solidFill>
            </a:endParaRPr>
          </a:p>
        </p:txBody>
      </p:sp>
      <p:sp>
        <p:nvSpPr>
          <p:cNvPr id="3" name="Content Placeholder 2"/>
          <p:cNvSpPr>
            <a:spLocks noGrp="1"/>
          </p:cNvSpPr>
          <p:nvPr>
            <p:ph idx="1"/>
          </p:nvPr>
        </p:nvSpPr>
        <p:spPr>
          <a:xfrm>
            <a:off x="152400" y="990600"/>
            <a:ext cx="4648200" cy="5638800"/>
          </a:xfrm>
        </p:spPr>
        <p:txBody>
          <a:bodyPr>
            <a:normAutofit/>
          </a:bodyPr>
          <a:lstStyle/>
          <a:p>
            <a:pPr marL="0" indent="0">
              <a:buNone/>
            </a:pPr>
            <a:r>
              <a:rPr lang="en-US" b="1" dirty="0" smtClean="0">
                <a:solidFill>
                  <a:srgbClr val="002060"/>
                </a:solidFill>
              </a:rPr>
              <a:t>1850</a:t>
            </a:r>
            <a:r>
              <a:rPr lang="en-US" dirty="0" smtClean="0">
                <a:solidFill>
                  <a:srgbClr val="002060"/>
                </a:solidFill>
              </a:rPr>
              <a:t>: Chinese population grew to 430 million</a:t>
            </a:r>
          </a:p>
          <a:p>
            <a:pPr marL="0" indent="0">
              <a:buNone/>
            </a:pPr>
            <a:endParaRPr lang="en-US" dirty="0" smtClean="0">
              <a:solidFill>
                <a:srgbClr val="002060"/>
              </a:solidFill>
            </a:endParaRPr>
          </a:p>
          <a:p>
            <a:pPr marL="0" indent="0">
              <a:buNone/>
            </a:pPr>
            <a:r>
              <a:rPr lang="en-US" dirty="0" smtClean="0">
                <a:solidFill>
                  <a:srgbClr val="002060"/>
                </a:solidFill>
              </a:rPr>
              <a:t>30% growth in 60 years</a:t>
            </a:r>
          </a:p>
          <a:p>
            <a:pPr marL="0" indent="0">
              <a:buNone/>
            </a:pPr>
            <a:endParaRPr lang="en-US" dirty="0" smtClean="0">
              <a:solidFill>
                <a:srgbClr val="002060"/>
              </a:solidFill>
            </a:endParaRPr>
          </a:p>
          <a:p>
            <a:pPr marL="0" indent="0">
              <a:buNone/>
            </a:pPr>
            <a:r>
              <a:rPr lang="en-US" dirty="0" smtClean="0">
                <a:solidFill>
                  <a:srgbClr val="002060"/>
                </a:solidFill>
              </a:rPr>
              <a:t>Food production remained stagnant…</a:t>
            </a:r>
          </a:p>
          <a:p>
            <a:pPr marL="0" indent="0">
              <a:buNone/>
            </a:pPr>
            <a:endParaRPr lang="en-US" dirty="0" smtClean="0">
              <a:solidFill>
                <a:srgbClr val="002060"/>
              </a:solidFill>
            </a:endParaRPr>
          </a:p>
          <a:p>
            <a:pPr marL="0" indent="0">
              <a:buNone/>
            </a:pPr>
            <a:r>
              <a:rPr lang="en-US" b="1" dirty="0" smtClean="0">
                <a:solidFill>
                  <a:srgbClr val="002060"/>
                </a:solidFill>
              </a:rPr>
              <a:t>What happens?</a:t>
            </a:r>
            <a:endParaRPr lang="en-US" b="1" dirty="0">
              <a:solidFill>
                <a:srgbClr val="002060"/>
              </a:solidFill>
            </a:endParaRPr>
          </a:p>
        </p:txBody>
      </p:sp>
      <p:pic>
        <p:nvPicPr>
          <p:cNvPr id="6146" name="Picture 2" descr="http://blogs-images.forbes.com/thumbnails/blog_33/pt_33_6618_o.jpg?t=1288714567"/>
          <p:cNvPicPr>
            <a:picLocks noChangeAspect="1" noChangeArrowheads="1"/>
          </p:cNvPicPr>
          <p:nvPr/>
        </p:nvPicPr>
        <p:blipFill>
          <a:blip r:embed="rId2" cstate="print"/>
          <a:srcRect/>
          <a:stretch>
            <a:fillRect/>
          </a:stretch>
        </p:blipFill>
        <p:spPr bwMode="auto">
          <a:xfrm>
            <a:off x="5029200" y="533400"/>
            <a:ext cx="4000500" cy="6172200"/>
          </a:xfrm>
          <a:prstGeom prst="rect">
            <a:avLst/>
          </a:prstGeom>
          <a:noFill/>
        </p:spPr>
      </p:pic>
    </p:spTree>
    <p:extLst>
      <p:ext uri="{BB962C8B-B14F-4D97-AF65-F5344CB8AC3E}">
        <p14:creationId xmlns:p14="http://schemas.microsoft.com/office/powerpoint/2010/main" val="120326760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9"/>
            <a:ext cx="8229600" cy="840509"/>
          </a:xfrm>
        </p:spPr>
        <p:txBody>
          <a:bodyPr/>
          <a:lstStyle/>
          <a:p>
            <a:pPr algn="l"/>
            <a:r>
              <a:rPr lang="en-US" dirty="0" smtClean="0">
                <a:solidFill>
                  <a:srgbClr val="7030A0"/>
                </a:solidFill>
              </a:rPr>
              <a:t>Time to shake things up?</a:t>
            </a:r>
            <a:endParaRPr lang="en-US" dirty="0">
              <a:solidFill>
                <a:srgbClr val="7030A0"/>
              </a:solidFill>
            </a:endParaRPr>
          </a:p>
        </p:txBody>
      </p:sp>
      <p:sp>
        <p:nvSpPr>
          <p:cNvPr id="3" name="Content Placeholder 2"/>
          <p:cNvSpPr>
            <a:spLocks noGrp="1"/>
          </p:cNvSpPr>
          <p:nvPr>
            <p:ph idx="1"/>
          </p:nvPr>
        </p:nvSpPr>
        <p:spPr>
          <a:xfrm>
            <a:off x="0" y="762000"/>
            <a:ext cx="6209220" cy="5364163"/>
          </a:xfrm>
        </p:spPr>
        <p:txBody>
          <a:bodyPr>
            <a:normAutofit/>
          </a:bodyPr>
          <a:lstStyle/>
          <a:p>
            <a:pPr marL="0" indent="0">
              <a:buNone/>
            </a:pPr>
            <a:r>
              <a:rPr lang="en-US" sz="3600" dirty="0" smtClean="0">
                <a:solidFill>
                  <a:srgbClr val="002060"/>
                </a:solidFill>
              </a:rPr>
              <a:t>According to the </a:t>
            </a:r>
            <a:r>
              <a:rPr lang="en-US" sz="3600" u="sng" dirty="0" smtClean="0">
                <a:solidFill>
                  <a:srgbClr val="002060"/>
                </a:solidFill>
              </a:rPr>
              <a:t>Mandate of Heaven system, </a:t>
            </a:r>
          </a:p>
          <a:p>
            <a:pPr marL="0" indent="0">
              <a:buNone/>
            </a:pPr>
            <a:r>
              <a:rPr lang="en-US" sz="3600" b="1" dirty="0" smtClean="0">
                <a:solidFill>
                  <a:srgbClr val="002060"/>
                </a:solidFill>
              </a:rPr>
              <a:t>What should have happened after the Qing lost the Opium Wars to the British?</a:t>
            </a:r>
            <a:endParaRPr lang="en-US" sz="3600" b="1" dirty="0">
              <a:solidFill>
                <a:srgbClr val="00206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7381" y="4191000"/>
            <a:ext cx="5865837" cy="271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historicalchina.wikispaces.com/file/view/chinawar.jpg/42066629/chinaw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52400"/>
            <a:ext cx="33528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totalpict.com/images/13/1342509689503786357bec8.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82" y="4282466"/>
            <a:ext cx="2857500"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9349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14400"/>
          </a:xfrm>
        </p:spPr>
        <p:txBody>
          <a:bodyPr/>
          <a:lstStyle/>
          <a:p>
            <a:pPr algn="l"/>
            <a:r>
              <a:rPr lang="en-US" dirty="0" smtClean="0">
                <a:solidFill>
                  <a:srgbClr val="7030A0"/>
                </a:solidFill>
              </a:rPr>
              <a:t>Problems</a:t>
            </a:r>
            <a:endParaRPr lang="en-US" dirty="0">
              <a:solidFill>
                <a:srgbClr val="7030A0"/>
              </a:solidFill>
            </a:endParaRPr>
          </a:p>
        </p:txBody>
      </p:sp>
      <p:sp>
        <p:nvSpPr>
          <p:cNvPr id="3" name="Content Placeholder 2"/>
          <p:cNvSpPr>
            <a:spLocks noGrp="1"/>
          </p:cNvSpPr>
          <p:nvPr>
            <p:ph idx="1"/>
          </p:nvPr>
        </p:nvSpPr>
        <p:spPr>
          <a:xfrm>
            <a:off x="152400" y="838200"/>
            <a:ext cx="4648200" cy="5791200"/>
          </a:xfrm>
        </p:spPr>
        <p:txBody>
          <a:bodyPr>
            <a:normAutofit fontScale="85000" lnSpcReduction="10000"/>
          </a:bodyPr>
          <a:lstStyle/>
          <a:p>
            <a:pPr marL="0" indent="0">
              <a:buNone/>
            </a:pPr>
            <a:r>
              <a:rPr lang="en-US" dirty="0" smtClean="0">
                <a:solidFill>
                  <a:srgbClr val="002060"/>
                </a:solidFill>
              </a:rPr>
              <a:t>After the </a:t>
            </a:r>
            <a:r>
              <a:rPr lang="en-US" b="1" dirty="0" err="1" smtClean="0">
                <a:solidFill>
                  <a:srgbClr val="002060"/>
                </a:solidFill>
              </a:rPr>
              <a:t>Taiping</a:t>
            </a:r>
            <a:r>
              <a:rPr lang="en-US" b="1" dirty="0" smtClean="0">
                <a:solidFill>
                  <a:srgbClr val="002060"/>
                </a:solidFill>
              </a:rPr>
              <a:t> Rebellion </a:t>
            </a:r>
            <a:r>
              <a:rPr lang="en-US" dirty="0" smtClean="0">
                <a:solidFill>
                  <a:srgbClr val="002060"/>
                </a:solidFill>
              </a:rPr>
              <a:t>ended, China was launched in chaos</a:t>
            </a:r>
          </a:p>
          <a:p>
            <a:pPr marL="0" indent="0">
              <a:buNone/>
            </a:pPr>
            <a:endParaRPr lang="en-US" dirty="0" smtClean="0">
              <a:solidFill>
                <a:srgbClr val="002060"/>
              </a:solidFill>
            </a:endParaRPr>
          </a:p>
          <a:p>
            <a:pPr marL="0" indent="0">
              <a:buNone/>
            </a:pPr>
            <a:r>
              <a:rPr lang="en-US" dirty="0" smtClean="0">
                <a:solidFill>
                  <a:srgbClr val="002060"/>
                </a:solidFill>
              </a:rPr>
              <a:t>Smaller rebellions followed, instability continued</a:t>
            </a:r>
          </a:p>
          <a:p>
            <a:pPr marL="0" indent="0">
              <a:buNone/>
            </a:pPr>
            <a:endParaRPr lang="en-US" dirty="0" smtClean="0">
              <a:solidFill>
                <a:srgbClr val="002060"/>
              </a:solidFill>
            </a:endParaRPr>
          </a:p>
          <a:p>
            <a:pPr marL="0" indent="0">
              <a:buNone/>
            </a:pPr>
            <a:r>
              <a:rPr lang="en-US" dirty="0" smtClean="0">
                <a:solidFill>
                  <a:srgbClr val="002060"/>
                </a:solidFill>
              </a:rPr>
              <a:t>Foreign nations took advantage of this, and established </a:t>
            </a:r>
            <a:r>
              <a:rPr lang="en-US" b="1" dirty="0" smtClean="0">
                <a:solidFill>
                  <a:srgbClr val="002060"/>
                </a:solidFill>
              </a:rPr>
              <a:t>spheres of influence</a:t>
            </a:r>
            <a:endParaRPr lang="en-US" dirty="0" smtClean="0">
              <a:solidFill>
                <a:srgbClr val="002060"/>
              </a:solidFill>
            </a:endParaRPr>
          </a:p>
          <a:p>
            <a:pPr marL="0" indent="0">
              <a:buNone/>
            </a:pPr>
            <a:endParaRPr lang="en-US" dirty="0" smtClean="0">
              <a:solidFill>
                <a:srgbClr val="002060"/>
              </a:solidFill>
            </a:endParaRPr>
          </a:p>
          <a:p>
            <a:pPr marL="0" indent="0">
              <a:buNone/>
            </a:pPr>
            <a:r>
              <a:rPr lang="en-US" b="1" dirty="0" smtClean="0">
                <a:solidFill>
                  <a:srgbClr val="002060"/>
                </a:solidFill>
              </a:rPr>
              <a:t>Spheres of Influence: </a:t>
            </a:r>
            <a:r>
              <a:rPr lang="en-US" dirty="0" smtClean="0">
                <a:solidFill>
                  <a:srgbClr val="002060"/>
                </a:solidFill>
              </a:rPr>
              <a:t>An area in which a foreign nation controls trade and investment</a:t>
            </a:r>
          </a:p>
          <a:p>
            <a:pPr marL="0" indent="0">
              <a:buNone/>
            </a:pPr>
            <a:endParaRPr lang="en-US" b="1" dirty="0" smtClean="0">
              <a:solidFill>
                <a:srgbClr val="002060"/>
              </a:solidFill>
            </a:endParaRPr>
          </a:p>
          <a:p>
            <a:pPr marL="0" indent="0">
              <a:buNone/>
            </a:pPr>
            <a:r>
              <a:rPr lang="en-US" b="1" dirty="0" smtClean="0">
                <a:solidFill>
                  <a:srgbClr val="002060"/>
                </a:solidFill>
              </a:rPr>
              <a:t>America instituted an “Open Door Policy” </a:t>
            </a:r>
            <a:endParaRPr lang="en-US" b="1" dirty="0">
              <a:solidFill>
                <a:srgbClr val="002060"/>
              </a:solidFill>
            </a:endParaRPr>
          </a:p>
        </p:txBody>
      </p:sp>
      <p:pic>
        <p:nvPicPr>
          <p:cNvPr id="6146" name="Picture 2" descr="http://blogs-images.forbes.com/thumbnails/blog_33/pt_33_6618_o.jpg?t=1288714567"/>
          <p:cNvPicPr>
            <a:picLocks noChangeAspect="1" noChangeArrowheads="1"/>
          </p:cNvPicPr>
          <p:nvPr/>
        </p:nvPicPr>
        <p:blipFill>
          <a:blip r:embed="rId2" cstate="print"/>
          <a:srcRect/>
          <a:stretch>
            <a:fillRect/>
          </a:stretch>
        </p:blipFill>
        <p:spPr bwMode="auto">
          <a:xfrm>
            <a:off x="5029200" y="533400"/>
            <a:ext cx="4000500" cy="6172200"/>
          </a:xfrm>
          <a:prstGeom prst="rect">
            <a:avLst/>
          </a:prstGeom>
          <a:noFill/>
        </p:spPr>
      </p:pic>
    </p:spTree>
    <p:extLst>
      <p:ext uri="{BB962C8B-B14F-4D97-AF65-F5344CB8AC3E}">
        <p14:creationId xmlns:p14="http://schemas.microsoft.com/office/powerpoint/2010/main" val="13440675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4" descr="http://highschool.gardencity.k12.ny.us/UserFiles/Servers/Server_881339/Image/SocialStudies/Alvarez/images/China%20Europe's%20Spheres%20of%20Influen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56" y="58737"/>
            <a:ext cx="9216520" cy="6646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95765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descr="http://images.classwell.com/mcd_xhtml_ebooks/2005_world_history/images/mcd_mwh2005_0618377115_p374_f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0"/>
            <a:ext cx="9067800" cy="677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34755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978590" cy="5181600"/>
          </a:xfrm>
        </p:spPr>
        <p:txBody>
          <a:bodyPr>
            <a:normAutofit/>
          </a:bodyPr>
          <a:lstStyle/>
          <a:p>
            <a:pPr algn="l"/>
            <a:r>
              <a:rPr lang="en-US" b="1" dirty="0" smtClean="0">
                <a:solidFill>
                  <a:srgbClr val="7030A0"/>
                </a:solidFill>
              </a:rPr>
              <a:t>The Society of the Righteous and Harmonious Fists!</a:t>
            </a:r>
            <a:endParaRPr lang="en-US" b="1" dirty="0">
              <a:solidFill>
                <a:srgbClr val="7030A0"/>
              </a:solidFill>
            </a:endParaRPr>
          </a:p>
        </p:txBody>
      </p:sp>
      <p:pic>
        <p:nvPicPr>
          <p:cNvPr id="4" name="Picture 4" descr="http://www.chinaahistoryofwarfare.com/img/upload/doughtybox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8590" y="-78086"/>
            <a:ext cx="6165410" cy="6936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18777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766048" cy="1219200"/>
          </a:xfrm>
        </p:spPr>
        <p:txBody>
          <a:bodyPr>
            <a:normAutofit fontScale="90000"/>
          </a:bodyPr>
          <a:lstStyle/>
          <a:p>
            <a:pPr algn="l"/>
            <a:r>
              <a:rPr lang="en-US" b="1" i="1" dirty="0" smtClean="0">
                <a:solidFill>
                  <a:srgbClr val="7030A0"/>
                </a:solidFill>
              </a:rPr>
              <a:t>The Boxer Rebellion</a:t>
            </a:r>
            <a:br>
              <a:rPr lang="en-US" b="1" i="1" dirty="0" smtClean="0">
                <a:solidFill>
                  <a:srgbClr val="7030A0"/>
                </a:solidFill>
              </a:rPr>
            </a:br>
            <a:r>
              <a:rPr lang="en-US" dirty="0" smtClean="0">
                <a:solidFill>
                  <a:srgbClr val="7030A0"/>
                </a:solidFill>
              </a:rPr>
              <a:t>1898-1901</a:t>
            </a:r>
            <a:endParaRPr lang="en-US" dirty="0">
              <a:solidFill>
                <a:srgbClr val="7030A0"/>
              </a:solidFill>
            </a:endParaRPr>
          </a:p>
        </p:txBody>
      </p:sp>
      <p:sp>
        <p:nvSpPr>
          <p:cNvPr id="3" name="Content Placeholder 2"/>
          <p:cNvSpPr>
            <a:spLocks noGrp="1"/>
          </p:cNvSpPr>
          <p:nvPr>
            <p:ph idx="1"/>
          </p:nvPr>
        </p:nvSpPr>
        <p:spPr>
          <a:xfrm>
            <a:off x="0" y="1371600"/>
            <a:ext cx="8686800" cy="5486400"/>
          </a:xfrm>
        </p:spPr>
        <p:txBody>
          <a:bodyPr>
            <a:normAutofit fontScale="92500" lnSpcReduction="10000"/>
          </a:bodyPr>
          <a:lstStyle/>
          <a:p>
            <a:pPr marL="91440" indent="0">
              <a:spcBef>
                <a:spcPts val="0"/>
              </a:spcBef>
              <a:buNone/>
            </a:pPr>
            <a:r>
              <a:rPr lang="en-US" sz="3500" b="1" dirty="0" smtClean="0">
                <a:solidFill>
                  <a:srgbClr val="002060"/>
                </a:solidFill>
              </a:rPr>
              <a:t>Opposed</a:t>
            </a:r>
            <a:r>
              <a:rPr lang="en-US" sz="3500" dirty="0" smtClean="0">
                <a:solidFill>
                  <a:srgbClr val="002060"/>
                </a:solidFill>
              </a:rPr>
              <a:t> to imperialism</a:t>
            </a:r>
          </a:p>
          <a:p>
            <a:pPr marL="91440" indent="0">
              <a:spcBef>
                <a:spcPts val="0"/>
              </a:spcBef>
              <a:buNone/>
            </a:pPr>
            <a:endParaRPr lang="en-US" sz="3500" dirty="0" smtClean="0">
              <a:solidFill>
                <a:srgbClr val="002060"/>
              </a:solidFill>
            </a:endParaRPr>
          </a:p>
          <a:p>
            <a:pPr marL="91440" indent="0">
              <a:spcBef>
                <a:spcPts val="0"/>
              </a:spcBef>
              <a:buNone/>
            </a:pPr>
            <a:r>
              <a:rPr lang="en-US" sz="3500" dirty="0" smtClean="0">
                <a:solidFill>
                  <a:srgbClr val="002060"/>
                </a:solidFill>
              </a:rPr>
              <a:t>Believed that Chinese weakness came from </a:t>
            </a:r>
            <a:r>
              <a:rPr lang="en-US" sz="3500" u="sng" dirty="0" smtClean="0">
                <a:solidFill>
                  <a:srgbClr val="002060"/>
                </a:solidFill>
              </a:rPr>
              <a:t>outside influences</a:t>
            </a:r>
          </a:p>
          <a:p>
            <a:pPr marL="91440" indent="0">
              <a:spcBef>
                <a:spcPts val="0"/>
              </a:spcBef>
            </a:pPr>
            <a:endParaRPr lang="en-US" sz="3500" u="sng" dirty="0" smtClean="0">
              <a:solidFill>
                <a:srgbClr val="002060"/>
              </a:solidFill>
            </a:endParaRPr>
          </a:p>
          <a:p>
            <a:pPr marL="91440" indent="0">
              <a:spcBef>
                <a:spcPts val="0"/>
              </a:spcBef>
              <a:buNone/>
            </a:pPr>
            <a:r>
              <a:rPr lang="en-US" sz="3500" dirty="0" smtClean="0">
                <a:solidFill>
                  <a:srgbClr val="002060"/>
                </a:solidFill>
              </a:rPr>
              <a:t>Anti-</a:t>
            </a:r>
            <a:r>
              <a:rPr lang="en-US" sz="3500" dirty="0">
                <a:solidFill>
                  <a:srgbClr val="002060"/>
                </a:solidFill>
              </a:rPr>
              <a:t>C</a:t>
            </a:r>
            <a:r>
              <a:rPr lang="en-US" sz="3500" dirty="0" smtClean="0">
                <a:solidFill>
                  <a:srgbClr val="002060"/>
                </a:solidFill>
              </a:rPr>
              <a:t>hristian, anti-foreigner (</a:t>
            </a:r>
            <a:r>
              <a:rPr lang="en-US" sz="3500" b="1" dirty="0" smtClean="0">
                <a:solidFill>
                  <a:srgbClr val="002060"/>
                </a:solidFill>
              </a:rPr>
              <a:t>move back to tradition</a:t>
            </a:r>
            <a:r>
              <a:rPr lang="en-US" sz="3500" dirty="0" smtClean="0">
                <a:solidFill>
                  <a:srgbClr val="002060"/>
                </a:solidFill>
              </a:rPr>
              <a:t>)</a:t>
            </a:r>
          </a:p>
          <a:p>
            <a:pPr marL="91440" indent="0">
              <a:spcBef>
                <a:spcPts val="0"/>
              </a:spcBef>
              <a:buNone/>
            </a:pPr>
            <a:endParaRPr lang="en-US" sz="3500" dirty="0" smtClean="0">
              <a:solidFill>
                <a:srgbClr val="002060"/>
              </a:solidFill>
            </a:endParaRPr>
          </a:p>
          <a:p>
            <a:pPr marL="91440" indent="0">
              <a:spcBef>
                <a:spcPts val="0"/>
              </a:spcBef>
              <a:buNone/>
            </a:pPr>
            <a:r>
              <a:rPr lang="en-US" sz="3500" b="1" dirty="0" smtClean="0">
                <a:solidFill>
                  <a:srgbClr val="002060"/>
                </a:solidFill>
              </a:rPr>
              <a:t>Slogans</a:t>
            </a:r>
            <a:r>
              <a:rPr lang="en-US" sz="3500" dirty="0" smtClean="0">
                <a:solidFill>
                  <a:srgbClr val="002060"/>
                </a:solidFill>
              </a:rPr>
              <a:t>:</a:t>
            </a:r>
          </a:p>
          <a:p>
            <a:pPr marL="91440" lvl="1" indent="0">
              <a:spcBef>
                <a:spcPts val="0"/>
              </a:spcBef>
              <a:buNone/>
            </a:pPr>
            <a:r>
              <a:rPr lang="en-US" sz="3100" dirty="0" smtClean="0">
                <a:solidFill>
                  <a:srgbClr val="002060"/>
                </a:solidFill>
              </a:rPr>
              <a:t>“</a:t>
            </a:r>
            <a:r>
              <a:rPr lang="en-US" sz="3100" i="1" dirty="0" smtClean="0">
                <a:solidFill>
                  <a:srgbClr val="002060"/>
                </a:solidFill>
              </a:rPr>
              <a:t>Support the Qing, Annihilate the foreigners!” </a:t>
            </a:r>
          </a:p>
          <a:p>
            <a:pPr marL="91440" lvl="1" indent="0">
              <a:spcBef>
                <a:spcPts val="0"/>
              </a:spcBef>
              <a:buNone/>
            </a:pPr>
            <a:r>
              <a:rPr lang="en-US" sz="3100" i="1" dirty="0">
                <a:solidFill>
                  <a:srgbClr val="002060"/>
                </a:solidFill>
              </a:rPr>
              <a:t>"Take away your missionaries and your opium and you will be welcome</a:t>
            </a:r>
            <a:r>
              <a:rPr lang="en-US" sz="3100" i="1" dirty="0" smtClean="0">
                <a:solidFill>
                  <a:srgbClr val="002060"/>
                </a:solidFill>
              </a:rPr>
              <a:t>.“</a:t>
            </a:r>
          </a:p>
          <a:p>
            <a:pPr marL="91440" lvl="1" indent="0">
              <a:spcBef>
                <a:spcPts val="0"/>
              </a:spcBef>
              <a:buNone/>
            </a:pPr>
            <a:r>
              <a:rPr lang="en-US" sz="3100" i="1" dirty="0" smtClean="0">
                <a:solidFill>
                  <a:srgbClr val="002060"/>
                </a:solidFill>
              </a:rPr>
              <a:t>“Death to the foreign devils”</a:t>
            </a:r>
          </a:p>
          <a:p>
            <a:pPr marL="91440" lvl="1" indent="0">
              <a:spcBef>
                <a:spcPts val="0"/>
              </a:spcBef>
            </a:pPr>
            <a:endParaRPr lang="en-US" dirty="0">
              <a:solidFill>
                <a:srgbClr val="002060"/>
              </a:solidFill>
            </a:endParaRPr>
          </a:p>
        </p:txBody>
      </p:sp>
      <p:pic>
        <p:nvPicPr>
          <p:cNvPr id="4098" name="Picture 2" descr="http://2.bp.blogspot.com/_e0_yU5qZu9s/TMicmbdokQI/AAAAAAAAADo/DCRbzxoiBrc/s1600/boxer-rebell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0"/>
            <a:ext cx="2165927" cy="16785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hinaahistoryofwarfare.com/img/upload/doughtybox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0"/>
            <a:ext cx="15240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6410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1897</TotalTime>
  <Words>3949</Words>
  <Application>Microsoft Office PowerPoint</Application>
  <PresentationFormat>On-screen Show (4:3)</PresentationFormat>
  <Paragraphs>599</Paragraphs>
  <Slides>119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119</vt:i4>
      </vt:variant>
    </vt:vector>
  </HeadingPairs>
  <TitlesOfParts>
    <vt:vector size="124" baseType="lpstr">
      <vt:lpstr>Arial</vt:lpstr>
      <vt:lpstr>Arial Black</vt:lpstr>
      <vt:lpstr>Calibri</vt:lpstr>
      <vt:lpstr>Calibri Light</vt:lpstr>
      <vt:lpstr>Office Theme</vt:lpstr>
      <vt:lpstr>East Asia</vt:lpstr>
      <vt:lpstr>Journal Entry 2/27/17</vt:lpstr>
      <vt:lpstr>1st Period – Know? Want to Know?</vt:lpstr>
      <vt:lpstr>2nd Period – Know? Want to Know?</vt:lpstr>
      <vt:lpstr>South Asia Assessment</vt:lpstr>
      <vt:lpstr>East Asia Map</vt:lpstr>
      <vt:lpstr>PowerPoint Presentation</vt:lpstr>
      <vt:lpstr>Journal Entry 2/28/17</vt:lpstr>
      <vt:lpstr>Daily Agenda/Goals</vt:lpstr>
      <vt:lpstr>China - Geography</vt:lpstr>
      <vt:lpstr>Taklimakan Desert </vt:lpstr>
      <vt:lpstr>Gobi  Desert </vt:lpstr>
      <vt:lpstr>Tibetan Plateau</vt:lpstr>
      <vt:lpstr>China’s Major Rivers</vt:lpstr>
      <vt:lpstr>China’s Environmental Challenges</vt:lpstr>
      <vt:lpstr>China’s First Dynasties</vt:lpstr>
      <vt:lpstr>China’s First Dynasties</vt:lpstr>
      <vt:lpstr>China’s First Dynasties</vt:lpstr>
      <vt:lpstr>China’s Early Culture</vt:lpstr>
      <vt:lpstr>Journal Entry 3/1/17</vt:lpstr>
      <vt:lpstr>China’s Early Culture</vt:lpstr>
      <vt:lpstr>China – Zhou Dynasty</vt:lpstr>
      <vt:lpstr>PowerPoint Presentation</vt:lpstr>
      <vt:lpstr>Feudalism </vt:lpstr>
      <vt:lpstr>Feudalism Graphic - Homework</vt:lpstr>
      <vt:lpstr>Journal Entry 3/6/17</vt:lpstr>
      <vt:lpstr>Agenda/Goals</vt:lpstr>
      <vt:lpstr>Reading – Pulling out Critical Information</vt:lpstr>
      <vt:lpstr>My Notes</vt:lpstr>
      <vt:lpstr>My Highlighting/Annotations</vt:lpstr>
      <vt:lpstr>My Highlighting/Annotations</vt:lpstr>
      <vt:lpstr>Confucius</vt:lpstr>
      <vt:lpstr>China’s Social Order - Confucius</vt:lpstr>
      <vt:lpstr>China’s Social Order - Confucius</vt:lpstr>
      <vt:lpstr>China’s Social Order - Confucius</vt:lpstr>
      <vt:lpstr>China’s Social Order - Confucius</vt:lpstr>
      <vt:lpstr>PowerPoint Presentation</vt:lpstr>
      <vt:lpstr>Reading – Pulling out Critical Information</vt:lpstr>
      <vt:lpstr>My Notes</vt:lpstr>
      <vt:lpstr>My Highlighting/Annotations</vt:lpstr>
      <vt:lpstr>My Highlighting/Annotations</vt:lpstr>
      <vt:lpstr>China’s Social Order – Other Ethical Systems</vt:lpstr>
      <vt:lpstr>PowerPoint Presentation</vt:lpstr>
      <vt:lpstr>Journal Entry 3/7/17</vt:lpstr>
      <vt:lpstr>China’s Social Order – Other Ethical Systems</vt:lpstr>
      <vt:lpstr>China’s Social Order – Other Ethical Systems</vt:lpstr>
      <vt:lpstr>China’s Social Order – Other Ethical Systems</vt:lpstr>
      <vt:lpstr>China’s Social Order – Other Ethical Systems</vt:lpstr>
      <vt:lpstr>Reading – Pulling out Critical Information</vt:lpstr>
      <vt:lpstr>My Notes</vt:lpstr>
      <vt:lpstr>My Highlighting/Annotations</vt:lpstr>
      <vt:lpstr>My Highlighting/Annotations</vt:lpstr>
      <vt:lpstr>The Qin Dynasty Unifies China</vt:lpstr>
      <vt:lpstr>The Qin Dynasty Unifies China – Emperors New Groove</vt:lpstr>
      <vt:lpstr>The Qin Dynasty Unifies China – Emperors New Groove</vt:lpstr>
      <vt:lpstr>The Qin Dynasty Unifies China – Program of Centralization</vt:lpstr>
      <vt:lpstr>The Qin Dynasty Unifies China – Great Wall</vt:lpstr>
      <vt:lpstr>The Qin Dynasty Unifies China – Great Wall</vt:lpstr>
      <vt:lpstr>The Qin Dynasty Unifies China – Great Wall</vt:lpstr>
      <vt:lpstr>The Qin Dynasty Unifies China – Fall of the Qin</vt:lpstr>
      <vt:lpstr>Qin Dynasty - Impacts</vt:lpstr>
      <vt:lpstr>Journal Entry 3/13/17</vt:lpstr>
      <vt:lpstr>Han Dynasty</vt:lpstr>
      <vt:lpstr>Han Dynasty</vt:lpstr>
      <vt:lpstr>Han Dynasty</vt:lpstr>
      <vt:lpstr>Han Dynasty</vt:lpstr>
      <vt:lpstr>Han Dynasty</vt:lpstr>
      <vt:lpstr>Han Dynasty</vt:lpstr>
      <vt:lpstr>Journal Entry 3/14/17</vt:lpstr>
      <vt:lpstr>Han Dynasty</vt:lpstr>
      <vt:lpstr>Han Dynasty</vt:lpstr>
      <vt:lpstr>Han Dynasty</vt:lpstr>
      <vt:lpstr>Journal Entry</vt:lpstr>
      <vt:lpstr>Mongol Background</vt:lpstr>
      <vt:lpstr>Technology</vt:lpstr>
      <vt:lpstr>Mongol Battle Tactics</vt:lpstr>
      <vt:lpstr>Mongol Tactics</vt:lpstr>
      <vt:lpstr>PowerPoint Presentation</vt:lpstr>
      <vt:lpstr>PowerPoint Presentation</vt:lpstr>
      <vt:lpstr>PowerPoint Presentation</vt:lpstr>
      <vt:lpstr>Mongols - Barbarians or Civilized?</vt:lpstr>
      <vt:lpstr>Journal Entry 3/16/17</vt:lpstr>
      <vt:lpstr>Ming – Qing Dynasty</vt:lpstr>
      <vt:lpstr>Journal Entry 3/17/17</vt:lpstr>
      <vt:lpstr>Shout out to Zheng He!! </vt:lpstr>
      <vt:lpstr>The Qing</vt:lpstr>
      <vt:lpstr>The Qing</vt:lpstr>
      <vt:lpstr>Opium</vt:lpstr>
      <vt:lpstr>Journal Entry 3/20/17</vt:lpstr>
      <vt:lpstr>PowerPoint Presentation</vt:lpstr>
      <vt:lpstr>Opium</vt:lpstr>
      <vt:lpstr>The Opium War</vt:lpstr>
      <vt:lpstr>Problems</vt:lpstr>
      <vt:lpstr>Time to shake things up?</vt:lpstr>
      <vt:lpstr>Problems</vt:lpstr>
      <vt:lpstr>PowerPoint Presentation</vt:lpstr>
      <vt:lpstr>PowerPoint Presentation</vt:lpstr>
      <vt:lpstr>The Society of the Righteous and Harmonious Fists!</vt:lpstr>
      <vt:lpstr>The Boxer Rebellion 1898-1901</vt:lpstr>
      <vt:lpstr>PowerPoint Presentation</vt:lpstr>
      <vt:lpstr>PowerPoint Presentation</vt:lpstr>
      <vt:lpstr>The Boxer Rebellion 1898-1901</vt:lpstr>
      <vt:lpstr>China’s  “Century of Humiliation”</vt:lpstr>
      <vt:lpstr>Some Figures…</vt:lpstr>
      <vt:lpstr>Nationalism</vt:lpstr>
      <vt:lpstr>Journal Entry 3/21/17</vt:lpstr>
      <vt:lpstr>China Falls Apart Discussion Qs</vt:lpstr>
      <vt:lpstr>Nationalists</vt:lpstr>
      <vt:lpstr>Nationalists</vt:lpstr>
      <vt:lpstr>World War 1</vt:lpstr>
      <vt:lpstr>Jan. 5, 2012- McClearly Decision</vt:lpstr>
      <vt:lpstr>New Grade System?</vt:lpstr>
      <vt:lpstr>New Grade System?</vt:lpstr>
      <vt:lpstr>New Classroom System?</vt:lpstr>
      <vt:lpstr>PowerPoint Presentation</vt:lpstr>
      <vt:lpstr>Communism</vt:lpstr>
      <vt:lpstr>Journal Entry 3/22/17</vt:lpstr>
      <vt:lpstr>Mao’s Journey </vt:lpstr>
      <vt:lpstr>Mao’s Journey </vt:lpstr>
    </vt:vector>
  </TitlesOfParts>
  <Company>Issaquah School District 411</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East Asia</dc:title>
  <dc:creator>Myers, Zachary    SHS - Staff</dc:creator>
  <cp:lastModifiedBy>Myers, Zachary    SHS - Staff</cp:lastModifiedBy>
  <cp:revision>89</cp:revision>
  <dcterms:created xsi:type="dcterms:W3CDTF">2017-02-16T16:45:31Z</dcterms:created>
  <dcterms:modified xsi:type="dcterms:W3CDTF">2017-03-23T13:43:12Z</dcterms:modified>
</cp:coreProperties>
</file>