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497298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bc.co.uk/history/worldwars/wwtwo/fall_france_01.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363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180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664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947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96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specific cause of French defeat is complex. It lies in low morale and a divided nation, shaken by rigorous German military tactics.</a:t>
            </a:r>
          </a:p>
        </p:txBody>
      </p:sp>
    </p:spTree>
    <p:extLst>
      <p:ext uri="{BB962C8B-B14F-4D97-AF65-F5344CB8AC3E}">
        <p14:creationId xmlns:p14="http://schemas.microsoft.com/office/powerpoint/2010/main" val="3456948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931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021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First off, this is a map of Europe *giggle*. Obviously, this is Germany, and this is Poland, who they took over in 1939. And this is France! The country which led Winston Churchill to say, in response to the rise of the Nazis, “Thank God for the French Army.” This apparently did not get across to the Big Guy, as they were defeated by Hitler in an astonishing SIX WEEKS</a:t>
            </a:r>
          </a:p>
        </p:txBody>
      </p:sp>
    </p:spTree>
    <p:extLst>
      <p:ext uri="{BB962C8B-B14F-4D97-AF65-F5344CB8AC3E}">
        <p14:creationId xmlns:p14="http://schemas.microsoft.com/office/powerpoint/2010/main" val="274449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Race to the coast, Germans won on May 20</a:t>
            </a:r>
          </a:p>
        </p:txBody>
      </p:sp>
    </p:spTree>
    <p:extLst>
      <p:ext uri="{BB962C8B-B14F-4D97-AF65-F5344CB8AC3E}">
        <p14:creationId xmlns:p14="http://schemas.microsoft.com/office/powerpoint/2010/main" val="242643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http://www.bbc.co.uk/history/worldwars/wwtwo/fall_france_01.shtml</a:t>
            </a:r>
          </a:p>
          <a:p>
            <a:pPr lvl="0" rtl="0">
              <a:spcBef>
                <a:spcPts val="0"/>
              </a:spcBef>
              <a:buNone/>
            </a:pPr>
            <a:r>
              <a:rPr lang="en"/>
              <a:t>http://www.jstor.org/stable/1982991?Search=yes&amp;resultItemClick=true&amp;searchText=the&amp;searchText=fall&amp;searchText=of&amp;searchText=france&amp;searchUri=%2Faction%2FdoBasicSearch%3Fso%3Drel%26amp%3Bhp%3D25%26amp%3Bwc%3Don%26amp%3Bprq%3Doperation%2Bdynamo%26amp%3Bfc%3Doff%26amp%3BQuery%3Dthe%2Bfall%2Bof%2Bfrance%26amp%3Bacc%3Doff&amp;seq=1#page_scan_tab_contents</a:t>
            </a:r>
          </a:p>
        </p:txBody>
      </p:sp>
    </p:spTree>
    <p:extLst>
      <p:ext uri="{BB962C8B-B14F-4D97-AF65-F5344CB8AC3E}">
        <p14:creationId xmlns:p14="http://schemas.microsoft.com/office/powerpoint/2010/main" val="311364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111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Somme in Celtic actually means “tranquility” , ironic right?</a:t>
            </a:r>
          </a:p>
        </p:txBody>
      </p:sp>
    </p:spTree>
    <p:extLst>
      <p:ext uri="{BB962C8B-B14F-4D97-AF65-F5344CB8AC3E}">
        <p14:creationId xmlns:p14="http://schemas.microsoft.com/office/powerpoint/2010/main" val="264889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948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342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Erich+von+Manstein&amp;safe=strict&amp;rlz=1C1CHZL_enUS724US734&amp;source=lnms&amp;tbm=isch&am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jstor.org/stable/3009389" TargetMode="External"/><Relationship Id="rId5" Type="http://schemas.openxmlformats.org/officeDocument/2006/relationships/hyperlink" Target="http://www.bbc.co.uk/history/worldwars/wwtwo/fall_france_01.shtml" TargetMode="External"/><Relationship Id="rId4" Type="http://schemas.openxmlformats.org/officeDocument/2006/relationships/hyperlink" Target="http://www.eyewitnesstohistory.com/images/francedefeat2.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445025"/>
            <a:ext cx="8520600" cy="4123800"/>
          </a:xfrm>
          <a:prstGeom prst="rect">
            <a:avLst/>
          </a:prstGeom>
        </p:spPr>
        <p:txBody>
          <a:bodyPr lIns="91425" tIns="91425" rIns="91425" bIns="91425" anchor="ctr" anchorCtr="0">
            <a:noAutofit/>
          </a:bodyPr>
          <a:lstStyle/>
          <a:p>
            <a:pPr lvl="0" algn="ctr" rtl="0">
              <a:spcBef>
                <a:spcPts val="0"/>
              </a:spcBef>
              <a:buNone/>
            </a:pPr>
            <a:r>
              <a:rPr lang="en"/>
              <a:t>Hey Guys,</a:t>
            </a:r>
          </a:p>
          <a:p>
            <a:pPr lvl="0" algn="ctr">
              <a:spcBef>
                <a:spcPts val="0"/>
              </a:spcBef>
              <a:buNone/>
            </a:pPr>
            <a:r>
              <a:rPr lang="en"/>
              <a:t>This matters.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Operation Dynamo (continued)</a:t>
            </a:r>
          </a:p>
        </p:txBody>
      </p:sp>
      <p:sp>
        <p:nvSpPr>
          <p:cNvPr id="114" name="Shape 1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Due to the enormous number of troops being evacuated, there was </a:t>
            </a:r>
            <a:r>
              <a:rPr lang="en" sz="2400">
                <a:solidFill>
                  <a:srgbClr val="FF0000"/>
                </a:solidFill>
              </a:rPr>
              <a:t>tension and a sense of urgency</a:t>
            </a:r>
            <a:r>
              <a:rPr lang="en" sz="2400"/>
              <a:t>. </a:t>
            </a:r>
          </a:p>
          <a:p>
            <a:pPr lvl="0">
              <a:spcBef>
                <a:spcPts val="0"/>
              </a:spcBef>
              <a:buNone/>
            </a:pPr>
            <a:r>
              <a:rPr lang="en" sz="2400"/>
              <a:t>Officers would be known to use </a:t>
            </a:r>
            <a:r>
              <a:rPr lang="en" sz="2400">
                <a:solidFill>
                  <a:srgbClr val="FF0000"/>
                </a:solidFill>
              </a:rPr>
              <a:t>small arms</a:t>
            </a:r>
            <a:r>
              <a:rPr lang="en" sz="2400"/>
              <a:t> to control </a:t>
            </a:r>
            <a:r>
              <a:rPr lang="en" sz="2400">
                <a:solidFill>
                  <a:srgbClr val="FF0000"/>
                </a:solidFill>
              </a:rPr>
              <a:t>panicking troops</a:t>
            </a:r>
            <a:r>
              <a:rPr lang="en" sz="2400"/>
              <a:t>, and the </a:t>
            </a:r>
            <a:r>
              <a:rPr lang="en" sz="2400">
                <a:solidFill>
                  <a:srgbClr val="FF0000"/>
                </a:solidFill>
              </a:rPr>
              <a:t>oars of the small boats</a:t>
            </a:r>
            <a:r>
              <a:rPr lang="en" sz="2400"/>
              <a:t>, that were used to get the troops to the larger ships, were often used to </a:t>
            </a:r>
            <a:r>
              <a:rPr lang="en" sz="2400">
                <a:solidFill>
                  <a:srgbClr val="FF0000"/>
                </a:solidFill>
              </a:rPr>
              <a:t>beat back</a:t>
            </a:r>
            <a:r>
              <a:rPr lang="en" sz="2400"/>
              <a:t> the people who were trying to force their way onto the boats </a:t>
            </a:r>
          </a:p>
          <a:p>
            <a:pPr lvl="0">
              <a:spcBef>
                <a:spcPts val="0"/>
              </a:spcBef>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Operation Dynamo (continued)</a:t>
            </a:r>
          </a:p>
        </p:txBody>
      </p:sp>
      <p:sp>
        <p:nvSpPr>
          <p:cNvPr id="120" name="Shape 12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Luckily for the </a:t>
            </a:r>
            <a:r>
              <a:rPr lang="en" sz="2400">
                <a:solidFill>
                  <a:srgbClr val="FF0000"/>
                </a:solidFill>
              </a:rPr>
              <a:t>British Expeditionary force</a:t>
            </a:r>
            <a:r>
              <a:rPr lang="en" sz="2400"/>
              <a:t> (BEF), the often treacherous waters of the english channel were </a:t>
            </a:r>
            <a:r>
              <a:rPr lang="en" sz="2400">
                <a:solidFill>
                  <a:srgbClr val="FF0000"/>
                </a:solidFill>
              </a:rPr>
              <a:t>calm</a:t>
            </a:r>
            <a:r>
              <a:rPr lang="en" sz="2400"/>
              <a:t> for most of the evacuation</a:t>
            </a:r>
          </a:p>
          <a:p>
            <a:pPr lvl="0">
              <a:spcBef>
                <a:spcPts val="0"/>
              </a:spcBef>
              <a:buNone/>
            </a:pPr>
            <a:r>
              <a:rPr lang="en" sz="2400"/>
              <a:t>Originally, the ships would evacuate troops at </a:t>
            </a:r>
            <a:r>
              <a:rPr lang="en" sz="2400">
                <a:solidFill>
                  <a:srgbClr val="FF0000"/>
                </a:solidFill>
              </a:rPr>
              <a:t>both day and night</a:t>
            </a:r>
            <a:r>
              <a:rPr lang="en" sz="2400"/>
              <a:t>, but after the </a:t>
            </a:r>
            <a:r>
              <a:rPr lang="en" sz="2400">
                <a:solidFill>
                  <a:srgbClr val="FF0000"/>
                </a:solidFill>
              </a:rPr>
              <a:t>Luftwaffe attack on June 1st</a:t>
            </a:r>
            <a:r>
              <a:rPr lang="en" sz="2400"/>
              <a:t> (in which a passenger liner and three destroyers were sunk causing a severe loss of life) the evacuation </a:t>
            </a:r>
            <a:r>
              <a:rPr lang="en" sz="2400">
                <a:solidFill>
                  <a:srgbClr val="FF0000"/>
                </a:solidFill>
              </a:rPr>
              <a:t>only took place during night</a:t>
            </a:r>
            <a:r>
              <a:rPr lang="en" sz="2400"/>
              <a:t> in the veil of darkness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Case Red</a:t>
            </a:r>
          </a:p>
        </p:txBody>
      </p:sp>
      <p:sp>
        <p:nvSpPr>
          <p:cNvPr id="126" name="Shape 12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The French had</a:t>
            </a:r>
            <a:r>
              <a:rPr lang="en" sz="2400">
                <a:solidFill>
                  <a:srgbClr val="FF0000"/>
                </a:solidFill>
              </a:rPr>
              <a:t> lost a lot of soldiers</a:t>
            </a:r>
            <a:r>
              <a:rPr lang="en" sz="2400"/>
              <a:t> in Case Yellow/Fall Gelb</a:t>
            </a:r>
          </a:p>
          <a:p>
            <a:pPr lvl="0">
              <a:spcBef>
                <a:spcPts val="0"/>
              </a:spcBef>
              <a:buNone/>
            </a:pPr>
            <a:r>
              <a:rPr lang="en" sz="2400">
                <a:solidFill>
                  <a:srgbClr val="FF0000"/>
                </a:solidFill>
              </a:rPr>
              <a:t>Battle of Abbeville</a:t>
            </a:r>
            <a:r>
              <a:rPr lang="en" sz="2400"/>
              <a:t> takes place to </a:t>
            </a:r>
            <a:r>
              <a:rPr lang="en" sz="2400">
                <a:solidFill>
                  <a:srgbClr val="FF0000"/>
                </a:solidFill>
              </a:rPr>
              <a:t>save troops at Dunkirk</a:t>
            </a:r>
          </a:p>
          <a:p>
            <a:pPr lvl="0">
              <a:spcBef>
                <a:spcPts val="0"/>
              </a:spcBef>
              <a:buNone/>
            </a:pPr>
            <a:r>
              <a:rPr lang="en" sz="2400"/>
              <a:t>The </a:t>
            </a:r>
            <a:r>
              <a:rPr lang="en" sz="2400">
                <a:solidFill>
                  <a:srgbClr val="FF0000"/>
                </a:solidFill>
              </a:rPr>
              <a:t>Germans attacked Paris</a:t>
            </a:r>
            <a:r>
              <a:rPr lang="en" sz="2400"/>
              <a:t>, a long hard struggle but the Germans won, the French declare </a:t>
            </a:r>
            <a:r>
              <a:rPr lang="en" sz="2400">
                <a:solidFill>
                  <a:srgbClr val="FF0000"/>
                </a:solidFill>
              </a:rPr>
              <a:t>Paris an open city</a:t>
            </a:r>
          </a:p>
          <a:p>
            <a:pPr lvl="0">
              <a:spcBef>
                <a:spcPts val="0"/>
              </a:spcBef>
              <a:buNone/>
            </a:pPr>
            <a:r>
              <a:rPr lang="en" sz="2400">
                <a:solidFill>
                  <a:srgbClr val="FF0000"/>
                </a:solidFill>
              </a:rPr>
              <a:t>Maginot line</a:t>
            </a:r>
            <a:r>
              <a:rPr lang="en" sz="2400"/>
              <a:t> like Paris but they can not escape</a:t>
            </a:r>
          </a:p>
          <a:p>
            <a:pPr lvl="0">
              <a:spcBef>
                <a:spcPts val="0"/>
              </a:spcBef>
              <a:buNone/>
            </a:pPr>
            <a:r>
              <a:rPr lang="en" sz="2400">
                <a:solidFill>
                  <a:srgbClr val="FF0000"/>
                </a:solidFill>
              </a:rPr>
              <a:t>Second BEF evacuation</a:t>
            </a:r>
            <a:r>
              <a:rPr lang="en" sz="2400"/>
              <a:t> as the British pullout more troops</a:t>
            </a:r>
          </a:p>
          <a:p>
            <a:pPr lvl="0">
              <a:spcBef>
                <a:spcPts val="0"/>
              </a:spcBef>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Battle Map</a:t>
            </a:r>
          </a:p>
        </p:txBody>
      </p:sp>
      <p:pic>
        <p:nvPicPr>
          <p:cNvPr id="132" name="Shape 132"/>
          <p:cNvPicPr preferRelativeResize="0"/>
          <p:nvPr/>
        </p:nvPicPr>
        <p:blipFill>
          <a:blip r:embed="rId3">
            <a:alphaModFix/>
          </a:blip>
          <a:stretch>
            <a:fillRect/>
          </a:stretch>
        </p:blipFill>
        <p:spPr>
          <a:xfrm>
            <a:off x="1590675" y="1276300"/>
            <a:ext cx="5962650" cy="346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3100" y="64025"/>
            <a:ext cx="8520600" cy="572700"/>
          </a:xfrm>
          <a:prstGeom prst="rect">
            <a:avLst/>
          </a:prstGeom>
        </p:spPr>
        <p:txBody>
          <a:bodyPr lIns="91425" tIns="91425" rIns="91425" bIns="91425" anchor="t" anchorCtr="0">
            <a:noAutofit/>
          </a:bodyPr>
          <a:lstStyle/>
          <a:p>
            <a:pPr lvl="0" rtl="0">
              <a:spcBef>
                <a:spcPts val="0"/>
              </a:spcBef>
              <a:buNone/>
            </a:pPr>
            <a:r>
              <a:rPr lang="en"/>
              <a:t>Impacts</a:t>
            </a:r>
          </a:p>
        </p:txBody>
      </p:sp>
      <p:sp>
        <p:nvSpPr>
          <p:cNvPr id="138" name="Shape 138"/>
          <p:cNvSpPr txBox="1">
            <a:spLocks noGrp="1"/>
          </p:cNvSpPr>
          <p:nvPr>
            <p:ph type="body" idx="1"/>
          </p:nvPr>
        </p:nvSpPr>
        <p:spPr>
          <a:xfrm>
            <a:off x="217050" y="773825"/>
            <a:ext cx="5767800" cy="3416400"/>
          </a:xfrm>
          <a:prstGeom prst="rect">
            <a:avLst/>
          </a:prstGeom>
        </p:spPr>
        <p:txBody>
          <a:bodyPr lIns="91425" tIns="91425" rIns="91425" bIns="91425" anchor="t" anchorCtr="0">
            <a:noAutofit/>
          </a:bodyPr>
          <a:lstStyle/>
          <a:p>
            <a:pPr marL="457200" lvl="0" indent="-381000" rtl="0">
              <a:spcBef>
                <a:spcPts val="0"/>
              </a:spcBef>
              <a:buClr>
                <a:srgbClr val="FFFFFF"/>
              </a:buClr>
              <a:buSzPct val="100000"/>
            </a:pPr>
            <a:r>
              <a:rPr lang="en" sz="2400">
                <a:solidFill>
                  <a:srgbClr val="FFFFFF"/>
                </a:solidFill>
              </a:rPr>
              <a:t>Disrupted </a:t>
            </a:r>
            <a:r>
              <a:rPr lang="en" sz="2400">
                <a:solidFill>
                  <a:srgbClr val="FF0000"/>
                </a:solidFill>
              </a:rPr>
              <a:t>balance of power</a:t>
            </a:r>
            <a:r>
              <a:rPr lang="en" sz="2400">
                <a:solidFill>
                  <a:srgbClr val="FFFFFF"/>
                </a:solidFill>
              </a:rPr>
              <a:t> in Europe</a:t>
            </a:r>
          </a:p>
          <a:p>
            <a:pPr marL="914400" lvl="1" indent="-381000" rtl="0">
              <a:spcBef>
                <a:spcPts val="0"/>
              </a:spcBef>
              <a:buClr>
                <a:srgbClr val="FFFFFF"/>
              </a:buClr>
              <a:buSzPct val="100000"/>
            </a:pPr>
            <a:r>
              <a:rPr lang="en" sz="2400">
                <a:solidFill>
                  <a:srgbClr val="FFFFFF"/>
                </a:solidFill>
              </a:rPr>
              <a:t>Britain abandoned the Western Front</a:t>
            </a:r>
          </a:p>
          <a:p>
            <a:pPr marL="457200" lvl="0" indent="-381000" rtl="0">
              <a:spcBef>
                <a:spcPts val="0"/>
              </a:spcBef>
              <a:buClr>
                <a:srgbClr val="FF0000"/>
              </a:buClr>
              <a:buSzPct val="100000"/>
            </a:pPr>
            <a:r>
              <a:rPr lang="en" sz="2400">
                <a:solidFill>
                  <a:srgbClr val="FF0000"/>
                </a:solidFill>
              </a:rPr>
              <a:t>Divided France</a:t>
            </a:r>
          </a:p>
          <a:p>
            <a:pPr marL="914400" lvl="1" indent="-381000" rtl="0">
              <a:spcBef>
                <a:spcPts val="0"/>
              </a:spcBef>
              <a:buClr>
                <a:srgbClr val="FFFFFF"/>
              </a:buClr>
              <a:buSzPct val="100000"/>
            </a:pPr>
            <a:r>
              <a:rPr lang="en" sz="2400">
                <a:solidFill>
                  <a:srgbClr val="FFFFFF"/>
                </a:solidFill>
              </a:rPr>
              <a:t>North and West under German control</a:t>
            </a:r>
          </a:p>
          <a:p>
            <a:pPr marL="457200" lvl="0" indent="-381000" rtl="0">
              <a:spcBef>
                <a:spcPts val="0"/>
              </a:spcBef>
              <a:buClr>
                <a:srgbClr val="FFFFFF"/>
              </a:buClr>
              <a:buSzPct val="100000"/>
            </a:pPr>
            <a:r>
              <a:rPr lang="en" sz="2400">
                <a:solidFill>
                  <a:srgbClr val="FFFFFF"/>
                </a:solidFill>
              </a:rPr>
              <a:t>Gave Germans confidence in </a:t>
            </a:r>
            <a:r>
              <a:rPr lang="en" sz="2400" b="1">
                <a:solidFill>
                  <a:srgbClr val="FF0000"/>
                </a:solidFill>
              </a:rPr>
              <a:t>blitzkrieg</a:t>
            </a:r>
          </a:p>
          <a:p>
            <a:pPr marL="914400" lvl="1" indent="-381000" rtl="0">
              <a:spcBef>
                <a:spcPts val="0"/>
              </a:spcBef>
              <a:buClr>
                <a:srgbClr val="FFFFFF"/>
              </a:buClr>
              <a:buSzPct val="100000"/>
            </a:pPr>
            <a:r>
              <a:rPr lang="en" sz="2400">
                <a:solidFill>
                  <a:srgbClr val="FFFFFF"/>
                </a:solidFill>
              </a:rPr>
              <a:t>Used heavily in Russia, and failed</a:t>
            </a:r>
          </a:p>
        </p:txBody>
      </p:sp>
      <p:pic>
        <p:nvPicPr>
          <p:cNvPr id="139" name="Shape 139" descr="division of france.jpg"/>
          <p:cNvPicPr preferRelativeResize="0"/>
          <p:nvPr/>
        </p:nvPicPr>
        <p:blipFill>
          <a:blip r:embed="rId3">
            <a:alphaModFix/>
          </a:blip>
          <a:stretch>
            <a:fillRect/>
          </a:stretch>
        </p:blipFill>
        <p:spPr>
          <a:xfrm>
            <a:off x="5682600" y="1464212"/>
            <a:ext cx="3221925" cy="2215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0" end="0"/>
                                            </p:txEl>
                                          </p:spTgt>
                                        </p:tgtEl>
                                        <p:attrNameLst>
                                          <p:attrName>style.visibility</p:attrName>
                                        </p:attrNameLst>
                                      </p:cBhvr>
                                      <p:to>
                                        <p:strVal val="visible"/>
                                      </p:to>
                                    </p:set>
                                    <p:animEffect transition="in" filter="fade">
                                      <p:cBhvr>
                                        <p:cTn id="12" dur="1000"/>
                                        <p:tgtEl>
                                          <p:spTgt spid="1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1" end="1"/>
                                            </p:txEl>
                                          </p:spTgt>
                                        </p:tgtEl>
                                        <p:attrNameLst>
                                          <p:attrName>style.visibility</p:attrName>
                                        </p:attrNameLst>
                                      </p:cBhvr>
                                      <p:to>
                                        <p:strVal val="visible"/>
                                      </p:to>
                                    </p:set>
                                    <p:animEffect transition="in" filter="fade">
                                      <p:cBhvr>
                                        <p:cTn id="17" dur="1000"/>
                                        <p:tgtEl>
                                          <p:spTgt spid="1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2" end="2"/>
                                            </p:txEl>
                                          </p:spTgt>
                                        </p:tgtEl>
                                        <p:attrNameLst>
                                          <p:attrName>style.visibility</p:attrName>
                                        </p:attrNameLst>
                                      </p:cBhvr>
                                      <p:to>
                                        <p:strVal val="visible"/>
                                      </p:to>
                                    </p:set>
                                    <p:animEffect transition="in" filter="fade">
                                      <p:cBhvr>
                                        <p:cTn id="22" dur="1000"/>
                                        <p:tgtEl>
                                          <p:spTgt spid="13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xEl>
                                              <p:pRg st="3" end="3"/>
                                            </p:txEl>
                                          </p:spTgt>
                                        </p:tgtEl>
                                        <p:attrNameLst>
                                          <p:attrName>style.visibility</p:attrName>
                                        </p:attrNameLst>
                                      </p:cBhvr>
                                      <p:to>
                                        <p:strVal val="visible"/>
                                      </p:to>
                                    </p:set>
                                    <p:animEffect transition="in" filter="fade">
                                      <p:cBhvr>
                                        <p:cTn id="27" dur="1000"/>
                                        <p:tgtEl>
                                          <p:spTgt spid="13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xEl>
                                              <p:pRg st="4" end="4"/>
                                            </p:txEl>
                                          </p:spTgt>
                                        </p:tgtEl>
                                        <p:attrNameLst>
                                          <p:attrName>style.visibility</p:attrName>
                                        </p:attrNameLst>
                                      </p:cBhvr>
                                      <p:to>
                                        <p:strVal val="visible"/>
                                      </p:to>
                                    </p:set>
                                    <p:animEffect transition="in" filter="fade">
                                      <p:cBhvr>
                                        <p:cTn id="32" dur="1000"/>
                                        <p:tgtEl>
                                          <p:spTgt spid="13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xEl>
                                              <p:pRg st="5" end="5"/>
                                            </p:txEl>
                                          </p:spTgt>
                                        </p:tgtEl>
                                        <p:attrNameLst>
                                          <p:attrName>style.visibility</p:attrName>
                                        </p:attrNameLst>
                                      </p:cBhvr>
                                      <p:to>
                                        <p:strVal val="visible"/>
                                      </p:to>
                                    </p:set>
                                    <p:animEffect transition="in" filter="fade">
                                      <p:cBhvr>
                                        <p:cTn id="37" dur="1000"/>
                                        <p:tgtEl>
                                          <p:spTgt spid="1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88375"/>
            <a:ext cx="8520600" cy="402600"/>
          </a:xfrm>
          <a:prstGeom prst="rect">
            <a:avLst/>
          </a:prstGeom>
        </p:spPr>
        <p:txBody>
          <a:bodyPr lIns="91425" tIns="91425" rIns="91425" bIns="91425" anchor="t" anchorCtr="0">
            <a:noAutofit/>
          </a:bodyPr>
          <a:lstStyle/>
          <a:p>
            <a:pPr lvl="0" algn="ctr">
              <a:spcBef>
                <a:spcPts val="0"/>
              </a:spcBef>
              <a:buNone/>
            </a:pPr>
            <a:r>
              <a:rPr lang="en" sz="1800"/>
              <a:t>Work Cited</a:t>
            </a:r>
          </a:p>
        </p:txBody>
      </p:sp>
      <p:sp>
        <p:nvSpPr>
          <p:cNvPr id="145" name="Shape 145"/>
          <p:cNvSpPr txBox="1">
            <a:spLocks noGrp="1"/>
          </p:cNvSpPr>
          <p:nvPr>
            <p:ph type="body" idx="1"/>
          </p:nvPr>
        </p:nvSpPr>
        <p:spPr>
          <a:xfrm>
            <a:off x="311700" y="161875"/>
            <a:ext cx="8520600" cy="3416400"/>
          </a:xfrm>
          <a:prstGeom prst="rect">
            <a:avLst/>
          </a:prstGeom>
        </p:spPr>
        <p:txBody>
          <a:bodyPr lIns="91425" tIns="91425" rIns="91425" bIns="91425" anchor="t" anchorCtr="0">
            <a:noAutofit/>
          </a:bodyPr>
          <a:lstStyle/>
          <a:p>
            <a:pPr lvl="0" rtl="0">
              <a:lnSpc>
                <a:spcPct val="150000"/>
              </a:lnSpc>
              <a:spcBef>
                <a:spcPts val="0"/>
              </a:spcBef>
              <a:spcAft>
                <a:spcPts val="0"/>
              </a:spcAft>
              <a:buNone/>
            </a:pPr>
            <a:r>
              <a:rPr lang="en" sz="1100">
                <a:solidFill>
                  <a:schemeClr val="dk1"/>
                </a:solidFill>
              </a:rPr>
              <a:t>Axelrod, Alan. “Dunkirk Evacuation.” </a:t>
            </a:r>
            <a:r>
              <a:rPr lang="en" sz="1100" i="1">
                <a:solidFill>
                  <a:schemeClr val="dk1"/>
                </a:solidFill>
              </a:rPr>
              <a:t>Encyclopedia of World War II, Vol. 1</a:t>
            </a:r>
            <a:r>
              <a:rPr lang="en" sz="1100">
                <a:solidFill>
                  <a:schemeClr val="dk1"/>
                </a:solidFill>
              </a:rPr>
              <a:t>, Facts On File, 2013. </a:t>
            </a:r>
            <a:r>
              <a:rPr lang="en" sz="1100" i="1">
                <a:solidFill>
                  <a:schemeClr val="dk1"/>
                </a:solidFill>
              </a:rPr>
              <a:t>History Research Center</a:t>
            </a:r>
            <a:r>
              <a:rPr lang="en" sz="1100">
                <a:solidFill>
                  <a:schemeClr val="dk1"/>
                </a:solidFill>
              </a:rPr>
              <a:t>, </a:t>
            </a:r>
          </a:p>
          <a:p>
            <a:pPr lvl="0" indent="457200" rtl="0">
              <a:lnSpc>
                <a:spcPct val="150000"/>
              </a:lnSpc>
              <a:spcBef>
                <a:spcPts val="0"/>
              </a:spcBef>
              <a:spcAft>
                <a:spcPts val="0"/>
              </a:spcAft>
              <a:buNone/>
            </a:pPr>
            <a:r>
              <a:rPr lang="en" sz="1100">
                <a:solidFill>
                  <a:srgbClr val="FFFFFF"/>
                </a:solidFill>
              </a:rPr>
              <a:t>online.infobase.com/Article/Details/264595?q=operation dynamo. Accessed 2017. </a:t>
            </a:r>
          </a:p>
          <a:p>
            <a:pPr marL="0" lvl="0" indent="0" rtl="0">
              <a:lnSpc>
                <a:spcPct val="150000"/>
              </a:lnSpc>
              <a:spcBef>
                <a:spcPts val="0"/>
              </a:spcBef>
              <a:spcAft>
                <a:spcPts val="0"/>
              </a:spcAft>
              <a:buNone/>
            </a:pPr>
            <a:r>
              <a:rPr lang="en" sz="1100">
                <a:solidFill>
                  <a:srgbClr val="FFFFFF"/>
                </a:solidFill>
              </a:rPr>
              <a:t>Chen, C. Peter. "Invasion of France and the Low Countries." WW2DB. N.p., n.d. Web. 23 Apr. 2017.</a:t>
            </a:r>
          </a:p>
          <a:p>
            <a:pPr marL="0" lvl="0" indent="457200" rtl="0">
              <a:lnSpc>
                <a:spcPct val="150000"/>
              </a:lnSpc>
              <a:spcBef>
                <a:spcPts val="0"/>
              </a:spcBef>
              <a:spcAft>
                <a:spcPts val="0"/>
              </a:spcAft>
              <a:buNone/>
            </a:pPr>
            <a:r>
              <a:rPr lang="en" sz="1100">
                <a:solidFill>
                  <a:srgbClr val="FFFFFF"/>
                </a:solidFill>
              </a:rPr>
              <a:t>http://ww2db.com/battle_spec.php?battle_id=32</a:t>
            </a:r>
          </a:p>
          <a:p>
            <a:pPr marL="0" lvl="0" indent="0" rtl="0">
              <a:lnSpc>
                <a:spcPct val="150000"/>
              </a:lnSpc>
              <a:spcBef>
                <a:spcPts val="0"/>
              </a:spcBef>
              <a:spcAft>
                <a:spcPts val="0"/>
              </a:spcAft>
              <a:buNone/>
            </a:pPr>
            <a:r>
              <a:rPr lang="en" sz="1100">
                <a:solidFill>
                  <a:srgbClr val="FFFFFF"/>
                </a:solidFill>
              </a:rPr>
              <a:t>Christian, Kaiser. Fall ROT - WWI World War Tours WWII. N.p., n.d. Web. 23 Apr. 2017.</a:t>
            </a:r>
          </a:p>
          <a:p>
            <a:pPr marL="0" lvl="0" indent="0" rtl="0">
              <a:lnSpc>
                <a:spcPct val="150000"/>
              </a:lnSpc>
              <a:spcBef>
                <a:spcPts val="0"/>
              </a:spcBef>
              <a:spcAft>
                <a:spcPts val="0"/>
              </a:spcAft>
              <a:buNone/>
            </a:pPr>
            <a:r>
              <a:rPr lang="en" sz="1100">
                <a:solidFill>
                  <a:srgbClr val="FFFFFF"/>
                </a:solidFill>
              </a:rPr>
              <a:t>	</a:t>
            </a:r>
            <a:r>
              <a:rPr lang="en" sz="1100">
                <a:solidFill>
                  <a:schemeClr val="dk1"/>
                </a:solidFill>
              </a:rPr>
              <a:t>http://www.worldwartours.be/fall-rot.html</a:t>
            </a:r>
          </a:p>
          <a:p>
            <a:pPr marL="0" lvl="0" indent="0" rtl="0">
              <a:lnSpc>
                <a:spcPct val="150000"/>
              </a:lnSpc>
              <a:spcBef>
                <a:spcPts val="0"/>
              </a:spcBef>
              <a:spcAft>
                <a:spcPts val="0"/>
              </a:spcAft>
              <a:buNone/>
            </a:pPr>
            <a:r>
              <a:rPr lang="en" sz="1100" i="1">
                <a:solidFill>
                  <a:srgbClr val="FFFFFF"/>
                </a:solidFill>
              </a:rPr>
              <a:t>Erich Von Manstein</a:t>
            </a:r>
            <a:r>
              <a:rPr lang="en" sz="1100">
                <a:solidFill>
                  <a:srgbClr val="FFFFFF"/>
                </a:solidFill>
              </a:rPr>
              <a:t>. Digital image. </a:t>
            </a:r>
            <a:r>
              <a:rPr lang="en" sz="1100" i="1">
                <a:solidFill>
                  <a:srgbClr val="FFFFFF"/>
                </a:solidFill>
              </a:rPr>
              <a:t>Wikipedia</a:t>
            </a:r>
            <a:r>
              <a:rPr lang="en" sz="1100">
                <a:solidFill>
                  <a:srgbClr val="FFFFFF"/>
                </a:solidFill>
              </a:rPr>
              <a:t>. Wikipedia, n.d. Web. </a:t>
            </a:r>
          </a:p>
          <a:p>
            <a:pPr marL="0" lvl="0" indent="457200" rtl="0">
              <a:lnSpc>
                <a:spcPct val="150000"/>
              </a:lnSpc>
              <a:spcBef>
                <a:spcPts val="0"/>
              </a:spcBef>
              <a:spcAft>
                <a:spcPts val="0"/>
              </a:spcAft>
              <a:buNone/>
            </a:pPr>
            <a:r>
              <a:rPr lang="en" sz="1100">
                <a:solidFill>
                  <a:srgbClr val="FFFFFF"/>
                </a:solidFill>
              </a:rPr>
              <a:t>&lt;</a:t>
            </a:r>
            <a:r>
              <a:rPr lang="en" sz="1100" u="sng">
                <a:solidFill>
                  <a:schemeClr val="hlink"/>
                </a:solidFill>
                <a:hlinkClick r:id="rId3"/>
              </a:rPr>
              <a:t>https://www.google.com/search?q=Erich+von+Manstein&amp;safe=strict&amp;rlz=1C1CHZL_enUS724US734&amp;source=lnms&amp;tbm=isch&amp;</a:t>
            </a:r>
            <a:r>
              <a:rPr lang="en" sz="1100">
                <a:solidFill>
                  <a:srgbClr val="FFFFFF"/>
                </a:solidFill>
              </a:rPr>
              <a:t>sa=X&amp;ved=0ahUKEwib-8me7b7TAhVR4WMKHXE7Cv4Q_AUICCgB&amp;biw=1707&amp;bih=844&amp;dpr=1.13#imgrc=avw2u1ObkbyfYM:&gt;.</a:t>
            </a:r>
          </a:p>
          <a:p>
            <a:pPr lvl="0">
              <a:lnSpc>
                <a:spcPct val="150000"/>
              </a:lnSpc>
              <a:spcBef>
                <a:spcPts val="0"/>
              </a:spcBef>
              <a:spcAft>
                <a:spcPts val="0"/>
              </a:spcAft>
              <a:buNone/>
            </a:pPr>
            <a:r>
              <a:rPr lang="en" sz="1100" i="1">
                <a:solidFill>
                  <a:srgbClr val="FFFFFF"/>
                </a:solidFill>
              </a:rPr>
              <a:t>Fall of France</a:t>
            </a:r>
            <a:r>
              <a:rPr lang="en" sz="1100">
                <a:solidFill>
                  <a:srgbClr val="FFFFFF"/>
                </a:solidFill>
              </a:rPr>
              <a:t>. Digital image. </a:t>
            </a:r>
            <a:r>
              <a:rPr lang="en" sz="1100" i="1">
                <a:solidFill>
                  <a:srgbClr val="FFFFFF"/>
                </a:solidFill>
              </a:rPr>
              <a:t>Ytimg</a:t>
            </a:r>
            <a:r>
              <a:rPr lang="en" sz="1100">
                <a:solidFill>
                  <a:srgbClr val="FFFFFF"/>
                </a:solidFill>
              </a:rPr>
              <a:t>. Maxres Default, n.d. Web. 24 Apr. 2017. &lt;https://i.ytimg.com/vi/i3UUVBphD_Q/maxresdefault.jpg&gt;.</a:t>
            </a:r>
          </a:p>
          <a:p>
            <a:pPr lvl="0" rtl="0">
              <a:lnSpc>
                <a:spcPct val="150000"/>
              </a:lnSpc>
              <a:spcBef>
                <a:spcPts val="0"/>
              </a:spcBef>
              <a:spcAft>
                <a:spcPts val="0"/>
              </a:spcAft>
              <a:buNone/>
            </a:pPr>
            <a:r>
              <a:rPr lang="en" sz="1100" i="1">
                <a:solidFill>
                  <a:srgbClr val="FFFFFF"/>
                </a:solidFill>
              </a:rPr>
              <a:t>France Defeat</a:t>
            </a:r>
            <a:r>
              <a:rPr lang="en" sz="1100">
                <a:solidFill>
                  <a:srgbClr val="FFFFFF"/>
                </a:solidFill>
              </a:rPr>
              <a:t>. Digital image. </a:t>
            </a:r>
            <a:r>
              <a:rPr lang="en" sz="1100" i="1">
                <a:solidFill>
                  <a:srgbClr val="FFFFFF"/>
                </a:solidFill>
              </a:rPr>
              <a:t>Eyewitness to History</a:t>
            </a:r>
            <a:r>
              <a:rPr lang="en" sz="1100">
                <a:solidFill>
                  <a:srgbClr val="FFFFFF"/>
                </a:solidFill>
              </a:rPr>
              <a:t>. N.p., n.d. Web. 24 Apr. 2017. </a:t>
            </a:r>
          </a:p>
          <a:p>
            <a:pPr lvl="0" indent="457200" rtl="0">
              <a:lnSpc>
                <a:spcPct val="150000"/>
              </a:lnSpc>
              <a:spcBef>
                <a:spcPts val="0"/>
              </a:spcBef>
              <a:spcAft>
                <a:spcPts val="0"/>
              </a:spcAft>
              <a:buNone/>
            </a:pPr>
            <a:r>
              <a:rPr lang="en" sz="1100">
                <a:solidFill>
                  <a:srgbClr val="FFFFFF"/>
                </a:solidFill>
              </a:rPr>
              <a:t>&lt;</a:t>
            </a:r>
            <a:r>
              <a:rPr lang="en" sz="1100">
                <a:solidFill>
                  <a:srgbClr val="FFFFFF"/>
                </a:solidFill>
                <a:hlinkClick r:id="rId4"/>
              </a:rPr>
              <a:t>http://www.eyewitnesstohistory.com/images/francedefeat2.jpg</a:t>
            </a:r>
            <a:r>
              <a:rPr lang="en" sz="1100">
                <a:solidFill>
                  <a:srgbClr val="FFFFFF"/>
                </a:solidFill>
              </a:rPr>
              <a:t>&gt;.</a:t>
            </a:r>
          </a:p>
          <a:p>
            <a:pPr marL="0" lvl="0" indent="0" rtl="0">
              <a:lnSpc>
                <a:spcPct val="150000"/>
              </a:lnSpc>
              <a:spcBef>
                <a:spcPts val="0"/>
              </a:spcBef>
              <a:spcAft>
                <a:spcPts val="0"/>
              </a:spcAft>
              <a:buNone/>
            </a:pPr>
            <a:r>
              <a:rPr lang="en" sz="1100">
                <a:solidFill>
                  <a:srgbClr val="FFFFFF"/>
                </a:solidFill>
              </a:rPr>
              <a:t>"Fall Rot (Case Red)." History Wars Weapons. N.p., n.d. Web. 23 Apr. 2017.</a:t>
            </a:r>
          </a:p>
          <a:p>
            <a:pPr marL="0" lvl="0" indent="0" rtl="0">
              <a:lnSpc>
                <a:spcPct val="150000"/>
              </a:lnSpc>
              <a:spcBef>
                <a:spcPts val="0"/>
              </a:spcBef>
              <a:spcAft>
                <a:spcPts val="0"/>
              </a:spcAft>
              <a:buNone/>
            </a:pPr>
            <a:r>
              <a:rPr lang="en" sz="1100">
                <a:solidFill>
                  <a:srgbClr val="FFFFFF"/>
                </a:solidFill>
              </a:rPr>
              <a:t>	http://historywarsweapons.com/fall-rot-case-red/http://historywarsweapons.com/fall-rot-case-red/</a:t>
            </a:r>
          </a:p>
          <a:p>
            <a:pPr marL="0" lvl="0" indent="0">
              <a:lnSpc>
                <a:spcPct val="150000"/>
              </a:lnSpc>
              <a:spcBef>
                <a:spcPts val="0"/>
              </a:spcBef>
              <a:spcAft>
                <a:spcPts val="0"/>
              </a:spcAft>
              <a:buNone/>
            </a:pPr>
            <a:r>
              <a:rPr lang="en" sz="1100">
                <a:solidFill>
                  <a:srgbClr val="FFFFFF"/>
                </a:solidFill>
              </a:rPr>
              <a:t>The World at War - German Codenames. N.p., n.d. Web. 23 Apr. 2017.</a:t>
            </a:r>
          </a:p>
          <a:p>
            <a:pPr lvl="0" rtl="0">
              <a:lnSpc>
                <a:spcPct val="150000"/>
              </a:lnSpc>
              <a:spcBef>
                <a:spcPts val="0"/>
              </a:spcBef>
              <a:spcAft>
                <a:spcPts val="0"/>
              </a:spcAft>
              <a:buNone/>
            </a:pPr>
            <a:r>
              <a:rPr lang="en" sz="1100">
                <a:solidFill>
                  <a:srgbClr val="FFFFFF"/>
                </a:solidFill>
              </a:rPr>
              <a:t>Sheffield, Gary, Dr. "The Fall of France." </a:t>
            </a:r>
            <a:r>
              <a:rPr lang="en" sz="1100" i="1">
                <a:solidFill>
                  <a:srgbClr val="FFFFFF"/>
                </a:solidFill>
              </a:rPr>
              <a:t>BBC News</a:t>
            </a:r>
            <a:r>
              <a:rPr lang="en" sz="1100">
                <a:solidFill>
                  <a:srgbClr val="FFFFFF"/>
                </a:solidFill>
              </a:rPr>
              <a:t>. BBC, 30 Mar. 2011. Web. 24 Apr. 2017. </a:t>
            </a:r>
          </a:p>
          <a:p>
            <a:pPr lvl="0" indent="457200" rtl="0">
              <a:lnSpc>
                <a:spcPct val="150000"/>
              </a:lnSpc>
              <a:spcBef>
                <a:spcPts val="0"/>
              </a:spcBef>
              <a:spcAft>
                <a:spcPts val="0"/>
              </a:spcAft>
              <a:buNone/>
            </a:pPr>
            <a:r>
              <a:rPr lang="en" sz="1100">
                <a:solidFill>
                  <a:srgbClr val="FFFFFF"/>
                </a:solidFill>
              </a:rPr>
              <a:t>&lt;</a:t>
            </a:r>
            <a:r>
              <a:rPr lang="en" sz="1100" u="sng">
                <a:solidFill>
                  <a:schemeClr val="hlink"/>
                </a:solidFill>
                <a:hlinkClick r:id="rId5"/>
              </a:rPr>
              <a:t>http://www.bbc.co.uk/history/worldwars/wwtwo/fall_france_01.shtml</a:t>
            </a:r>
            <a:r>
              <a:rPr lang="en" sz="1100">
                <a:solidFill>
                  <a:srgbClr val="FFFFFF"/>
                </a:solidFill>
              </a:rPr>
              <a:t>&gt;.</a:t>
            </a:r>
          </a:p>
          <a:p>
            <a:pPr marL="0" lvl="0" indent="0" rtl="0">
              <a:lnSpc>
                <a:spcPct val="150000"/>
              </a:lnSpc>
              <a:spcBef>
                <a:spcPts val="0"/>
              </a:spcBef>
              <a:spcAft>
                <a:spcPts val="0"/>
              </a:spcAft>
              <a:buNone/>
            </a:pPr>
            <a:r>
              <a:rPr lang="en" sz="1100">
                <a:solidFill>
                  <a:srgbClr val="FFFFFF"/>
                </a:solidFill>
              </a:rPr>
              <a:t>Bennett, Peter, and Malcolm Dando. “The Ardennes Revisited: Comments on Laing's Comments on the Fall of France.” </a:t>
            </a:r>
            <a:r>
              <a:rPr lang="en" sz="1100" i="1">
                <a:solidFill>
                  <a:srgbClr val="FFFFFF"/>
                </a:solidFill>
              </a:rPr>
              <a:t>The Journal of            the Operational Research Society</a:t>
            </a:r>
            <a:r>
              <a:rPr lang="en" sz="1100">
                <a:solidFill>
                  <a:srgbClr val="FFFFFF"/>
                </a:solidFill>
              </a:rPr>
              <a:t>, vol. 30, no. 7, 1979, pp. 670–671.,</a:t>
            </a:r>
            <a:r>
              <a:rPr lang="en" sz="1100">
                <a:solidFill>
                  <a:srgbClr val="FFFFFF"/>
                </a:solidFill>
                <a:hlinkClick r:id="rId6"/>
              </a:rPr>
              <a:t> </a:t>
            </a:r>
            <a:r>
              <a:rPr lang="en" sz="1100" u="sng">
                <a:solidFill>
                  <a:srgbClr val="FFFFFF"/>
                </a:solidFill>
                <a:hlinkClick r:id="rId6"/>
              </a:rPr>
              <a:t>www.jstor.org/stable/3009389</a:t>
            </a:r>
            <a:r>
              <a:rPr lang="en" sz="1100">
                <a:solidFill>
                  <a:srgbClr val="FFFFFF"/>
                </a:solidFill>
              </a:rPr>
              <a:t>.</a:t>
            </a:r>
          </a:p>
          <a:p>
            <a:pPr marL="0" lvl="0" indent="0" rtl="0">
              <a:lnSpc>
                <a:spcPct val="150000"/>
              </a:lnSpc>
              <a:spcBef>
                <a:spcPts val="0"/>
              </a:spcBef>
              <a:spcAft>
                <a:spcPts val="0"/>
              </a:spcAft>
              <a:buNone/>
            </a:pPr>
            <a:r>
              <a:rPr lang="en" sz="1100">
                <a:solidFill>
                  <a:srgbClr val="FFFFFF"/>
                </a:solidFill>
              </a:rPr>
              <a:t>(and Ethan Hines talking to me about WWII)</a:t>
            </a:r>
          </a:p>
          <a:p>
            <a:pPr marL="0" lvl="0" indent="0" rtl="0">
              <a:lnSpc>
                <a:spcPct val="150000"/>
              </a:lnSpc>
              <a:spcBef>
                <a:spcPts val="0"/>
              </a:spcBef>
              <a:spcAft>
                <a:spcPts val="0"/>
              </a:spcAft>
              <a:buNone/>
            </a:pPr>
            <a:r>
              <a:rPr lang="en" sz="1100">
                <a:solidFill>
                  <a:srgbClr val="000000"/>
                </a:solidFill>
              </a:rPr>
              <a:t>"Operation Dynamo." </a:t>
            </a:r>
            <a:r>
              <a:rPr lang="en" sz="1100" i="1">
                <a:solidFill>
                  <a:srgbClr val="000000"/>
                </a:solidFill>
              </a:rPr>
              <a:t>The Story of The Bee and Her Role in the Evacuation of Dunkirk RSS</a:t>
            </a:r>
            <a:r>
              <a:rPr lang="en" sz="1100">
                <a:solidFill>
                  <a:srgbClr val="000000"/>
                </a:solidFill>
              </a:rPr>
              <a:t>. N.p., n.d. Web. 25 Apr. 2017.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The Battle of France</a:t>
            </a:r>
          </a:p>
        </p:txBody>
      </p:sp>
      <p:sp>
        <p:nvSpPr>
          <p:cNvPr id="60" name="Shape 60"/>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Nic Chambers, Noah Righi, Makenna Page, Nico Mendez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descr="map of europe 2.jpg"/>
          <p:cNvPicPr preferRelativeResize="0"/>
          <p:nvPr/>
        </p:nvPicPr>
        <p:blipFill>
          <a:blip r:embed="rId3">
            <a:alphaModFix/>
          </a:blip>
          <a:stretch>
            <a:fillRect/>
          </a:stretch>
        </p:blipFill>
        <p:spPr>
          <a:xfrm>
            <a:off x="260470" y="681125"/>
            <a:ext cx="5252825" cy="2954725"/>
          </a:xfrm>
          <a:prstGeom prst="rect">
            <a:avLst/>
          </a:prstGeom>
          <a:noFill/>
          <a:ln>
            <a:noFill/>
          </a:ln>
        </p:spPr>
      </p:pic>
      <p:sp>
        <p:nvSpPr>
          <p:cNvPr id="66" name="Shape 66"/>
          <p:cNvSpPr txBox="1"/>
          <p:nvPr/>
        </p:nvSpPr>
        <p:spPr>
          <a:xfrm>
            <a:off x="5567700" y="1087600"/>
            <a:ext cx="3576300" cy="1746000"/>
          </a:xfrm>
          <a:prstGeom prst="rect">
            <a:avLst/>
          </a:prstGeom>
          <a:noFill/>
          <a:ln>
            <a:noFill/>
          </a:ln>
        </p:spPr>
        <p:txBody>
          <a:bodyPr lIns="91425" tIns="91425" rIns="91425" bIns="91425" anchor="t" anchorCtr="0">
            <a:noAutofit/>
          </a:bodyPr>
          <a:lstStyle/>
          <a:p>
            <a:pPr marL="457200" lvl="0" indent="-381000" rtl="0">
              <a:spcBef>
                <a:spcPts val="0"/>
              </a:spcBef>
              <a:buClr>
                <a:srgbClr val="FFFFFF"/>
              </a:buClr>
              <a:buSzPct val="100000"/>
              <a:buChar char="●"/>
            </a:pPr>
            <a:r>
              <a:rPr lang="en" sz="2400">
                <a:solidFill>
                  <a:srgbClr val="FFFFFF"/>
                </a:solidFill>
              </a:rPr>
              <a:t>May 10, 1940</a:t>
            </a:r>
          </a:p>
          <a:p>
            <a:pPr marL="457200" lvl="0" indent="-381000" rtl="0">
              <a:spcBef>
                <a:spcPts val="0"/>
              </a:spcBef>
              <a:buClr>
                <a:srgbClr val="FF0000"/>
              </a:buClr>
              <a:buSzPct val="100000"/>
              <a:buChar char="●"/>
            </a:pPr>
            <a:r>
              <a:rPr lang="en" sz="2400">
                <a:solidFill>
                  <a:srgbClr val="FF0000"/>
                </a:solidFill>
              </a:rPr>
              <a:t>Maginot Line</a:t>
            </a:r>
          </a:p>
          <a:p>
            <a:pPr marL="914400" lvl="1" indent="-381000" rtl="0">
              <a:spcBef>
                <a:spcPts val="0"/>
              </a:spcBef>
              <a:buClr>
                <a:srgbClr val="FFFFFF"/>
              </a:buClr>
              <a:buSzPct val="100000"/>
              <a:buChar char="○"/>
            </a:pPr>
            <a:r>
              <a:rPr lang="en" sz="2400">
                <a:solidFill>
                  <a:srgbClr val="FFFFFF"/>
                </a:solidFill>
              </a:rPr>
              <a:t>France learned from WWI</a:t>
            </a:r>
          </a:p>
        </p:txBody>
      </p:sp>
      <p:sp>
        <p:nvSpPr>
          <p:cNvPr id="67" name="Shape 67"/>
          <p:cNvSpPr txBox="1">
            <a:spLocks noGrp="1"/>
          </p:cNvSpPr>
          <p:nvPr>
            <p:ph type="title"/>
          </p:nvPr>
        </p:nvSpPr>
        <p:spPr>
          <a:xfrm>
            <a:off x="83100" y="64025"/>
            <a:ext cx="8520600" cy="572700"/>
          </a:xfrm>
          <a:prstGeom prst="rect">
            <a:avLst/>
          </a:prstGeom>
        </p:spPr>
        <p:txBody>
          <a:bodyPr lIns="91425" tIns="91425" rIns="91425" bIns="91425" anchor="t" anchorCtr="0">
            <a:noAutofit/>
          </a:bodyPr>
          <a:lstStyle/>
          <a:p>
            <a:pPr lvl="0" rtl="0">
              <a:spcBef>
                <a:spcPts val="0"/>
              </a:spcBef>
              <a:buNone/>
            </a:pPr>
            <a:r>
              <a:rPr lang="en"/>
              <a:t>The Fall of France</a:t>
            </a:r>
          </a:p>
        </p:txBody>
      </p:sp>
      <p:sp>
        <p:nvSpPr>
          <p:cNvPr id="68" name="Shape 68"/>
          <p:cNvSpPr txBox="1"/>
          <p:nvPr/>
        </p:nvSpPr>
        <p:spPr>
          <a:xfrm>
            <a:off x="260475" y="3738225"/>
            <a:ext cx="8680200" cy="7068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FFFFF"/>
                </a:solidFill>
              </a:rPr>
              <a:t>The Battle of France was riddled with daring operations from both sides, but ultimately Germany’s organization led to Axis victory and the fall of France.</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8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fade">
                                      <p:cBhvr>
                                        <p:cTn id="12" dur="1000"/>
                                        <p:tgtEl>
                                          <p:spTgt spid="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animEffect transition="in" filter="fade">
                                      <p:cBhvr>
                                        <p:cTn id="17" dur="1000"/>
                                        <p:tgtEl>
                                          <p:spTgt spid="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xEl>
                                              <p:pRg st="2" end="2"/>
                                            </p:txEl>
                                          </p:spTgt>
                                        </p:tgtEl>
                                        <p:attrNameLst>
                                          <p:attrName>style.visibility</p:attrName>
                                        </p:attrNameLst>
                                      </p:cBhvr>
                                      <p:to>
                                        <p:strVal val="visible"/>
                                      </p:to>
                                    </p:set>
                                    <p:animEffect transition="in" filter="fade">
                                      <p:cBhvr>
                                        <p:cTn id="22" dur="1000"/>
                                        <p:tgtEl>
                                          <p:spTgt spid="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100" y="64025"/>
            <a:ext cx="8520600" cy="572700"/>
          </a:xfrm>
          <a:prstGeom prst="rect">
            <a:avLst/>
          </a:prstGeom>
        </p:spPr>
        <p:txBody>
          <a:bodyPr lIns="91425" tIns="91425" rIns="91425" bIns="91425" anchor="t" anchorCtr="0">
            <a:noAutofit/>
          </a:bodyPr>
          <a:lstStyle/>
          <a:p>
            <a:pPr lvl="0" rtl="0">
              <a:spcBef>
                <a:spcPts val="0"/>
              </a:spcBef>
              <a:buNone/>
            </a:pPr>
            <a:r>
              <a:rPr lang="en"/>
              <a:t>Timeline</a:t>
            </a:r>
          </a:p>
        </p:txBody>
      </p:sp>
      <p:sp>
        <p:nvSpPr>
          <p:cNvPr id="74" name="Shape 74"/>
          <p:cNvSpPr txBox="1">
            <a:spLocks noGrp="1"/>
          </p:cNvSpPr>
          <p:nvPr>
            <p:ph type="body" idx="1"/>
          </p:nvPr>
        </p:nvSpPr>
        <p:spPr>
          <a:xfrm>
            <a:off x="235225" y="636725"/>
            <a:ext cx="8520600" cy="3416400"/>
          </a:xfrm>
          <a:prstGeom prst="rect">
            <a:avLst/>
          </a:prstGeom>
        </p:spPr>
        <p:txBody>
          <a:bodyPr lIns="91425" tIns="91425" rIns="91425" bIns="91425" anchor="t" anchorCtr="0">
            <a:noAutofit/>
          </a:bodyPr>
          <a:lstStyle/>
          <a:p>
            <a:pPr marL="457200" lvl="0" indent="-381000" rtl="0">
              <a:spcBef>
                <a:spcPts val="0"/>
              </a:spcBef>
              <a:buClr>
                <a:srgbClr val="FFFFFF"/>
              </a:buClr>
              <a:buSzPct val="100000"/>
            </a:pPr>
            <a:r>
              <a:rPr lang="en" sz="2400">
                <a:solidFill>
                  <a:srgbClr val="FFFFFF"/>
                </a:solidFill>
              </a:rPr>
              <a:t>May 10, 1940 -- Air &amp; ground attacks on Belgium</a:t>
            </a:r>
          </a:p>
          <a:p>
            <a:pPr marL="914400" lvl="1" indent="-381000" rtl="0">
              <a:spcBef>
                <a:spcPts val="0"/>
              </a:spcBef>
              <a:buClr>
                <a:srgbClr val="FFFFFF"/>
              </a:buClr>
              <a:buSzPct val="100000"/>
            </a:pPr>
            <a:r>
              <a:rPr lang="en" sz="2400">
                <a:solidFill>
                  <a:srgbClr val="FFFFFF"/>
                </a:solidFill>
              </a:rPr>
              <a:t>Complicated Allies</a:t>
            </a:r>
          </a:p>
          <a:p>
            <a:pPr marL="457200" lvl="0" indent="-381000" rtl="0">
              <a:spcBef>
                <a:spcPts val="0"/>
              </a:spcBef>
              <a:buClr>
                <a:srgbClr val="FFFFFF"/>
              </a:buClr>
              <a:buSzPct val="100000"/>
            </a:pPr>
            <a:r>
              <a:rPr lang="en" sz="2400">
                <a:solidFill>
                  <a:srgbClr val="FFFFFF"/>
                </a:solidFill>
              </a:rPr>
              <a:t>May 13, 1940 -- Panzers arrived on the River Meuse, crossing it in 2 days</a:t>
            </a:r>
          </a:p>
          <a:p>
            <a:pPr marL="457200" lvl="0" indent="-381000" rtl="0">
              <a:spcBef>
                <a:spcPts val="0"/>
              </a:spcBef>
              <a:buClr>
                <a:srgbClr val="FFFFFF"/>
              </a:buClr>
              <a:buSzPct val="100000"/>
            </a:pPr>
            <a:r>
              <a:rPr lang="en" sz="2400">
                <a:solidFill>
                  <a:srgbClr val="FFFFFF"/>
                </a:solidFill>
              </a:rPr>
              <a:t>May 14, 1940 -- Dutch surrender, German psychological advantage</a:t>
            </a:r>
          </a:p>
          <a:p>
            <a:pPr marL="457200" lvl="0" indent="-381000" rtl="0">
              <a:spcBef>
                <a:spcPts val="0"/>
              </a:spcBef>
              <a:buClr>
                <a:srgbClr val="FFFFFF"/>
              </a:buClr>
              <a:buSzPct val="100000"/>
            </a:pPr>
            <a:r>
              <a:rPr lang="en" sz="2400">
                <a:solidFill>
                  <a:srgbClr val="FFFFFF"/>
                </a:solidFill>
              </a:rPr>
              <a:t>May 26 - June 4, 1940 -- </a:t>
            </a:r>
            <a:r>
              <a:rPr lang="en" sz="2400">
                <a:solidFill>
                  <a:srgbClr val="FF0000"/>
                </a:solidFill>
              </a:rPr>
              <a:t>Operation Dynamo</a:t>
            </a:r>
          </a:p>
          <a:p>
            <a:pPr marL="457200" lvl="0" indent="-381000" rtl="0">
              <a:spcBef>
                <a:spcPts val="0"/>
              </a:spcBef>
              <a:buClr>
                <a:srgbClr val="FFFFFF"/>
              </a:buClr>
              <a:buSzPct val="100000"/>
            </a:pPr>
            <a:r>
              <a:rPr lang="en" sz="2400">
                <a:solidFill>
                  <a:srgbClr val="FFFFFF"/>
                </a:solidFill>
              </a:rPr>
              <a:t>June 5, 1940 -- </a:t>
            </a:r>
            <a:r>
              <a:rPr lang="en" sz="2400">
                <a:solidFill>
                  <a:srgbClr val="FF0000"/>
                </a:solidFill>
              </a:rPr>
              <a:t>Case Red</a:t>
            </a:r>
          </a:p>
          <a:p>
            <a:pPr marL="457200" lvl="0" indent="-381000" rtl="0">
              <a:spcBef>
                <a:spcPts val="0"/>
              </a:spcBef>
              <a:buClr>
                <a:srgbClr val="FFFFFF"/>
              </a:buClr>
              <a:buSzPct val="100000"/>
            </a:pPr>
            <a:r>
              <a:rPr lang="en" sz="2400">
                <a:solidFill>
                  <a:srgbClr val="FFFFFF"/>
                </a:solidFill>
              </a:rPr>
              <a:t>June 22, 1940 -- </a:t>
            </a:r>
            <a:r>
              <a:rPr lang="en" sz="2400">
                <a:solidFill>
                  <a:srgbClr val="FF0000"/>
                </a:solidFill>
              </a:rPr>
              <a:t>French surrender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0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0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0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10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1000"/>
                                        <p:tgtEl>
                                          <p:spTgt spid="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
                                            <p:txEl>
                                              <p:pRg st="6" end="6"/>
                                            </p:txEl>
                                          </p:spTgt>
                                        </p:tgtEl>
                                        <p:attrNameLst>
                                          <p:attrName>style.visibility</p:attrName>
                                        </p:attrNameLst>
                                      </p:cBhvr>
                                      <p:to>
                                        <p:strVal val="visible"/>
                                      </p:to>
                                    </p:set>
                                    <p:animEffect transition="in" filter="fade">
                                      <p:cBhvr>
                                        <p:cTn id="37" dur="1000"/>
                                        <p:tgtEl>
                                          <p:spTgt spid="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100" y="64025"/>
            <a:ext cx="8520600" cy="572700"/>
          </a:xfrm>
          <a:prstGeom prst="rect">
            <a:avLst/>
          </a:prstGeom>
        </p:spPr>
        <p:txBody>
          <a:bodyPr lIns="91425" tIns="91425" rIns="91425" bIns="91425" anchor="t" anchorCtr="0">
            <a:noAutofit/>
          </a:bodyPr>
          <a:lstStyle/>
          <a:p>
            <a:pPr lvl="0" rtl="0">
              <a:spcBef>
                <a:spcPts val="0"/>
              </a:spcBef>
              <a:buNone/>
            </a:pPr>
            <a:r>
              <a:rPr lang="en"/>
              <a:t>German Plan</a:t>
            </a:r>
          </a:p>
        </p:txBody>
      </p:sp>
      <p:sp>
        <p:nvSpPr>
          <p:cNvPr id="80" name="Shape 80"/>
          <p:cNvSpPr txBox="1">
            <a:spLocks noGrp="1"/>
          </p:cNvSpPr>
          <p:nvPr>
            <p:ph type="body" idx="1"/>
          </p:nvPr>
        </p:nvSpPr>
        <p:spPr>
          <a:xfrm>
            <a:off x="311700" y="847675"/>
            <a:ext cx="8520600" cy="3416400"/>
          </a:xfrm>
          <a:prstGeom prst="rect">
            <a:avLst/>
          </a:prstGeom>
        </p:spPr>
        <p:txBody>
          <a:bodyPr lIns="91425" tIns="91425" rIns="91425" bIns="91425" anchor="t" anchorCtr="0">
            <a:noAutofit/>
          </a:bodyPr>
          <a:lstStyle/>
          <a:p>
            <a:pPr marL="457200" lvl="0" indent="-381000" rtl="0">
              <a:spcBef>
                <a:spcPts val="0"/>
              </a:spcBef>
              <a:buClr>
                <a:srgbClr val="FFFFFF"/>
              </a:buClr>
              <a:buSzPct val="100000"/>
            </a:pPr>
            <a:r>
              <a:rPr lang="en" sz="2400">
                <a:solidFill>
                  <a:srgbClr val="FFFFFF"/>
                </a:solidFill>
              </a:rPr>
              <a:t>General Erich von Manstein</a:t>
            </a:r>
          </a:p>
          <a:p>
            <a:pPr marL="914400" lvl="1" indent="-381000" rtl="0">
              <a:spcBef>
                <a:spcPts val="0"/>
              </a:spcBef>
              <a:buClr>
                <a:srgbClr val="FFFFFF"/>
              </a:buClr>
              <a:buSzPct val="100000"/>
            </a:pPr>
            <a:r>
              <a:rPr lang="en" sz="2400">
                <a:solidFill>
                  <a:srgbClr val="FFFFFF"/>
                </a:solidFill>
              </a:rPr>
              <a:t>Go through Belgium and Ardennes</a:t>
            </a:r>
          </a:p>
          <a:p>
            <a:pPr marL="914400" lvl="1" indent="-381000" rtl="0">
              <a:spcBef>
                <a:spcPts val="0"/>
              </a:spcBef>
              <a:buClr>
                <a:srgbClr val="FF0000"/>
              </a:buClr>
              <a:buSzPct val="100000"/>
            </a:pPr>
            <a:r>
              <a:rPr lang="en" sz="2400" b="1">
                <a:solidFill>
                  <a:srgbClr val="FF0000"/>
                </a:solidFill>
              </a:rPr>
              <a:t>Blitzkrieg</a:t>
            </a:r>
          </a:p>
          <a:p>
            <a:pPr marL="457200" lvl="0" indent="-381000" rtl="0">
              <a:spcBef>
                <a:spcPts val="0"/>
              </a:spcBef>
              <a:buClr>
                <a:srgbClr val="FFFFFF"/>
              </a:buClr>
              <a:buSzPct val="100000"/>
            </a:pPr>
            <a:r>
              <a:rPr lang="en" sz="2400">
                <a:solidFill>
                  <a:srgbClr val="FFFFFF"/>
                </a:solidFill>
              </a:rPr>
              <a:t>Had 2500 tanks against Allied 3500</a:t>
            </a:r>
          </a:p>
          <a:p>
            <a:pPr marL="914400" lvl="1" indent="-381000" rtl="0">
              <a:spcBef>
                <a:spcPts val="0"/>
              </a:spcBef>
              <a:buClr>
                <a:srgbClr val="FFFFFF"/>
              </a:buClr>
              <a:buSzPct val="100000"/>
            </a:pPr>
            <a:r>
              <a:rPr lang="en" sz="2400">
                <a:solidFill>
                  <a:srgbClr val="FFFFFF"/>
                </a:solidFill>
              </a:rPr>
              <a:t>Used </a:t>
            </a:r>
            <a:r>
              <a:rPr lang="en" sz="2400">
                <a:solidFill>
                  <a:srgbClr val="FF0000"/>
                </a:solidFill>
              </a:rPr>
              <a:t>Panzer </a:t>
            </a:r>
            <a:r>
              <a:rPr lang="en" sz="2400">
                <a:solidFill>
                  <a:srgbClr val="FFFFFF"/>
                </a:solidFill>
              </a:rPr>
              <a:t>formations that concentrated the force</a:t>
            </a:r>
          </a:p>
          <a:p>
            <a:pPr marL="914400" lvl="1" indent="-381000" rtl="0">
              <a:spcBef>
                <a:spcPts val="0"/>
              </a:spcBef>
              <a:buClr>
                <a:srgbClr val="FFFFFF"/>
              </a:buClr>
              <a:buSzPct val="100000"/>
            </a:pPr>
            <a:r>
              <a:rPr lang="en" sz="2400">
                <a:solidFill>
                  <a:srgbClr val="FFFFFF"/>
                </a:solidFill>
              </a:rPr>
              <a:t>Disorientate, then attack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Effect transition="in" filter="fade">
                                      <p:cBhvr>
                                        <p:cTn id="12" dur="1000"/>
                                        <p:tgtEl>
                                          <p:spTgt spid="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Effect transition="in" filter="fade">
                                      <p:cBhvr>
                                        <p:cTn id="17" dur="1000"/>
                                        <p:tgtEl>
                                          <p:spTgt spid="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xEl>
                                              <p:pRg st="3" end="3"/>
                                            </p:txEl>
                                          </p:spTgt>
                                        </p:tgtEl>
                                        <p:attrNameLst>
                                          <p:attrName>style.visibility</p:attrName>
                                        </p:attrNameLst>
                                      </p:cBhvr>
                                      <p:to>
                                        <p:strVal val="visible"/>
                                      </p:to>
                                    </p:set>
                                    <p:animEffect transition="in" filter="fade">
                                      <p:cBhvr>
                                        <p:cTn id="22" dur="1000"/>
                                        <p:tgtEl>
                                          <p:spTgt spid="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xEl>
                                              <p:pRg st="4" end="4"/>
                                            </p:txEl>
                                          </p:spTgt>
                                        </p:tgtEl>
                                        <p:attrNameLst>
                                          <p:attrName>style.visibility</p:attrName>
                                        </p:attrNameLst>
                                      </p:cBhvr>
                                      <p:to>
                                        <p:strVal val="visible"/>
                                      </p:to>
                                    </p:set>
                                    <p:animEffect transition="in" filter="fade">
                                      <p:cBhvr>
                                        <p:cTn id="27" dur="1000"/>
                                        <p:tgtEl>
                                          <p:spTgt spid="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
                                            <p:txEl>
                                              <p:pRg st="5" end="5"/>
                                            </p:txEl>
                                          </p:spTgt>
                                        </p:tgtEl>
                                        <p:attrNameLst>
                                          <p:attrName>style.visibility</p:attrName>
                                        </p:attrNameLst>
                                      </p:cBhvr>
                                      <p:to>
                                        <p:strVal val="visible"/>
                                      </p:to>
                                    </p:set>
                                    <p:animEffect transition="in" filter="fade">
                                      <p:cBhvr>
                                        <p:cTn id="32" dur="1000"/>
                                        <p:tgtEl>
                                          <p:spTgt spid="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
              <a:t>Case Yellow/ Fall Gelb (May 10 -- June  25, 1940)</a:t>
            </a:r>
          </a:p>
        </p:txBody>
      </p:sp>
      <p:sp>
        <p:nvSpPr>
          <p:cNvPr id="86" name="Shape 86"/>
          <p:cNvSpPr txBox="1">
            <a:spLocks noGrp="1"/>
          </p:cNvSpPr>
          <p:nvPr>
            <p:ph type="body" idx="1"/>
          </p:nvPr>
        </p:nvSpPr>
        <p:spPr>
          <a:xfrm>
            <a:off x="311700" y="572700"/>
            <a:ext cx="8520600" cy="4644900"/>
          </a:xfrm>
          <a:prstGeom prst="rect">
            <a:avLst/>
          </a:prstGeom>
        </p:spPr>
        <p:txBody>
          <a:bodyPr lIns="91425" tIns="91425" rIns="91425" bIns="91425" anchor="t" anchorCtr="0">
            <a:noAutofit/>
          </a:bodyPr>
          <a:lstStyle/>
          <a:p>
            <a:pPr marL="457200" lvl="0" indent="-381000" rtl="0">
              <a:lnSpc>
                <a:spcPct val="150000"/>
              </a:lnSpc>
              <a:spcBef>
                <a:spcPts val="0"/>
              </a:spcBef>
              <a:buSzPct val="100000"/>
            </a:pPr>
            <a:r>
              <a:rPr lang="en" sz="2400"/>
              <a:t>During the Battle of France there was two sides:</a:t>
            </a:r>
          </a:p>
          <a:p>
            <a:pPr marL="914400" lvl="1" indent="-381000" rtl="0">
              <a:lnSpc>
                <a:spcPct val="150000"/>
              </a:lnSpc>
              <a:spcBef>
                <a:spcPts val="0"/>
              </a:spcBef>
              <a:buSzPct val="100000"/>
            </a:pPr>
            <a:r>
              <a:rPr lang="en" sz="2400"/>
              <a:t>British forces (in France)</a:t>
            </a:r>
          </a:p>
          <a:p>
            <a:pPr marL="914400" lvl="1" indent="-381000" rtl="0">
              <a:lnSpc>
                <a:spcPct val="150000"/>
              </a:lnSpc>
              <a:spcBef>
                <a:spcPts val="0"/>
              </a:spcBef>
              <a:buSzPct val="100000"/>
            </a:pPr>
            <a:r>
              <a:rPr lang="en" sz="2400"/>
              <a:t>German artillery forces </a:t>
            </a:r>
          </a:p>
          <a:p>
            <a:pPr marL="457200" lvl="0" indent="-381000" rtl="0">
              <a:lnSpc>
                <a:spcPct val="150000"/>
              </a:lnSpc>
              <a:spcBef>
                <a:spcPts val="0"/>
              </a:spcBef>
              <a:buClr>
                <a:srgbClr val="FF0000"/>
              </a:buClr>
              <a:buSzPct val="100000"/>
            </a:pPr>
            <a:r>
              <a:rPr lang="en" sz="2400">
                <a:solidFill>
                  <a:srgbClr val="FF0000"/>
                </a:solidFill>
              </a:rPr>
              <a:t>The Germans wanted to use their tanks to push through the French enemy lines guarded by the British Forces</a:t>
            </a:r>
          </a:p>
          <a:p>
            <a:pPr marL="457200" lvl="0" indent="-381000" rtl="0">
              <a:lnSpc>
                <a:spcPct val="150000"/>
              </a:lnSpc>
              <a:spcBef>
                <a:spcPts val="0"/>
              </a:spcBef>
              <a:buSzPct val="100000"/>
            </a:pPr>
            <a:r>
              <a:rPr lang="en" sz="2400"/>
              <a:t>The French did not believe the Germans would be able to break through their defenses</a:t>
            </a:r>
          </a:p>
          <a:p>
            <a:pPr lvl="0" rtl="0">
              <a:lnSpc>
                <a:spcPct val="150000"/>
              </a:lnSpc>
              <a:spcBef>
                <a:spcPts val="0"/>
              </a:spcBef>
              <a:buNone/>
            </a:pPr>
            <a:endParaRPr sz="2400"/>
          </a:p>
          <a:p>
            <a:pPr marL="0" lvl="0" indent="0" rtl="0">
              <a:lnSpc>
                <a:spcPct val="150000"/>
              </a:lnSpc>
              <a:spcBef>
                <a:spcPts val="0"/>
              </a:spcBef>
              <a:buNone/>
            </a:pPr>
            <a:endParaRPr/>
          </a:p>
          <a:p>
            <a:pPr marL="457200" lvl="0" indent="0" rtl="0">
              <a:lnSpc>
                <a:spcPct val="150000"/>
              </a:lnSpc>
              <a:spcBef>
                <a:spcPts val="0"/>
              </a:spcBef>
              <a:buNone/>
            </a:pPr>
            <a:endParaRPr/>
          </a:p>
        </p:txBody>
      </p:sp>
      <p:pic>
        <p:nvPicPr>
          <p:cNvPr id="87" name="Shape 87"/>
          <p:cNvPicPr preferRelativeResize="0"/>
          <p:nvPr/>
        </p:nvPicPr>
        <p:blipFill>
          <a:blip r:embed="rId3">
            <a:alphaModFix/>
          </a:blip>
          <a:stretch>
            <a:fillRect/>
          </a:stretch>
        </p:blipFill>
        <p:spPr>
          <a:xfrm>
            <a:off x="4790950" y="1092374"/>
            <a:ext cx="1656050" cy="1151200"/>
          </a:xfrm>
          <a:prstGeom prst="rect">
            <a:avLst/>
          </a:prstGeom>
          <a:noFill/>
          <a:ln>
            <a:noFill/>
          </a:ln>
        </p:spPr>
      </p:pic>
      <p:pic>
        <p:nvPicPr>
          <p:cNvPr id="88" name="Shape 88" descr="Image result for french flag" title="View source image"/>
          <p:cNvPicPr preferRelativeResize="0"/>
          <p:nvPr/>
        </p:nvPicPr>
        <p:blipFill>
          <a:blip r:embed="rId4">
            <a:alphaModFix/>
          </a:blip>
          <a:stretch>
            <a:fillRect/>
          </a:stretch>
        </p:blipFill>
        <p:spPr>
          <a:xfrm>
            <a:off x="7210050" y="1092374"/>
            <a:ext cx="1534919" cy="1151200"/>
          </a:xfrm>
          <a:prstGeom prst="rect">
            <a:avLst/>
          </a:prstGeom>
          <a:noFill/>
          <a:ln>
            <a:noFill/>
          </a:ln>
        </p:spPr>
      </p:pic>
      <p:pic>
        <p:nvPicPr>
          <p:cNvPr id="89" name="Shape 89" descr="Image result for british flag" title="View source image"/>
          <p:cNvPicPr preferRelativeResize="0"/>
          <p:nvPr/>
        </p:nvPicPr>
        <p:blipFill rotWithShape="1">
          <a:blip r:embed="rId5">
            <a:alphaModFix/>
          </a:blip>
          <a:srcRect r="49561"/>
          <a:stretch/>
        </p:blipFill>
        <p:spPr>
          <a:xfrm flipH="1">
            <a:off x="8020575" y="1092375"/>
            <a:ext cx="724399" cy="1151200"/>
          </a:xfrm>
          <a:prstGeom prst="rect">
            <a:avLst/>
          </a:prstGeom>
          <a:noFill/>
          <a:ln>
            <a:noFill/>
          </a:ln>
        </p:spPr>
      </p:pic>
      <p:sp>
        <p:nvSpPr>
          <p:cNvPr id="90" name="Shape 90"/>
          <p:cNvSpPr txBox="1"/>
          <p:nvPr/>
        </p:nvSpPr>
        <p:spPr>
          <a:xfrm>
            <a:off x="6646350" y="1532975"/>
            <a:ext cx="563700" cy="2700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VS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DUN DUN DUN. It’s the German tanks</a:t>
            </a:r>
          </a:p>
        </p:txBody>
      </p:sp>
      <p:sp>
        <p:nvSpPr>
          <p:cNvPr id="96" name="Shape 96"/>
          <p:cNvSpPr txBox="1">
            <a:spLocks noGrp="1"/>
          </p:cNvSpPr>
          <p:nvPr>
            <p:ph type="body" idx="1"/>
          </p:nvPr>
        </p:nvSpPr>
        <p:spPr>
          <a:xfrm>
            <a:off x="311700" y="964575"/>
            <a:ext cx="8520600" cy="3416400"/>
          </a:xfrm>
          <a:prstGeom prst="rect">
            <a:avLst/>
          </a:prstGeom>
        </p:spPr>
        <p:txBody>
          <a:bodyPr lIns="91425" tIns="91425" rIns="91425" bIns="91425" anchor="t" anchorCtr="0">
            <a:noAutofit/>
          </a:bodyPr>
          <a:lstStyle/>
          <a:p>
            <a:pPr marL="457200" lvl="0" indent="-368300" rtl="0">
              <a:lnSpc>
                <a:spcPct val="150000"/>
              </a:lnSpc>
              <a:spcBef>
                <a:spcPts val="0"/>
              </a:spcBef>
              <a:buSzPct val="100000"/>
            </a:pPr>
            <a:r>
              <a:rPr lang="en" sz="2200"/>
              <a:t>The Germans pushed through a forested area of France , called the Ardennes, wreaking havoc with their heavy infantry.</a:t>
            </a:r>
          </a:p>
          <a:p>
            <a:pPr marL="457200" lvl="0" indent="-368300" rtl="0">
              <a:lnSpc>
                <a:spcPct val="150000"/>
              </a:lnSpc>
              <a:spcBef>
                <a:spcPts val="0"/>
              </a:spcBef>
              <a:buSzPct val="100000"/>
            </a:pPr>
            <a:r>
              <a:rPr lang="en" sz="2200"/>
              <a:t>The continue to push through past the Somme valley and eventually </a:t>
            </a:r>
            <a:r>
              <a:rPr lang="en" sz="2200">
                <a:solidFill>
                  <a:srgbClr val="FF0000"/>
                </a:solidFill>
              </a:rPr>
              <a:t>surrounding the Allied forces pushing them into a corner. </a:t>
            </a:r>
          </a:p>
          <a:p>
            <a:pPr marL="457200" lvl="0" indent="-368300" rtl="0">
              <a:lnSpc>
                <a:spcPct val="150000"/>
              </a:lnSpc>
              <a:spcBef>
                <a:spcPts val="0"/>
              </a:spcBef>
              <a:buSzPct val="100000"/>
            </a:pPr>
            <a:r>
              <a:rPr lang="en" sz="2200"/>
              <a:t>Finally they have to stop to repair and allow supplies to catch up, this gives time for the French and British Forces to plan an escape from this chaos.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Operation Dynamo</a:t>
            </a:r>
          </a:p>
        </p:txBody>
      </p:sp>
      <p:sp>
        <p:nvSpPr>
          <p:cNvPr id="102" name="Shape 10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The </a:t>
            </a:r>
            <a:r>
              <a:rPr lang="en" sz="2400">
                <a:solidFill>
                  <a:srgbClr val="FF0000"/>
                </a:solidFill>
              </a:rPr>
              <a:t>evacuation of Dunkirk</a:t>
            </a:r>
            <a:r>
              <a:rPr lang="en" sz="2400"/>
              <a:t> (codenamed Operation Dynamo) was the </a:t>
            </a:r>
            <a:r>
              <a:rPr lang="en" sz="2400">
                <a:solidFill>
                  <a:srgbClr val="FF0000"/>
                </a:solidFill>
              </a:rPr>
              <a:t>evacuation of British and French soldiers</a:t>
            </a:r>
            <a:r>
              <a:rPr lang="en" sz="2400"/>
              <a:t> upon realizing that the Battle of France was a loss.</a:t>
            </a:r>
          </a:p>
          <a:p>
            <a:pPr lvl="0">
              <a:spcBef>
                <a:spcPts val="0"/>
              </a:spcBef>
              <a:buNone/>
            </a:pPr>
            <a:r>
              <a:rPr lang="en" sz="2400"/>
              <a:t>The evacuation took place </a:t>
            </a:r>
            <a:r>
              <a:rPr lang="en" sz="2400">
                <a:solidFill>
                  <a:srgbClr val="FF0000"/>
                </a:solidFill>
              </a:rPr>
              <a:t>between May 26 and June 4</a:t>
            </a:r>
            <a:r>
              <a:rPr lang="en" sz="2400"/>
              <a:t>, 1940 and </a:t>
            </a:r>
            <a:r>
              <a:rPr lang="en" sz="2400">
                <a:solidFill>
                  <a:srgbClr val="FF0000"/>
                </a:solidFill>
              </a:rPr>
              <a:t>rescued 338,226 soldiers.</a:t>
            </a:r>
          </a:p>
          <a:p>
            <a:pPr lvl="0">
              <a:spcBef>
                <a:spcPts val="0"/>
              </a:spcBef>
              <a:buNone/>
            </a:pPr>
            <a:r>
              <a:rPr lang="en" sz="2400"/>
              <a:t>Although the operation saved hundreds of thousands of soldiers, a great deal of </a:t>
            </a:r>
            <a:r>
              <a:rPr lang="en" sz="2400">
                <a:solidFill>
                  <a:srgbClr val="FF0000"/>
                </a:solidFill>
              </a:rPr>
              <a:t>heavy equipment was left behind.</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Operation Dynamo (map)</a:t>
            </a:r>
          </a:p>
        </p:txBody>
      </p:sp>
      <p:pic>
        <p:nvPicPr>
          <p:cNvPr id="108" name="Shape 108" descr="operation dynamo.jpg"/>
          <p:cNvPicPr preferRelativeResize="0"/>
          <p:nvPr/>
        </p:nvPicPr>
        <p:blipFill>
          <a:blip r:embed="rId3">
            <a:alphaModFix/>
          </a:blip>
          <a:stretch>
            <a:fillRect/>
          </a:stretch>
        </p:blipFill>
        <p:spPr>
          <a:xfrm>
            <a:off x="251849" y="1017724"/>
            <a:ext cx="5899050" cy="4000775"/>
          </a:xfrm>
          <a:prstGeom prst="rect">
            <a:avLst/>
          </a:prstGeom>
          <a:noFill/>
          <a:ln>
            <a:noFill/>
          </a:ln>
        </p:spPr>
      </p:pic>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On-screen Show (16:9)</PresentationFormat>
  <Paragraphs>87</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simple-dark-2</vt:lpstr>
      <vt:lpstr>Hey Guys, This matters.</vt:lpstr>
      <vt:lpstr>The Battle of France</vt:lpstr>
      <vt:lpstr>The Fall of France</vt:lpstr>
      <vt:lpstr>Timeline</vt:lpstr>
      <vt:lpstr>German Plan</vt:lpstr>
      <vt:lpstr>Case Yellow/ Fall Gelb (May 10 -- June  25, 1940)</vt:lpstr>
      <vt:lpstr>DUN DUN DUN. It’s the German tanks</vt:lpstr>
      <vt:lpstr>Operation Dynamo</vt:lpstr>
      <vt:lpstr>Operation Dynamo (map)</vt:lpstr>
      <vt:lpstr>Operation Dynamo (continued)</vt:lpstr>
      <vt:lpstr>Operation Dynamo (continued)</vt:lpstr>
      <vt:lpstr>Case Red</vt:lpstr>
      <vt:lpstr>Battle Map</vt:lpstr>
      <vt:lpstr>Impacts</vt:lpstr>
      <vt:lpstr>Work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Hey Guys, This matters.</dc:title>
  <dc:creator>Myers, Zachary    SHS - Staff</dc:creator>
  <cp:lastModifiedBy>Myers, Zachary    SHS - Staff</cp:lastModifiedBy>
  <cp:revision>1</cp:revision>
  <dcterms:modified xsi:type="dcterms:W3CDTF">2017-04-26T16:49:34Z</dcterms:modified>
</cp:coreProperties>
</file>