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embeddedFontLst>
    <p:embeddedFont>
      <p:font typeface="Pinyon Script" charset="0"/>
      <p:regular r:id="rId30"/>
    </p:embeddedFont>
    <p:embeddedFont>
      <p:font typeface="Black Ops One" charset="0"/>
      <p:regular r:id="rId31"/>
    </p:embeddedFont>
    <p:embeddedFont>
      <p:font typeface="Playfair Display SC"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7" d="100"/>
          <a:sy n="147" d="100"/>
        </p:scale>
        <p:origin x="-594" y="-96"/>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0" name="Shape 2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4" name="Shape 2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0" name="Shape 2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Shape 2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3" name="Shape 3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5" name="Shape 3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pPr lvl="0" algn="r">
                <a:spcBef>
                  <a:spcPts val="0"/>
                </a:spcBef>
                <a:buNone/>
              </a:p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Shape 54"/>
          <p:cNvPicPr preferRelativeResize="0"/>
          <p:nvPr/>
        </p:nvPicPr>
        <p:blipFill>
          <a:blip r:embed="rId3">
            <a:alphaModFix/>
          </a:blip>
          <a:stretch>
            <a:fillRect/>
          </a:stretch>
        </p:blipFill>
        <p:spPr>
          <a:xfrm>
            <a:off x="0" y="0"/>
            <a:ext cx="9144000" cy="5143500"/>
          </a:xfrm>
          <a:prstGeom prst="rect">
            <a:avLst/>
          </a:prstGeom>
          <a:noFill/>
          <a:ln>
            <a:noFill/>
          </a:ln>
        </p:spPr>
      </p:pic>
      <p:sp>
        <p:nvSpPr>
          <p:cNvPr id="55" name="Shape 55"/>
          <p:cNvSpPr txBox="1">
            <a:spLocks noGrp="1"/>
          </p:cNvSpPr>
          <p:nvPr>
            <p:ph type="ctrTitle"/>
          </p:nvPr>
        </p:nvSpPr>
        <p:spPr>
          <a:xfrm>
            <a:off x="175558" y="-1006400"/>
            <a:ext cx="8520600" cy="2052600"/>
          </a:xfrm>
          <a:prstGeom prst="rect">
            <a:avLst/>
          </a:prstGeom>
        </p:spPr>
        <p:txBody>
          <a:bodyPr lIns="91425" tIns="91425" rIns="91425" bIns="91425" anchor="b" anchorCtr="0">
            <a:noAutofit/>
          </a:bodyPr>
          <a:lstStyle/>
          <a:p>
            <a:pPr lvl="0">
              <a:spcBef>
                <a:spcPts val="0"/>
              </a:spcBef>
              <a:buNone/>
            </a:pPr>
            <a:r>
              <a:rPr lang="en" b="1">
                <a:solidFill>
                  <a:srgbClr val="E1BF5A"/>
                </a:solidFill>
                <a:latin typeface="Pinyon Script"/>
                <a:ea typeface="Pinyon Script"/>
                <a:cs typeface="Pinyon Script"/>
                <a:sym typeface="Pinyon Script"/>
              </a:rPr>
              <a:t>Battle of Britain</a:t>
            </a:r>
          </a:p>
        </p:txBody>
      </p:sp>
      <p:sp>
        <p:nvSpPr>
          <p:cNvPr id="56" name="Shape 56"/>
          <p:cNvSpPr txBox="1"/>
          <p:nvPr/>
        </p:nvSpPr>
        <p:spPr>
          <a:xfrm>
            <a:off x="1732275" y="4260425"/>
            <a:ext cx="5096100" cy="792600"/>
          </a:xfrm>
          <a:prstGeom prst="rect">
            <a:avLst/>
          </a:prstGeom>
          <a:noFill/>
          <a:ln>
            <a:noFill/>
          </a:ln>
        </p:spPr>
        <p:txBody>
          <a:bodyPr lIns="91425" tIns="91425" rIns="91425" bIns="91425" anchor="t" anchorCtr="0">
            <a:noAutofit/>
          </a:bodyPr>
          <a:lstStyle/>
          <a:p>
            <a:pPr lvl="0" algn="ctr">
              <a:spcBef>
                <a:spcPts val="0"/>
              </a:spcBef>
              <a:buNone/>
            </a:pPr>
            <a:r>
              <a:rPr lang="en" sz="1800">
                <a:solidFill>
                  <a:srgbClr val="F1C232"/>
                </a:solidFill>
              </a:rPr>
              <a:t>Nick B., Sierra H., Liam H., Meghana S.</a:t>
            </a:r>
          </a:p>
          <a:p>
            <a:pPr lvl="0" algn="ctr">
              <a:spcBef>
                <a:spcPts val="0"/>
              </a:spcBef>
              <a:buNone/>
            </a:pPr>
            <a:endParaRPr sz="1800">
              <a:solidFill>
                <a:srgbClr val="F1C232"/>
              </a:solidFill>
            </a:endParaRPr>
          </a:p>
        </p:txBody>
      </p:sp>
      <p:pic>
        <p:nvPicPr>
          <p:cNvPr id="57" name="Shape 57"/>
          <p:cNvPicPr preferRelativeResize="0"/>
          <p:nvPr/>
        </p:nvPicPr>
        <p:blipFill>
          <a:blip r:embed="rId4">
            <a:alphaModFix/>
          </a:blip>
          <a:stretch>
            <a:fillRect/>
          </a:stretch>
        </p:blipFill>
        <p:spPr>
          <a:xfrm>
            <a:off x="5608850" y="3297550"/>
            <a:ext cx="561674" cy="792600"/>
          </a:xfrm>
          <a:prstGeom prst="rect">
            <a:avLst/>
          </a:prstGeom>
          <a:noFill/>
          <a:ln>
            <a:noFill/>
          </a:ln>
        </p:spPr>
      </p:pic>
      <p:sp>
        <p:nvSpPr>
          <p:cNvPr id="58" name="Shape 58"/>
          <p:cNvSpPr txBox="1">
            <a:spLocks noGrp="1"/>
          </p:cNvSpPr>
          <p:nvPr>
            <p:ph type="subTitle" idx="1"/>
          </p:nvPr>
        </p:nvSpPr>
        <p:spPr>
          <a:xfrm>
            <a:off x="175550" y="2648500"/>
            <a:ext cx="8520600" cy="1186500"/>
          </a:xfrm>
          <a:prstGeom prst="rect">
            <a:avLst/>
          </a:prstGeom>
        </p:spPr>
        <p:txBody>
          <a:bodyPr lIns="91425" tIns="91425" rIns="91425" bIns="91425" anchor="t" anchorCtr="0">
            <a:noAutofit/>
          </a:bodyPr>
          <a:lstStyle/>
          <a:p>
            <a:pPr lvl="0">
              <a:spcBef>
                <a:spcPts val="0"/>
              </a:spcBef>
              <a:buNone/>
            </a:pPr>
            <a:r>
              <a:rPr lang="en" sz="12000">
                <a:solidFill>
                  <a:srgbClr val="F1C232"/>
                </a:solidFill>
                <a:latin typeface="Black Ops One"/>
                <a:ea typeface="Black Ops One"/>
                <a:cs typeface="Black Ops One"/>
                <a:sym typeface="Black Ops One"/>
              </a:rPr>
              <a:t>1940</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154"/>
        <p:cNvGrpSpPr/>
        <p:nvPr/>
      </p:nvGrpSpPr>
      <p:grpSpPr>
        <a:xfrm>
          <a:off x="0" y="0"/>
          <a:ext cx="0" cy="0"/>
          <a:chOff x="0" y="0"/>
          <a:chExt cx="0" cy="0"/>
        </a:xfrm>
      </p:grpSpPr>
      <p:sp>
        <p:nvSpPr>
          <p:cNvPr id="155" name="Shape 155"/>
          <p:cNvSpPr txBox="1">
            <a:spLocks noGrp="1"/>
          </p:cNvSpPr>
          <p:nvPr>
            <p:ph type="body" idx="1"/>
          </p:nvPr>
        </p:nvSpPr>
        <p:spPr>
          <a:xfrm>
            <a:off x="229100" y="161350"/>
            <a:ext cx="3699900" cy="558300"/>
          </a:xfrm>
          <a:prstGeom prst="rect">
            <a:avLst/>
          </a:prstGeom>
        </p:spPr>
        <p:txBody>
          <a:bodyPr lIns="91425" tIns="91425" rIns="91425" bIns="91425" anchor="t" anchorCtr="0">
            <a:noAutofit/>
          </a:bodyPr>
          <a:lstStyle/>
          <a:p>
            <a:pPr lvl="0" rtl="0">
              <a:spcBef>
                <a:spcPts val="0"/>
              </a:spcBef>
              <a:buNone/>
            </a:pPr>
            <a:r>
              <a:rPr lang="en" sz="2400">
                <a:solidFill>
                  <a:schemeClr val="dk1"/>
                </a:solidFill>
                <a:latin typeface="Times New Roman"/>
                <a:ea typeface="Times New Roman"/>
                <a:cs typeface="Times New Roman"/>
                <a:sym typeface="Times New Roman"/>
              </a:rPr>
              <a:t>Field Marshal Hugo Sperrle</a:t>
            </a:r>
          </a:p>
        </p:txBody>
      </p:sp>
      <p:pic>
        <p:nvPicPr>
          <p:cNvPr id="156" name="Shape 156"/>
          <p:cNvPicPr preferRelativeResize="0"/>
          <p:nvPr/>
        </p:nvPicPr>
        <p:blipFill>
          <a:blip r:embed="rId3">
            <a:alphaModFix/>
          </a:blip>
          <a:stretch>
            <a:fillRect/>
          </a:stretch>
        </p:blipFill>
        <p:spPr>
          <a:xfrm>
            <a:off x="1203500" y="719637"/>
            <a:ext cx="2529130" cy="3563774"/>
          </a:xfrm>
          <a:prstGeom prst="rect">
            <a:avLst/>
          </a:prstGeom>
          <a:noFill/>
          <a:ln>
            <a:noFill/>
          </a:ln>
        </p:spPr>
      </p:pic>
      <p:sp>
        <p:nvSpPr>
          <p:cNvPr id="157" name="Shape 157"/>
          <p:cNvSpPr txBox="1"/>
          <p:nvPr/>
        </p:nvSpPr>
        <p:spPr>
          <a:xfrm>
            <a:off x="1203500" y="4224400"/>
            <a:ext cx="3138600" cy="613500"/>
          </a:xfrm>
          <a:prstGeom prst="rect">
            <a:avLst/>
          </a:prstGeom>
          <a:noFill/>
          <a:ln>
            <a:noFill/>
          </a:ln>
        </p:spPr>
        <p:txBody>
          <a:bodyPr lIns="91425" tIns="91425" rIns="91425" bIns="91425" anchor="t" anchorCtr="0">
            <a:noAutofit/>
          </a:bodyPr>
          <a:lstStyle/>
          <a:p>
            <a:pPr lvl="0">
              <a:spcBef>
                <a:spcPts val="0"/>
              </a:spcBef>
              <a:buNone/>
            </a:pPr>
            <a:r>
              <a:rPr lang="en" sz="2400">
                <a:latin typeface="Times New Roman"/>
                <a:ea typeface="Times New Roman"/>
                <a:cs typeface="Times New Roman"/>
                <a:sym typeface="Times New Roman"/>
              </a:rPr>
              <a:t>Commander of the German 2nd Fleet</a:t>
            </a:r>
          </a:p>
        </p:txBody>
      </p:sp>
      <p:sp>
        <p:nvSpPr>
          <p:cNvPr id="158" name="Shape 158"/>
          <p:cNvSpPr txBox="1"/>
          <p:nvPr/>
        </p:nvSpPr>
        <p:spPr>
          <a:xfrm>
            <a:off x="4294750" y="161350"/>
            <a:ext cx="3858300" cy="4248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None/>
            </a:pPr>
            <a:r>
              <a:rPr lang="en" sz="2400">
                <a:solidFill>
                  <a:schemeClr val="dk1"/>
                </a:solidFill>
                <a:latin typeface="Times New Roman"/>
                <a:ea typeface="Times New Roman"/>
                <a:cs typeface="Times New Roman"/>
                <a:sym typeface="Times New Roman"/>
              </a:rPr>
              <a:t>General Hans-Jurgen Stumpff</a:t>
            </a:r>
          </a:p>
        </p:txBody>
      </p:sp>
      <p:pic>
        <p:nvPicPr>
          <p:cNvPr id="159" name="Shape 159"/>
          <p:cNvPicPr preferRelativeResize="0"/>
          <p:nvPr/>
        </p:nvPicPr>
        <p:blipFill>
          <a:blip r:embed="rId4">
            <a:alphaModFix/>
          </a:blip>
          <a:stretch>
            <a:fillRect/>
          </a:stretch>
        </p:blipFill>
        <p:spPr>
          <a:xfrm>
            <a:off x="4708524" y="719650"/>
            <a:ext cx="2472333" cy="3563750"/>
          </a:xfrm>
          <a:prstGeom prst="rect">
            <a:avLst/>
          </a:prstGeom>
          <a:noFill/>
          <a:ln>
            <a:noFill/>
          </a:ln>
        </p:spPr>
      </p:pic>
      <p:sp>
        <p:nvSpPr>
          <p:cNvPr id="160" name="Shape 160"/>
          <p:cNvSpPr txBox="1"/>
          <p:nvPr/>
        </p:nvSpPr>
        <p:spPr>
          <a:xfrm>
            <a:off x="4654600" y="4224400"/>
            <a:ext cx="3138600" cy="613500"/>
          </a:xfrm>
          <a:prstGeom prst="rect">
            <a:avLst/>
          </a:prstGeom>
          <a:noFill/>
          <a:ln>
            <a:noFill/>
          </a:ln>
        </p:spPr>
        <p:txBody>
          <a:bodyPr lIns="91425" tIns="91425" rIns="91425" bIns="91425" anchor="t" anchorCtr="0">
            <a:noAutofit/>
          </a:bodyPr>
          <a:lstStyle/>
          <a:p>
            <a:pPr lvl="0">
              <a:spcBef>
                <a:spcPts val="0"/>
              </a:spcBef>
              <a:buNone/>
            </a:pPr>
            <a:r>
              <a:rPr lang="en" sz="2400">
                <a:latin typeface="Times New Roman"/>
                <a:ea typeface="Times New Roman"/>
                <a:cs typeface="Times New Roman"/>
                <a:sym typeface="Times New Roman"/>
              </a:rPr>
              <a:t>Commander of the German 3rd Fleet</a:t>
            </a:r>
          </a:p>
        </p:txBody>
      </p:sp>
      <p:pic>
        <p:nvPicPr>
          <p:cNvPr id="161" name="Shape 161"/>
          <p:cNvPicPr preferRelativeResize="0"/>
          <p:nvPr/>
        </p:nvPicPr>
        <p:blipFill>
          <a:blip r:embed="rId5">
            <a:alphaModFix/>
          </a:blip>
          <a:stretch>
            <a:fillRect/>
          </a:stretch>
        </p:blipFill>
        <p:spPr>
          <a:xfrm rot="1254189">
            <a:off x="6276570" y="2971974"/>
            <a:ext cx="236025" cy="333074"/>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165"/>
        <p:cNvGrpSpPr/>
        <p:nvPr/>
      </p:nvGrpSpPr>
      <p:grpSpPr>
        <a:xfrm>
          <a:off x="0" y="0"/>
          <a:ext cx="0" cy="0"/>
          <a:chOff x="0" y="0"/>
          <a:chExt cx="0" cy="0"/>
        </a:xfrm>
      </p:grpSpPr>
      <p:sp>
        <p:nvSpPr>
          <p:cNvPr id="166" name="Shape 166"/>
          <p:cNvSpPr txBox="1"/>
          <p:nvPr/>
        </p:nvSpPr>
        <p:spPr>
          <a:xfrm>
            <a:off x="2373075" y="130300"/>
            <a:ext cx="5026500" cy="4992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1C232"/>
                </a:solidFill>
                <a:latin typeface="Times New Roman"/>
                <a:ea typeface="Times New Roman"/>
                <a:cs typeface="Times New Roman"/>
                <a:sym typeface="Times New Roman"/>
              </a:rPr>
              <a:t>Operation Sea Lion (</a:t>
            </a:r>
            <a:r>
              <a:rPr lang="en" sz="1800" i="1">
                <a:solidFill>
                  <a:srgbClr val="F1C232"/>
                </a:solidFill>
                <a:latin typeface="Times New Roman"/>
                <a:ea typeface="Times New Roman"/>
                <a:cs typeface="Times New Roman"/>
                <a:sym typeface="Times New Roman"/>
              </a:rPr>
              <a:t>Unternehmen Seelöwe)</a:t>
            </a:r>
          </a:p>
        </p:txBody>
      </p:sp>
      <p:pic>
        <p:nvPicPr>
          <p:cNvPr id="167" name="Shape 167"/>
          <p:cNvPicPr preferRelativeResize="0"/>
          <p:nvPr/>
        </p:nvPicPr>
        <p:blipFill>
          <a:blip r:embed="rId3">
            <a:alphaModFix/>
          </a:blip>
          <a:stretch>
            <a:fillRect/>
          </a:stretch>
        </p:blipFill>
        <p:spPr>
          <a:xfrm>
            <a:off x="3106459" y="1234499"/>
            <a:ext cx="2722640" cy="3551800"/>
          </a:xfrm>
          <a:prstGeom prst="rect">
            <a:avLst/>
          </a:prstGeom>
          <a:noFill/>
          <a:ln>
            <a:noFill/>
          </a:ln>
        </p:spPr>
      </p:pic>
      <p:sp>
        <p:nvSpPr>
          <p:cNvPr id="168" name="Shape 168"/>
          <p:cNvSpPr txBox="1"/>
          <p:nvPr/>
        </p:nvSpPr>
        <p:spPr>
          <a:xfrm>
            <a:off x="2736275" y="497175"/>
            <a:ext cx="3850800" cy="6648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E69138"/>
                </a:solidFill>
                <a:latin typeface="Times New Roman"/>
                <a:ea typeface="Times New Roman"/>
                <a:cs typeface="Times New Roman"/>
                <a:sym typeface="Times New Roman"/>
              </a:rPr>
              <a:t>Grand Admiral Erich Raeder</a:t>
            </a:r>
          </a:p>
        </p:txBody>
      </p:sp>
      <p:pic>
        <p:nvPicPr>
          <p:cNvPr id="169" name="Shape 169"/>
          <p:cNvPicPr preferRelativeResize="0"/>
          <p:nvPr/>
        </p:nvPicPr>
        <p:blipFill>
          <a:blip r:embed="rId4">
            <a:alphaModFix/>
          </a:blip>
          <a:stretch>
            <a:fillRect/>
          </a:stretch>
        </p:blipFill>
        <p:spPr>
          <a:xfrm rot="-745869">
            <a:off x="4572075" y="1709754"/>
            <a:ext cx="265699" cy="374915"/>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60000"/>
        </a:solidFill>
        <a:effectLst/>
      </p:bgPr>
    </p:bg>
    <p:spTree>
      <p:nvGrpSpPr>
        <p:cNvPr id="1" name="Shape 173"/>
        <p:cNvGrpSpPr/>
        <p:nvPr/>
      </p:nvGrpSpPr>
      <p:grpSpPr>
        <a:xfrm>
          <a:off x="0" y="0"/>
          <a:ext cx="0" cy="0"/>
          <a:chOff x="0" y="0"/>
          <a:chExt cx="0" cy="0"/>
        </a:xfrm>
      </p:grpSpPr>
      <p:pic>
        <p:nvPicPr>
          <p:cNvPr id="174" name="Shape 174"/>
          <p:cNvPicPr preferRelativeResize="0"/>
          <p:nvPr/>
        </p:nvPicPr>
        <p:blipFill>
          <a:blip r:embed="rId3">
            <a:alphaModFix/>
          </a:blip>
          <a:stretch>
            <a:fillRect/>
          </a:stretch>
        </p:blipFill>
        <p:spPr>
          <a:xfrm>
            <a:off x="468225" y="204381"/>
            <a:ext cx="376022" cy="412136"/>
          </a:xfrm>
          <a:prstGeom prst="rect">
            <a:avLst/>
          </a:prstGeom>
          <a:noFill/>
          <a:ln>
            <a:noFill/>
          </a:ln>
        </p:spPr>
      </p:pic>
      <p:pic>
        <p:nvPicPr>
          <p:cNvPr id="175" name="Shape 175"/>
          <p:cNvPicPr preferRelativeResize="0"/>
          <p:nvPr/>
        </p:nvPicPr>
        <p:blipFill>
          <a:blip r:embed="rId3">
            <a:alphaModFix/>
          </a:blip>
          <a:stretch>
            <a:fillRect/>
          </a:stretch>
        </p:blipFill>
        <p:spPr>
          <a:xfrm>
            <a:off x="468225" y="553909"/>
            <a:ext cx="376022" cy="412136"/>
          </a:xfrm>
          <a:prstGeom prst="rect">
            <a:avLst/>
          </a:prstGeom>
          <a:noFill/>
          <a:ln>
            <a:noFill/>
          </a:ln>
        </p:spPr>
      </p:pic>
      <p:pic>
        <p:nvPicPr>
          <p:cNvPr id="176" name="Shape 176"/>
          <p:cNvPicPr preferRelativeResize="0"/>
          <p:nvPr/>
        </p:nvPicPr>
        <p:blipFill>
          <a:blip r:embed="rId3">
            <a:alphaModFix/>
          </a:blip>
          <a:stretch>
            <a:fillRect/>
          </a:stretch>
        </p:blipFill>
        <p:spPr>
          <a:xfrm>
            <a:off x="468225" y="933064"/>
            <a:ext cx="376022" cy="412136"/>
          </a:xfrm>
          <a:prstGeom prst="rect">
            <a:avLst/>
          </a:prstGeom>
          <a:noFill/>
          <a:ln>
            <a:noFill/>
          </a:ln>
        </p:spPr>
      </p:pic>
      <p:pic>
        <p:nvPicPr>
          <p:cNvPr id="177" name="Shape 177"/>
          <p:cNvPicPr preferRelativeResize="0"/>
          <p:nvPr/>
        </p:nvPicPr>
        <p:blipFill>
          <a:blip r:embed="rId3">
            <a:alphaModFix/>
          </a:blip>
          <a:stretch>
            <a:fillRect/>
          </a:stretch>
        </p:blipFill>
        <p:spPr>
          <a:xfrm>
            <a:off x="844247" y="553909"/>
            <a:ext cx="376022" cy="412136"/>
          </a:xfrm>
          <a:prstGeom prst="rect">
            <a:avLst/>
          </a:prstGeom>
          <a:noFill/>
          <a:ln>
            <a:noFill/>
          </a:ln>
        </p:spPr>
      </p:pic>
      <p:pic>
        <p:nvPicPr>
          <p:cNvPr id="178" name="Shape 178"/>
          <p:cNvPicPr preferRelativeResize="0"/>
          <p:nvPr/>
        </p:nvPicPr>
        <p:blipFill>
          <a:blip r:embed="rId3">
            <a:alphaModFix/>
          </a:blip>
          <a:stretch>
            <a:fillRect/>
          </a:stretch>
        </p:blipFill>
        <p:spPr>
          <a:xfrm>
            <a:off x="1256835" y="587200"/>
            <a:ext cx="376022" cy="412136"/>
          </a:xfrm>
          <a:prstGeom prst="rect">
            <a:avLst/>
          </a:prstGeom>
          <a:noFill/>
          <a:ln>
            <a:noFill/>
          </a:ln>
        </p:spPr>
      </p:pic>
      <p:pic>
        <p:nvPicPr>
          <p:cNvPr id="179" name="Shape 179"/>
          <p:cNvPicPr preferRelativeResize="0"/>
          <p:nvPr/>
        </p:nvPicPr>
        <p:blipFill>
          <a:blip r:embed="rId3">
            <a:alphaModFix/>
          </a:blip>
          <a:stretch>
            <a:fillRect/>
          </a:stretch>
        </p:blipFill>
        <p:spPr>
          <a:xfrm>
            <a:off x="1256835" y="933064"/>
            <a:ext cx="376022" cy="412136"/>
          </a:xfrm>
          <a:prstGeom prst="rect">
            <a:avLst/>
          </a:prstGeom>
          <a:noFill/>
          <a:ln>
            <a:noFill/>
          </a:ln>
        </p:spPr>
      </p:pic>
      <p:pic>
        <p:nvPicPr>
          <p:cNvPr id="180" name="Shape 180"/>
          <p:cNvPicPr preferRelativeResize="0"/>
          <p:nvPr/>
        </p:nvPicPr>
        <p:blipFill>
          <a:blip r:embed="rId3">
            <a:alphaModFix/>
          </a:blip>
          <a:stretch>
            <a:fillRect/>
          </a:stretch>
        </p:blipFill>
        <p:spPr>
          <a:xfrm>
            <a:off x="1256835" y="204381"/>
            <a:ext cx="376022" cy="412136"/>
          </a:xfrm>
          <a:prstGeom prst="rect">
            <a:avLst/>
          </a:prstGeom>
          <a:noFill/>
          <a:ln>
            <a:noFill/>
          </a:ln>
        </p:spPr>
      </p:pic>
      <p:pic>
        <p:nvPicPr>
          <p:cNvPr id="181" name="Shape 181"/>
          <p:cNvPicPr preferRelativeResize="0"/>
          <p:nvPr/>
        </p:nvPicPr>
        <p:blipFill>
          <a:blip r:embed="rId3">
            <a:alphaModFix/>
          </a:blip>
          <a:stretch>
            <a:fillRect/>
          </a:stretch>
        </p:blipFill>
        <p:spPr>
          <a:xfrm>
            <a:off x="2128102" y="587272"/>
            <a:ext cx="376022" cy="412136"/>
          </a:xfrm>
          <a:prstGeom prst="rect">
            <a:avLst/>
          </a:prstGeom>
          <a:noFill/>
          <a:ln>
            <a:noFill/>
          </a:ln>
        </p:spPr>
      </p:pic>
      <p:pic>
        <p:nvPicPr>
          <p:cNvPr id="182" name="Shape 182"/>
          <p:cNvPicPr preferRelativeResize="0"/>
          <p:nvPr/>
        </p:nvPicPr>
        <p:blipFill>
          <a:blip r:embed="rId3">
            <a:alphaModFix/>
          </a:blip>
          <a:stretch>
            <a:fillRect/>
          </a:stretch>
        </p:blipFill>
        <p:spPr>
          <a:xfrm>
            <a:off x="2128102" y="916481"/>
            <a:ext cx="376022" cy="412136"/>
          </a:xfrm>
          <a:prstGeom prst="rect">
            <a:avLst/>
          </a:prstGeom>
          <a:noFill/>
          <a:ln>
            <a:noFill/>
          </a:ln>
        </p:spPr>
      </p:pic>
      <p:pic>
        <p:nvPicPr>
          <p:cNvPr id="183" name="Shape 183"/>
          <p:cNvPicPr preferRelativeResize="0"/>
          <p:nvPr/>
        </p:nvPicPr>
        <p:blipFill>
          <a:blip r:embed="rId3">
            <a:alphaModFix/>
          </a:blip>
          <a:stretch>
            <a:fillRect/>
          </a:stretch>
        </p:blipFill>
        <p:spPr>
          <a:xfrm>
            <a:off x="2101820" y="220964"/>
            <a:ext cx="376022" cy="412136"/>
          </a:xfrm>
          <a:prstGeom prst="rect">
            <a:avLst/>
          </a:prstGeom>
          <a:noFill/>
          <a:ln>
            <a:noFill/>
          </a:ln>
        </p:spPr>
      </p:pic>
      <p:pic>
        <p:nvPicPr>
          <p:cNvPr id="184" name="Shape 184"/>
          <p:cNvPicPr preferRelativeResize="0"/>
          <p:nvPr/>
        </p:nvPicPr>
        <p:blipFill>
          <a:blip r:embed="rId3">
            <a:alphaModFix/>
          </a:blip>
          <a:stretch>
            <a:fillRect/>
          </a:stretch>
        </p:blipFill>
        <p:spPr>
          <a:xfrm>
            <a:off x="3078023" y="642720"/>
            <a:ext cx="376022" cy="412136"/>
          </a:xfrm>
          <a:prstGeom prst="rect">
            <a:avLst/>
          </a:prstGeom>
          <a:noFill/>
          <a:ln>
            <a:noFill/>
          </a:ln>
        </p:spPr>
      </p:pic>
      <p:pic>
        <p:nvPicPr>
          <p:cNvPr id="185" name="Shape 185"/>
          <p:cNvPicPr preferRelativeResize="0"/>
          <p:nvPr/>
        </p:nvPicPr>
        <p:blipFill>
          <a:blip r:embed="rId3">
            <a:alphaModFix/>
          </a:blip>
          <a:stretch>
            <a:fillRect/>
          </a:stretch>
        </p:blipFill>
        <p:spPr>
          <a:xfrm>
            <a:off x="3078023" y="963240"/>
            <a:ext cx="376022" cy="412136"/>
          </a:xfrm>
          <a:prstGeom prst="rect">
            <a:avLst/>
          </a:prstGeom>
          <a:noFill/>
          <a:ln>
            <a:noFill/>
          </a:ln>
        </p:spPr>
      </p:pic>
      <p:pic>
        <p:nvPicPr>
          <p:cNvPr id="186" name="Shape 186"/>
          <p:cNvPicPr preferRelativeResize="0"/>
          <p:nvPr/>
        </p:nvPicPr>
        <p:blipFill>
          <a:blip r:embed="rId3">
            <a:alphaModFix/>
          </a:blip>
          <a:stretch>
            <a:fillRect/>
          </a:stretch>
        </p:blipFill>
        <p:spPr>
          <a:xfrm>
            <a:off x="3078023" y="263875"/>
            <a:ext cx="376022" cy="412136"/>
          </a:xfrm>
          <a:prstGeom prst="rect">
            <a:avLst/>
          </a:prstGeom>
          <a:noFill/>
          <a:ln>
            <a:noFill/>
          </a:ln>
        </p:spPr>
      </p:pic>
      <p:pic>
        <p:nvPicPr>
          <p:cNvPr id="187" name="Shape 187"/>
          <p:cNvPicPr preferRelativeResize="0"/>
          <p:nvPr/>
        </p:nvPicPr>
        <p:blipFill>
          <a:blip r:embed="rId3">
            <a:alphaModFix/>
          </a:blip>
          <a:stretch>
            <a:fillRect/>
          </a:stretch>
        </p:blipFill>
        <p:spPr>
          <a:xfrm>
            <a:off x="2779730" y="230584"/>
            <a:ext cx="376022" cy="412136"/>
          </a:xfrm>
          <a:prstGeom prst="rect">
            <a:avLst/>
          </a:prstGeom>
          <a:noFill/>
          <a:ln>
            <a:noFill/>
          </a:ln>
        </p:spPr>
      </p:pic>
      <p:pic>
        <p:nvPicPr>
          <p:cNvPr id="188" name="Shape 188"/>
          <p:cNvPicPr preferRelativeResize="0"/>
          <p:nvPr/>
        </p:nvPicPr>
        <p:blipFill>
          <a:blip r:embed="rId3">
            <a:alphaModFix/>
          </a:blip>
          <a:stretch>
            <a:fillRect/>
          </a:stretch>
        </p:blipFill>
        <p:spPr>
          <a:xfrm>
            <a:off x="3454045" y="263875"/>
            <a:ext cx="376022" cy="412136"/>
          </a:xfrm>
          <a:prstGeom prst="rect">
            <a:avLst/>
          </a:prstGeom>
          <a:noFill/>
          <a:ln>
            <a:noFill/>
          </a:ln>
        </p:spPr>
      </p:pic>
      <p:pic>
        <p:nvPicPr>
          <p:cNvPr id="189" name="Shape 189"/>
          <p:cNvPicPr preferRelativeResize="0"/>
          <p:nvPr/>
        </p:nvPicPr>
        <p:blipFill>
          <a:blip r:embed="rId3">
            <a:alphaModFix/>
          </a:blip>
          <a:stretch>
            <a:fillRect/>
          </a:stretch>
        </p:blipFill>
        <p:spPr>
          <a:xfrm rot="-70747">
            <a:off x="4467729" y="592654"/>
            <a:ext cx="375922" cy="412383"/>
          </a:xfrm>
          <a:prstGeom prst="rect">
            <a:avLst/>
          </a:prstGeom>
          <a:noFill/>
          <a:ln>
            <a:noFill/>
          </a:ln>
        </p:spPr>
      </p:pic>
      <p:pic>
        <p:nvPicPr>
          <p:cNvPr id="190" name="Shape 190"/>
          <p:cNvPicPr preferRelativeResize="0"/>
          <p:nvPr/>
        </p:nvPicPr>
        <p:blipFill>
          <a:blip r:embed="rId3">
            <a:alphaModFix/>
          </a:blip>
          <a:stretch>
            <a:fillRect/>
          </a:stretch>
        </p:blipFill>
        <p:spPr>
          <a:xfrm rot="-70747">
            <a:off x="4483014" y="921706"/>
            <a:ext cx="375922" cy="412383"/>
          </a:xfrm>
          <a:prstGeom prst="rect">
            <a:avLst/>
          </a:prstGeom>
          <a:noFill/>
          <a:ln>
            <a:noFill/>
          </a:ln>
        </p:spPr>
      </p:pic>
      <p:pic>
        <p:nvPicPr>
          <p:cNvPr id="191" name="Shape 191"/>
          <p:cNvPicPr preferRelativeResize="0"/>
          <p:nvPr/>
        </p:nvPicPr>
        <p:blipFill>
          <a:blip r:embed="rId3">
            <a:alphaModFix/>
          </a:blip>
          <a:stretch>
            <a:fillRect/>
          </a:stretch>
        </p:blipFill>
        <p:spPr>
          <a:xfrm rot="-70747">
            <a:off x="4479328" y="234234"/>
            <a:ext cx="375922" cy="412383"/>
          </a:xfrm>
          <a:prstGeom prst="rect">
            <a:avLst/>
          </a:prstGeom>
          <a:noFill/>
          <a:ln>
            <a:noFill/>
          </a:ln>
        </p:spPr>
      </p:pic>
      <p:pic>
        <p:nvPicPr>
          <p:cNvPr id="192" name="Shape 192"/>
          <p:cNvPicPr preferRelativeResize="0"/>
          <p:nvPr/>
        </p:nvPicPr>
        <p:blipFill>
          <a:blip r:embed="rId3">
            <a:alphaModFix/>
          </a:blip>
          <a:stretch>
            <a:fillRect/>
          </a:stretch>
        </p:blipFill>
        <p:spPr>
          <a:xfrm rot="-70747">
            <a:off x="5092797" y="950679"/>
            <a:ext cx="375922" cy="412383"/>
          </a:xfrm>
          <a:prstGeom prst="rect">
            <a:avLst/>
          </a:prstGeom>
          <a:noFill/>
          <a:ln>
            <a:noFill/>
          </a:ln>
        </p:spPr>
      </p:pic>
      <p:pic>
        <p:nvPicPr>
          <p:cNvPr id="193" name="Shape 193"/>
          <p:cNvPicPr preferRelativeResize="0"/>
          <p:nvPr/>
        </p:nvPicPr>
        <p:blipFill>
          <a:blip r:embed="rId3">
            <a:alphaModFix/>
          </a:blip>
          <a:stretch>
            <a:fillRect/>
          </a:stretch>
        </p:blipFill>
        <p:spPr>
          <a:xfrm rot="-70747">
            <a:off x="4793101" y="923542"/>
            <a:ext cx="375922" cy="412383"/>
          </a:xfrm>
          <a:prstGeom prst="rect">
            <a:avLst/>
          </a:prstGeom>
          <a:noFill/>
          <a:ln>
            <a:noFill/>
          </a:ln>
        </p:spPr>
      </p:pic>
      <p:pic>
        <p:nvPicPr>
          <p:cNvPr id="194" name="Shape 194"/>
          <p:cNvPicPr preferRelativeResize="0"/>
          <p:nvPr/>
        </p:nvPicPr>
        <p:blipFill>
          <a:blip r:embed="rId3">
            <a:alphaModFix/>
          </a:blip>
          <a:stretch>
            <a:fillRect/>
          </a:stretch>
        </p:blipFill>
        <p:spPr>
          <a:xfrm rot="-2341338">
            <a:off x="7837368" y="100808"/>
            <a:ext cx="183063" cy="651059"/>
          </a:xfrm>
          <a:prstGeom prst="rect">
            <a:avLst/>
          </a:prstGeom>
          <a:noFill/>
          <a:ln>
            <a:noFill/>
          </a:ln>
        </p:spPr>
      </p:pic>
      <p:pic>
        <p:nvPicPr>
          <p:cNvPr id="195" name="Shape 195"/>
          <p:cNvPicPr preferRelativeResize="0"/>
          <p:nvPr/>
        </p:nvPicPr>
        <p:blipFill>
          <a:blip r:embed="rId3">
            <a:alphaModFix/>
          </a:blip>
          <a:stretch>
            <a:fillRect/>
          </a:stretch>
        </p:blipFill>
        <p:spPr>
          <a:xfrm rot="27383">
            <a:off x="7270089" y="80542"/>
            <a:ext cx="404983" cy="473330"/>
          </a:xfrm>
          <a:prstGeom prst="rect">
            <a:avLst/>
          </a:prstGeom>
          <a:noFill/>
          <a:ln>
            <a:noFill/>
          </a:ln>
        </p:spPr>
      </p:pic>
      <p:pic>
        <p:nvPicPr>
          <p:cNvPr id="196" name="Shape 196"/>
          <p:cNvPicPr preferRelativeResize="0"/>
          <p:nvPr/>
        </p:nvPicPr>
        <p:blipFill>
          <a:blip r:embed="rId3">
            <a:alphaModFix/>
          </a:blip>
          <a:stretch>
            <a:fillRect/>
          </a:stretch>
        </p:blipFill>
        <p:spPr>
          <a:xfrm rot="27383">
            <a:off x="7306176" y="399401"/>
            <a:ext cx="404983" cy="473330"/>
          </a:xfrm>
          <a:prstGeom prst="rect">
            <a:avLst/>
          </a:prstGeom>
          <a:noFill/>
          <a:ln>
            <a:noFill/>
          </a:ln>
        </p:spPr>
      </p:pic>
      <p:pic>
        <p:nvPicPr>
          <p:cNvPr id="197" name="Shape 197"/>
          <p:cNvPicPr preferRelativeResize="0"/>
          <p:nvPr/>
        </p:nvPicPr>
        <p:blipFill>
          <a:blip r:embed="rId3">
            <a:alphaModFix/>
          </a:blip>
          <a:stretch>
            <a:fillRect/>
          </a:stretch>
        </p:blipFill>
        <p:spPr>
          <a:xfrm rot="414800">
            <a:off x="7333760" y="667092"/>
            <a:ext cx="404983" cy="473330"/>
          </a:xfrm>
          <a:prstGeom prst="rect">
            <a:avLst/>
          </a:prstGeom>
          <a:noFill/>
          <a:ln>
            <a:noFill/>
          </a:ln>
        </p:spPr>
      </p:pic>
      <p:pic>
        <p:nvPicPr>
          <p:cNvPr id="198" name="Shape 198"/>
          <p:cNvPicPr preferRelativeResize="0"/>
          <p:nvPr/>
        </p:nvPicPr>
        <p:blipFill>
          <a:blip r:embed="rId3">
            <a:alphaModFix/>
          </a:blip>
          <a:stretch>
            <a:fillRect/>
          </a:stretch>
        </p:blipFill>
        <p:spPr>
          <a:xfrm rot="-7817075">
            <a:off x="7780768" y="407302"/>
            <a:ext cx="183986" cy="801745"/>
          </a:xfrm>
          <a:prstGeom prst="rect">
            <a:avLst/>
          </a:prstGeom>
          <a:noFill/>
          <a:ln>
            <a:noFill/>
          </a:ln>
        </p:spPr>
      </p:pic>
      <p:pic>
        <p:nvPicPr>
          <p:cNvPr id="199" name="Shape 199"/>
          <p:cNvPicPr preferRelativeResize="0"/>
          <p:nvPr/>
        </p:nvPicPr>
        <p:blipFill>
          <a:blip r:embed="rId3">
            <a:alphaModFix/>
          </a:blip>
          <a:stretch>
            <a:fillRect/>
          </a:stretch>
        </p:blipFill>
        <p:spPr>
          <a:xfrm rot="-2937501">
            <a:off x="8027236" y="738752"/>
            <a:ext cx="159524" cy="886224"/>
          </a:xfrm>
          <a:prstGeom prst="rect">
            <a:avLst/>
          </a:prstGeom>
          <a:noFill/>
          <a:ln>
            <a:noFill/>
          </a:ln>
        </p:spPr>
      </p:pic>
      <p:pic>
        <p:nvPicPr>
          <p:cNvPr id="200" name="Shape 200"/>
          <p:cNvPicPr preferRelativeResize="0"/>
          <p:nvPr/>
        </p:nvPicPr>
        <p:blipFill>
          <a:blip r:embed="rId3">
            <a:alphaModFix/>
          </a:blip>
          <a:stretch>
            <a:fillRect/>
          </a:stretch>
        </p:blipFill>
        <p:spPr>
          <a:xfrm rot="-44924">
            <a:off x="5892363" y="219215"/>
            <a:ext cx="375981" cy="412236"/>
          </a:xfrm>
          <a:prstGeom prst="rect">
            <a:avLst/>
          </a:prstGeom>
          <a:noFill/>
          <a:ln>
            <a:noFill/>
          </a:ln>
        </p:spPr>
      </p:pic>
      <p:pic>
        <p:nvPicPr>
          <p:cNvPr id="201" name="Shape 201"/>
          <p:cNvPicPr preferRelativeResize="0"/>
          <p:nvPr/>
        </p:nvPicPr>
        <p:blipFill>
          <a:blip r:embed="rId3">
            <a:alphaModFix/>
          </a:blip>
          <a:stretch>
            <a:fillRect/>
          </a:stretch>
        </p:blipFill>
        <p:spPr>
          <a:xfrm rot="-44924">
            <a:off x="5902669" y="568676"/>
            <a:ext cx="375981" cy="412236"/>
          </a:xfrm>
          <a:prstGeom prst="rect">
            <a:avLst/>
          </a:prstGeom>
          <a:noFill/>
          <a:ln>
            <a:noFill/>
          </a:ln>
        </p:spPr>
      </p:pic>
      <p:pic>
        <p:nvPicPr>
          <p:cNvPr id="202" name="Shape 202"/>
          <p:cNvPicPr preferRelativeResize="0"/>
          <p:nvPr/>
        </p:nvPicPr>
        <p:blipFill>
          <a:blip r:embed="rId3">
            <a:alphaModFix/>
          </a:blip>
          <a:stretch>
            <a:fillRect/>
          </a:stretch>
        </p:blipFill>
        <p:spPr>
          <a:xfrm rot="-44924">
            <a:off x="5913849" y="947758"/>
            <a:ext cx="375981" cy="412236"/>
          </a:xfrm>
          <a:prstGeom prst="rect">
            <a:avLst/>
          </a:prstGeom>
          <a:noFill/>
          <a:ln>
            <a:noFill/>
          </a:ln>
        </p:spPr>
      </p:pic>
      <p:pic>
        <p:nvPicPr>
          <p:cNvPr id="203" name="Shape 203"/>
          <p:cNvPicPr preferRelativeResize="0"/>
          <p:nvPr/>
        </p:nvPicPr>
        <p:blipFill>
          <a:blip r:embed="rId3">
            <a:alphaModFix/>
          </a:blip>
          <a:stretch>
            <a:fillRect/>
          </a:stretch>
        </p:blipFill>
        <p:spPr>
          <a:xfrm rot="5618692">
            <a:off x="6341318" y="460463"/>
            <a:ext cx="250582" cy="618836"/>
          </a:xfrm>
          <a:prstGeom prst="rect">
            <a:avLst/>
          </a:prstGeom>
          <a:noFill/>
          <a:ln>
            <a:noFill/>
          </a:ln>
        </p:spPr>
      </p:pic>
      <p:pic>
        <p:nvPicPr>
          <p:cNvPr id="204" name="Shape 204"/>
          <p:cNvPicPr preferRelativeResize="0"/>
          <p:nvPr/>
        </p:nvPicPr>
        <p:blipFill>
          <a:blip r:embed="rId3">
            <a:alphaModFix/>
          </a:blip>
          <a:stretch>
            <a:fillRect/>
          </a:stretch>
        </p:blipFill>
        <p:spPr>
          <a:xfrm rot="4857033">
            <a:off x="6367862" y="60898"/>
            <a:ext cx="252042" cy="617226"/>
          </a:xfrm>
          <a:prstGeom prst="rect">
            <a:avLst/>
          </a:prstGeom>
          <a:noFill/>
          <a:ln>
            <a:noFill/>
          </a:ln>
        </p:spPr>
      </p:pic>
      <p:pic>
        <p:nvPicPr>
          <p:cNvPr id="205" name="Shape 205"/>
          <p:cNvPicPr preferRelativeResize="0"/>
          <p:nvPr/>
        </p:nvPicPr>
        <p:blipFill>
          <a:blip r:embed="rId3">
            <a:alphaModFix/>
          </a:blip>
          <a:stretch>
            <a:fillRect/>
          </a:stretch>
        </p:blipFill>
        <p:spPr>
          <a:xfrm rot="5479471">
            <a:off x="6309486" y="928852"/>
            <a:ext cx="250337" cy="619105"/>
          </a:xfrm>
          <a:prstGeom prst="rect">
            <a:avLst/>
          </a:prstGeom>
          <a:noFill/>
          <a:ln>
            <a:noFill/>
          </a:ln>
        </p:spPr>
      </p:pic>
      <p:pic>
        <p:nvPicPr>
          <p:cNvPr id="206" name="Shape 206"/>
          <p:cNvPicPr preferRelativeResize="0"/>
          <p:nvPr/>
        </p:nvPicPr>
        <p:blipFill>
          <a:blip r:embed="rId3">
            <a:alphaModFix/>
          </a:blip>
          <a:stretch>
            <a:fillRect/>
          </a:stretch>
        </p:blipFill>
        <p:spPr>
          <a:xfrm rot="212475">
            <a:off x="7361829" y="1001725"/>
            <a:ext cx="404983" cy="473330"/>
          </a:xfrm>
          <a:prstGeom prst="rect">
            <a:avLst/>
          </a:prstGeom>
          <a:noFill/>
          <a:ln>
            <a:noFill/>
          </a:ln>
        </p:spPr>
      </p:pic>
      <p:sp>
        <p:nvSpPr>
          <p:cNvPr id="207" name="Shape 207"/>
          <p:cNvSpPr txBox="1"/>
          <p:nvPr/>
        </p:nvSpPr>
        <p:spPr>
          <a:xfrm>
            <a:off x="564775" y="1545275"/>
            <a:ext cx="7970700" cy="2408100"/>
          </a:xfrm>
          <a:prstGeom prst="rect">
            <a:avLst/>
          </a:prstGeom>
          <a:noFill/>
          <a:ln>
            <a:noFill/>
          </a:ln>
        </p:spPr>
        <p:txBody>
          <a:bodyPr lIns="91425" tIns="91425" rIns="91425" bIns="91425" anchor="t" anchorCtr="0">
            <a:noAutofit/>
          </a:bodyPr>
          <a:lstStyle/>
          <a:p>
            <a:pPr lvl="0">
              <a:spcBef>
                <a:spcPts val="0"/>
              </a:spcBef>
              <a:buNone/>
            </a:pPr>
            <a:r>
              <a:rPr lang="en" sz="2400">
                <a:solidFill>
                  <a:srgbClr val="6D9EEB"/>
                </a:solidFill>
                <a:latin typeface="Times New Roman"/>
                <a:ea typeface="Times New Roman"/>
                <a:cs typeface="Times New Roman"/>
                <a:sym typeface="Times New Roman"/>
              </a:rPr>
              <a:t>Mental disorders such as hysteria, megalomania, and paranoia schizophrenia have been associated with Hitler. These disorders likely contributed to </a:t>
            </a:r>
            <a:r>
              <a:rPr lang="en" sz="2400">
                <a:solidFill>
                  <a:srgbClr val="FF0000"/>
                </a:solidFill>
                <a:latin typeface="Times New Roman"/>
                <a:ea typeface="Times New Roman"/>
                <a:cs typeface="Times New Roman"/>
                <a:sym typeface="Times New Roman"/>
              </a:rPr>
              <a:t>Hitler’s strategically catastrophic orders</a:t>
            </a:r>
            <a:r>
              <a:rPr lang="en" sz="2400">
                <a:solidFill>
                  <a:srgbClr val="6D9EEB"/>
                </a:solidFill>
                <a:latin typeface="Times New Roman"/>
                <a:ea typeface="Times New Roman"/>
                <a:cs typeface="Times New Roman"/>
                <a:sym typeface="Times New Roman"/>
              </a:rPr>
              <a:t> including the invasion of Russia, stopping at Dunkirk, and ordering</a:t>
            </a:r>
            <a:r>
              <a:rPr lang="en" sz="2400">
                <a:latin typeface="Times New Roman"/>
                <a:ea typeface="Times New Roman"/>
                <a:cs typeface="Times New Roman"/>
                <a:sym typeface="Times New Roman"/>
              </a:rPr>
              <a:t> </a:t>
            </a:r>
            <a:r>
              <a:rPr lang="en" sz="2400">
                <a:solidFill>
                  <a:srgbClr val="FF0000"/>
                </a:solidFill>
                <a:latin typeface="Times New Roman"/>
                <a:ea typeface="Times New Roman"/>
                <a:cs typeface="Times New Roman"/>
                <a:sym typeface="Times New Roman"/>
              </a:rPr>
              <a:t>bombings on London instead of other vital targets.</a:t>
            </a:r>
          </a:p>
          <a:p>
            <a:pPr lvl="0">
              <a:spcBef>
                <a:spcPts val="0"/>
              </a:spcBef>
              <a:buNone/>
            </a:pPr>
            <a:endParaRPr sz="2400">
              <a:latin typeface="Times New Roman"/>
              <a:ea typeface="Times New Roman"/>
              <a:cs typeface="Times New Roman"/>
              <a:sym typeface="Times New Roman"/>
            </a:endParaRPr>
          </a:p>
          <a:p>
            <a:pPr lvl="0">
              <a:spcBef>
                <a:spcPts val="0"/>
              </a:spcBef>
              <a:buNone/>
            </a:pPr>
            <a:endParaRPr sz="2400">
              <a:latin typeface="Times New Roman"/>
              <a:ea typeface="Times New Roman"/>
              <a:cs typeface="Times New Roman"/>
              <a:sym typeface="Times New Roman"/>
            </a:endParaRP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C1130"/>
        </a:solidFill>
        <a:effectLst/>
      </p:bgPr>
    </p:bg>
    <p:spTree>
      <p:nvGrpSpPr>
        <p:cNvPr id="1" name="Shape 211"/>
        <p:cNvGrpSpPr/>
        <p:nvPr/>
      </p:nvGrpSpPr>
      <p:grpSpPr>
        <a:xfrm>
          <a:off x="0" y="0"/>
          <a:ext cx="0" cy="0"/>
          <a:chOff x="0" y="0"/>
          <a:chExt cx="0" cy="0"/>
        </a:xfrm>
      </p:grpSpPr>
      <p:pic>
        <p:nvPicPr>
          <p:cNvPr id="212" name="Shape 212"/>
          <p:cNvPicPr preferRelativeResize="0"/>
          <p:nvPr/>
        </p:nvPicPr>
        <p:blipFill rotWithShape="1">
          <a:blip r:embed="rId3">
            <a:alphaModFix/>
          </a:blip>
          <a:srcRect l="24842" r="16288" b="37737"/>
          <a:stretch/>
        </p:blipFill>
        <p:spPr>
          <a:xfrm>
            <a:off x="2568275" y="953525"/>
            <a:ext cx="3535725" cy="3559950"/>
          </a:xfrm>
          <a:prstGeom prst="rect">
            <a:avLst/>
          </a:prstGeom>
          <a:noFill/>
          <a:ln>
            <a:noFill/>
          </a:ln>
        </p:spPr>
      </p:pic>
      <p:sp>
        <p:nvSpPr>
          <p:cNvPr id="213" name="Shape 213"/>
          <p:cNvSpPr txBox="1"/>
          <p:nvPr/>
        </p:nvSpPr>
        <p:spPr>
          <a:xfrm>
            <a:off x="1586900" y="243625"/>
            <a:ext cx="5651700" cy="452400"/>
          </a:xfrm>
          <a:prstGeom prst="rect">
            <a:avLst/>
          </a:prstGeom>
          <a:noFill/>
          <a:ln>
            <a:noFill/>
          </a:ln>
        </p:spPr>
        <p:txBody>
          <a:bodyPr lIns="91425" tIns="91425" rIns="91425" bIns="91425" anchor="t" anchorCtr="0">
            <a:noAutofit/>
          </a:bodyPr>
          <a:lstStyle/>
          <a:p>
            <a:pPr lvl="0">
              <a:spcBef>
                <a:spcPts val="0"/>
              </a:spcBef>
              <a:buNone/>
            </a:pPr>
            <a:r>
              <a:rPr lang="en" sz="3600">
                <a:solidFill>
                  <a:srgbClr val="999999"/>
                </a:solidFill>
                <a:latin typeface="Times New Roman"/>
                <a:ea typeface="Times New Roman"/>
                <a:cs typeface="Times New Roman"/>
                <a:sym typeface="Times New Roman"/>
              </a:rPr>
              <a:t>When Hitler invades Russia</a:t>
            </a:r>
          </a:p>
        </p:txBody>
      </p:sp>
      <p:sp>
        <p:nvSpPr>
          <p:cNvPr id="214" name="Shape 214"/>
          <p:cNvSpPr txBox="1"/>
          <p:nvPr/>
        </p:nvSpPr>
        <p:spPr>
          <a:xfrm>
            <a:off x="3807175" y="2881475"/>
            <a:ext cx="1761000" cy="278400"/>
          </a:xfrm>
          <a:prstGeom prst="rect">
            <a:avLst/>
          </a:prstGeom>
          <a:noFill/>
          <a:ln>
            <a:noFill/>
          </a:ln>
        </p:spPr>
        <p:txBody>
          <a:bodyPr lIns="91425" tIns="91425" rIns="91425" bIns="91425" anchor="t" anchorCtr="0">
            <a:noAutofit/>
          </a:bodyPr>
          <a:lstStyle/>
          <a:p>
            <a:pPr lvl="0">
              <a:spcBef>
                <a:spcPts val="0"/>
              </a:spcBef>
              <a:buNone/>
            </a:pPr>
            <a:r>
              <a:rPr lang="en" sz="1800"/>
              <a:t>y tho</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1000"/>
                                        <p:tgtEl>
                                          <p:spTgt spid="2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14"/>
                                        </p:tgtEl>
                                        <p:attrNameLst>
                                          <p:attrName>style.visibility</p:attrName>
                                        </p:attrNameLst>
                                      </p:cBhvr>
                                      <p:to>
                                        <p:strVal val="visible"/>
                                      </p:to>
                                    </p:set>
                                    <p:anim calcmode="lin" valueType="num">
                                      <p:cBhvr additive="base">
                                        <p:cTn id="12" dur="1000"/>
                                        <p:tgtEl>
                                          <p:spTgt spid="21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C1130"/>
        </a:solidFill>
        <a:effectLst/>
      </p:bgPr>
    </p:bg>
    <p:spTree>
      <p:nvGrpSpPr>
        <p:cNvPr id="1" name="Shape 218"/>
        <p:cNvGrpSpPr/>
        <p:nvPr/>
      </p:nvGrpSpPr>
      <p:grpSpPr>
        <a:xfrm>
          <a:off x="0" y="0"/>
          <a:ext cx="0" cy="0"/>
          <a:chOff x="0" y="0"/>
          <a:chExt cx="0" cy="0"/>
        </a:xfrm>
      </p:grpSpPr>
      <p:pic>
        <p:nvPicPr>
          <p:cNvPr id="219" name="Shape 219"/>
          <p:cNvPicPr preferRelativeResize="0"/>
          <p:nvPr/>
        </p:nvPicPr>
        <p:blipFill>
          <a:blip r:embed="rId3">
            <a:alphaModFix/>
          </a:blip>
          <a:stretch>
            <a:fillRect/>
          </a:stretch>
        </p:blipFill>
        <p:spPr>
          <a:xfrm>
            <a:off x="1431975" y="709699"/>
            <a:ext cx="5715274" cy="3578250"/>
          </a:xfrm>
          <a:prstGeom prst="rect">
            <a:avLst/>
          </a:prstGeom>
          <a:noFill/>
          <a:ln>
            <a:noFill/>
          </a:ln>
        </p:spPr>
      </p:pic>
      <p:pic>
        <p:nvPicPr>
          <p:cNvPr id="220" name="Shape 220"/>
          <p:cNvPicPr preferRelativeResize="0"/>
          <p:nvPr/>
        </p:nvPicPr>
        <p:blipFill>
          <a:blip r:embed="rId4">
            <a:alphaModFix/>
          </a:blip>
          <a:stretch>
            <a:fillRect/>
          </a:stretch>
        </p:blipFill>
        <p:spPr>
          <a:xfrm rot="-1304102">
            <a:off x="3733510" y="2737915"/>
            <a:ext cx="802880" cy="880041"/>
          </a:xfrm>
          <a:prstGeom prst="rect">
            <a:avLst/>
          </a:prstGeom>
          <a:noFill/>
          <a:ln>
            <a:noFill/>
          </a:ln>
        </p:spPr>
      </p:pic>
      <p:sp>
        <p:nvSpPr>
          <p:cNvPr id="221" name="Shape 221"/>
          <p:cNvSpPr txBox="1"/>
          <p:nvPr/>
        </p:nvSpPr>
        <p:spPr>
          <a:xfrm>
            <a:off x="5782125" y="319075"/>
            <a:ext cx="3284100" cy="513600"/>
          </a:xfrm>
          <a:prstGeom prst="rect">
            <a:avLst/>
          </a:prstGeom>
          <a:noFill/>
          <a:ln>
            <a:noFill/>
          </a:ln>
        </p:spPr>
        <p:txBody>
          <a:bodyPr lIns="91425" tIns="91425" rIns="91425" bIns="91425" anchor="t" anchorCtr="0">
            <a:noAutofit/>
          </a:bodyPr>
          <a:lstStyle/>
          <a:p>
            <a:pPr lvl="0">
              <a:spcBef>
                <a:spcPts val="0"/>
              </a:spcBef>
              <a:buNone/>
            </a:pPr>
            <a:endParaRPr sz="2400"/>
          </a:p>
        </p:txBody>
      </p:sp>
      <p:sp>
        <p:nvSpPr>
          <p:cNvPr id="222" name="Shape 222"/>
          <p:cNvSpPr txBox="1"/>
          <p:nvPr/>
        </p:nvSpPr>
        <p:spPr>
          <a:xfrm rot="-743759">
            <a:off x="3695271" y="4422004"/>
            <a:ext cx="1909004" cy="389792"/>
          </a:xfrm>
          <a:prstGeom prst="rect">
            <a:avLst/>
          </a:prstGeom>
          <a:noFill/>
          <a:ln>
            <a:noFill/>
          </a:ln>
        </p:spPr>
        <p:txBody>
          <a:bodyPr lIns="91425" tIns="91425" rIns="91425" bIns="91425" anchor="t" anchorCtr="0">
            <a:noAutofit/>
          </a:bodyPr>
          <a:lstStyle/>
          <a:p>
            <a:pPr lvl="0">
              <a:spcBef>
                <a:spcPts val="0"/>
              </a:spcBef>
              <a:buNone/>
            </a:pPr>
            <a:r>
              <a:rPr lang="en" b="1"/>
              <a:t>stalin is a scrublord</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C1130"/>
        </a:solidFill>
        <a:effectLst/>
      </p:bgPr>
    </p:bg>
    <p:spTree>
      <p:nvGrpSpPr>
        <p:cNvPr id="1" name="Shape 226"/>
        <p:cNvGrpSpPr/>
        <p:nvPr/>
      </p:nvGrpSpPr>
      <p:grpSpPr>
        <a:xfrm>
          <a:off x="0" y="0"/>
          <a:ext cx="0" cy="0"/>
          <a:chOff x="0" y="0"/>
          <a:chExt cx="0" cy="0"/>
        </a:xfrm>
      </p:grpSpPr>
      <p:pic>
        <p:nvPicPr>
          <p:cNvPr id="227" name="Shape 227"/>
          <p:cNvPicPr preferRelativeResize="0"/>
          <p:nvPr/>
        </p:nvPicPr>
        <p:blipFill>
          <a:blip r:embed="rId3">
            <a:alphaModFix/>
          </a:blip>
          <a:stretch>
            <a:fillRect/>
          </a:stretch>
        </p:blipFill>
        <p:spPr>
          <a:xfrm>
            <a:off x="246850" y="481012"/>
            <a:ext cx="8572500" cy="4181475"/>
          </a:xfrm>
          <a:prstGeom prst="rect">
            <a:avLst/>
          </a:prstGeom>
          <a:noFill/>
          <a:ln>
            <a:noFill/>
          </a:ln>
        </p:spPr>
      </p:pic>
      <p:sp>
        <p:nvSpPr>
          <p:cNvPr id="228" name="Shape 228"/>
          <p:cNvSpPr txBox="1"/>
          <p:nvPr/>
        </p:nvSpPr>
        <p:spPr>
          <a:xfrm rot="-2008463">
            <a:off x="1299668" y="3735377"/>
            <a:ext cx="972507" cy="326664"/>
          </a:xfrm>
          <a:prstGeom prst="rect">
            <a:avLst/>
          </a:prstGeom>
          <a:noFill/>
          <a:ln>
            <a:noFill/>
          </a:ln>
        </p:spPr>
        <p:txBody>
          <a:bodyPr lIns="91425" tIns="91425" rIns="91425" bIns="91425" anchor="t" anchorCtr="0">
            <a:noAutofit/>
          </a:bodyPr>
          <a:lstStyle/>
          <a:p>
            <a:pPr lvl="0">
              <a:spcBef>
                <a:spcPts val="0"/>
              </a:spcBef>
              <a:buNone/>
            </a:pPr>
            <a:r>
              <a:rPr lang="en" b="1"/>
              <a:t>wtf hitler</a:t>
            </a:r>
          </a:p>
        </p:txBody>
      </p:sp>
      <p:sp>
        <p:nvSpPr>
          <p:cNvPr id="229" name="Shape 229"/>
          <p:cNvSpPr txBox="1"/>
          <p:nvPr/>
        </p:nvSpPr>
        <p:spPr>
          <a:xfrm rot="1076383">
            <a:off x="3467075" y="2785412"/>
            <a:ext cx="1141498" cy="381574"/>
          </a:xfrm>
          <a:prstGeom prst="rect">
            <a:avLst/>
          </a:prstGeom>
          <a:noFill/>
          <a:ln>
            <a:noFill/>
          </a:ln>
        </p:spPr>
        <p:txBody>
          <a:bodyPr lIns="91425" tIns="91425" rIns="91425" bIns="91425" anchor="t" anchorCtr="0">
            <a:noAutofit/>
          </a:bodyPr>
          <a:lstStyle/>
          <a:p>
            <a:pPr lvl="0">
              <a:spcBef>
                <a:spcPts val="0"/>
              </a:spcBef>
              <a:buNone/>
            </a:pPr>
            <a:r>
              <a:rPr lang="en" b="1"/>
              <a:t>many wow</a:t>
            </a:r>
          </a:p>
        </p:txBody>
      </p:sp>
      <p:sp>
        <p:nvSpPr>
          <p:cNvPr id="230" name="Shape 230"/>
          <p:cNvSpPr txBox="1"/>
          <p:nvPr/>
        </p:nvSpPr>
        <p:spPr>
          <a:xfrm rot="-3205284">
            <a:off x="4166011" y="1727357"/>
            <a:ext cx="1439778" cy="357904"/>
          </a:xfrm>
          <a:prstGeom prst="rect">
            <a:avLst/>
          </a:prstGeom>
          <a:noFill/>
          <a:ln>
            <a:noFill/>
          </a:ln>
        </p:spPr>
        <p:txBody>
          <a:bodyPr lIns="91425" tIns="91425" rIns="91425" bIns="91425" anchor="t" anchorCtr="0">
            <a:noAutofit/>
          </a:bodyPr>
          <a:lstStyle/>
          <a:p>
            <a:pPr lvl="0">
              <a:spcBef>
                <a:spcPts val="0"/>
              </a:spcBef>
              <a:buNone/>
            </a:pPr>
            <a:r>
              <a:rPr lang="en" b="1"/>
              <a:t>memes not dank enuf</a:t>
            </a:r>
          </a:p>
        </p:txBody>
      </p:sp>
      <p:sp>
        <p:nvSpPr>
          <p:cNvPr id="231" name="Shape 231"/>
          <p:cNvSpPr txBox="1"/>
          <p:nvPr/>
        </p:nvSpPr>
        <p:spPr>
          <a:xfrm rot="-484338">
            <a:off x="1308298" y="1913065"/>
            <a:ext cx="2397050" cy="426640"/>
          </a:xfrm>
          <a:prstGeom prst="rect">
            <a:avLst/>
          </a:prstGeom>
          <a:noFill/>
          <a:ln>
            <a:noFill/>
          </a:ln>
        </p:spPr>
        <p:txBody>
          <a:bodyPr lIns="91425" tIns="91425" rIns="91425" bIns="91425" anchor="t" anchorCtr="0">
            <a:noAutofit/>
          </a:bodyPr>
          <a:lstStyle/>
          <a:p>
            <a:pPr lvl="0">
              <a:spcBef>
                <a:spcPts val="0"/>
              </a:spcBef>
              <a:buNone/>
            </a:pPr>
            <a:r>
              <a:rPr lang="en" b="1"/>
              <a:t>what a noob</a:t>
            </a:r>
          </a:p>
        </p:txBody>
      </p:sp>
      <p:sp>
        <p:nvSpPr>
          <p:cNvPr id="232" name="Shape 232"/>
          <p:cNvSpPr txBox="1"/>
          <p:nvPr/>
        </p:nvSpPr>
        <p:spPr>
          <a:xfrm rot="931744">
            <a:off x="2980640" y="1260689"/>
            <a:ext cx="1672972" cy="357738"/>
          </a:xfrm>
          <a:prstGeom prst="rect">
            <a:avLst/>
          </a:prstGeom>
          <a:noFill/>
          <a:ln>
            <a:noFill/>
          </a:ln>
        </p:spPr>
        <p:txBody>
          <a:bodyPr lIns="91425" tIns="91425" rIns="91425" bIns="91425" anchor="t" anchorCtr="0">
            <a:noAutofit/>
          </a:bodyPr>
          <a:lstStyle/>
          <a:p>
            <a:pPr lvl="0">
              <a:spcBef>
                <a:spcPts val="0"/>
              </a:spcBef>
              <a:buNone/>
            </a:pPr>
            <a:r>
              <a:rPr lang="en" b="1"/>
              <a:t>such bad</a:t>
            </a:r>
          </a:p>
        </p:txBody>
      </p:sp>
      <p:pic>
        <p:nvPicPr>
          <p:cNvPr id="233" name="Shape 233"/>
          <p:cNvPicPr preferRelativeResize="0"/>
          <p:nvPr/>
        </p:nvPicPr>
        <p:blipFill rotWithShape="1">
          <a:blip r:embed="rId4">
            <a:alphaModFix/>
          </a:blip>
          <a:srcRect l="29827" r="35476" b="16156"/>
          <a:stretch/>
        </p:blipFill>
        <p:spPr>
          <a:xfrm>
            <a:off x="6731525" y="1870650"/>
            <a:ext cx="991500" cy="1345637"/>
          </a:xfrm>
          <a:prstGeom prst="rect">
            <a:avLst/>
          </a:prstGeom>
          <a:noFill/>
          <a:ln>
            <a:noFill/>
          </a:ln>
        </p:spPr>
      </p:pic>
      <p:sp>
        <p:nvSpPr>
          <p:cNvPr id="234" name="Shape 234"/>
          <p:cNvSpPr txBox="1"/>
          <p:nvPr/>
        </p:nvSpPr>
        <p:spPr>
          <a:xfrm rot="1447786">
            <a:off x="7283997" y="3545085"/>
            <a:ext cx="1439807" cy="358002"/>
          </a:xfrm>
          <a:prstGeom prst="rect">
            <a:avLst/>
          </a:prstGeom>
          <a:noFill/>
          <a:ln>
            <a:noFill/>
          </a:ln>
        </p:spPr>
        <p:txBody>
          <a:bodyPr lIns="91425" tIns="91425" rIns="91425" bIns="91425" anchor="t" anchorCtr="0">
            <a:noAutofit/>
          </a:bodyPr>
          <a:lstStyle/>
          <a:p>
            <a:pPr lvl="0">
              <a:spcBef>
                <a:spcPts val="0"/>
              </a:spcBef>
              <a:buNone/>
            </a:pPr>
            <a:r>
              <a:rPr lang="en" b="1"/>
              <a:t>i cri evry tim</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27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34F5C"/>
        </a:solidFill>
        <a:effectLst/>
      </p:bgPr>
    </p:bg>
    <p:spTree>
      <p:nvGrpSpPr>
        <p:cNvPr id="1" name="Shape 238"/>
        <p:cNvGrpSpPr/>
        <p:nvPr/>
      </p:nvGrpSpPr>
      <p:grpSpPr>
        <a:xfrm>
          <a:off x="0" y="0"/>
          <a:ext cx="0" cy="0"/>
          <a:chOff x="0" y="0"/>
          <a:chExt cx="0" cy="0"/>
        </a:xfrm>
      </p:grpSpPr>
      <p:pic>
        <p:nvPicPr>
          <p:cNvPr id="239" name="Shape 239"/>
          <p:cNvPicPr preferRelativeResize="0"/>
          <p:nvPr/>
        </p:nvPicPr>
        <p:blipFill>
          <a:blip r:embed="rId3">
            <a:alphaModFix/>
          </a:blip>
          <a:stretch>
            <a:fillRect/>
          </a:stretch>
        </p:blipFill>
        <p:spPr>
          <a:xfrm>
            <a:off x="430125" y="230050"/>
            <a:ext cx="196299" cy="277049"/>
          </a:xfrm>
          <a:prstGeom prst="rect">
            <a:avLst/>
          </a:prstGeom>
          <a:noFill/>
          <a:ln>
            <a:noFill/>
          </a:ln>
        </p:spPr>
      </p:pic>
      <p:sp>
        <p:nvSpPr>
          <p:cNvPr id="240" name="Shape 240"/>
          <p:cNvSpPr txBox="1">
            <a:spLocks noGrp="1"/>
          </p:cNvSpPr>
          <p:nvPr>
            <p:ph type="body" idx="1"/>
          </p:nvPr>
        </p:nvSpPr>
        <p:spPr>
          <a:xfrm>
            <a:off x="311700" y="647650"/>
            <a:ext cx="8520600" cy="3416400"/>
          </a:xfrm>
          <a:prstGeom prst="rect">
            <a:avLst/>
          </a:prstGeom>
        </p:spPr>
        <p:txBody>
          <a:bodyPr lIns="91425" tIns="91425" rIns="91425" bIns="91425" anchor="t" anchorCtr="0">
            <a:noAutofit/>
          </a:bodyPr>
          <a:lstStyle/>
          <a:p>
            <a:pPr marL="457200" lvl="0" indent="-228600" rtl="0">
              <a:spcBef>
                <a:spcPts val="0"/>
              </a:spcBef>
              <a:buClr>
                <a:srgbClr val="7F6000"/>
              </a:buClr>
            </a:pPr>
            <a:r>
              <a:rPr lang="en">
                <a:solidFill>
                  <a:srgbClr val="7F6000"/>
                </a:solidFill>
              </a:rPr>
              <a:t>Plans for German invasion of the British Isles required </a:t>
            </a:r>
            <a:r>
              <a:rPr lang="en">
                <a:solidFill>
                  <a:srgbClr val="FF0000"/>
                </a:solidFill>
              </a:rPr>
              <a:t>air superiority.</a:t>
            </a:r>
          </a:p>
          <a:p>
            <a:pPr marL="914400" lvl="1" indent="-228600" rtl="0">
              <a:spcBef>
                <a:spcPts val="0"/>
              </a:spcBef>
              <a:buClr>
                <a:srgbClr val="7F6000"/>
              </a:buClr>
            </a:pPr>
            <a:r>
              <a:rPr lang="en">
                <a:solidFill>
                  <a:srgbClr val="FF0000"/>
                </a:solidFill>
              </a:rPr>
              <a:t>Hitler had miscalculated that the British people would lose their resolve and work towards peace.</a:t>
            </a:r>
            <a:r>
              <a:rPr lang="en">
                <a:solidFill>
                  <a:srgbClr val="7F6000"/>
                </a:solidFill>
              </a:rPr>
              <a:t> </a:t>
            </a:r>
          </a:p>
          <a:p>
            <a:pPr marL="914400" lvl="1" indent="-228600" rtl="0">
              <a:spcBef>
                <a:spcPts val="0"/>
              </a:spcBef>
              <a:buClr>
                <a:srgbClr val="7F6000"/>
              </a:buClr>
            </a:pPr>
            <a:r>
              <a:rPr lang="en">
                <a:solidFill>
                  <a:srgbClr val="7F6000"/>
                </a:solidFill>
              </a:rPr>
              <a:t>Hitler had most of his experienced soldiers and fighter squadrons occupied in other areas because of his miscalculation.</a:t>
            </a:r>
          </a:p>
          <a:p>
            <a:pPr marL="457200" lvl="0" indent="-228600" rtl="0">
              <a:spcBef>
                <a:spcPts val="0"/>
              </a:spcBef>
              <a:buClr>
                <a:srgbClr val="7F6000"/>
              </a:buClr>
            </a:pPr>
            <a:r>
              <a:rPr lang="en">
                <a:solidFill>
                  <a:srgbClr val="7F6000"/>
                </a:solidFill>
              </a:rPr>
              <a:t>On July 2, 1940, Hitler ordered preparations for British invasion.</a:t>
            </a:r>
          </a:p>
          <a:p>
            <a:pPr marL="914400" lvl="1" indent="-228600" rtl="0">
              <a:spcBef>
                <a:spcPts val="0"/>
              </a:spcBef>
              <a:buClr>
                <a:srgbClr val="7F6000"/>
              </a:buClr>
            </a:pPr>
            <a:r>
              <a:rPr lang="en">
                <a:solidFill>
                  <a:srgbClr val="7F6000"/>
                </a:solidFill>
              </a:rPr>
              <a:t>By July it was obvious that the British would not accept a peace treaty. </a:t>
            </a:r>
            <a:r>
              <a:rPr lang="en">
                <a:solidFill>
                  <a:srgbClr val="FF0000"/>
                </a:solidFill>
              </a:rPr>
              <a:t>Operation Sea Lion was prepared for August.</a:t>
            </a:r>
          </a:p>
          <a:p>
            <a:pPr marL="457200" lvl="0" indent="-228600" rtl="0">
              <a:spcBef>
                <a:spcPts val="0"/>
              </a:spcBef>
              <a:buClr>
                <a:srgbClr val="7F6000"/>
              </a:buClr>
            </a:pPr>
            <a:r>
              <a:rPr lang="en">
                <a:solidFill>
                  <a:srgbClr val="7F6000"/>
                </a:solidFill>
              </a:rPr>
              <a:t>German military unprepared for an amphibious invasion.</a:t>
            </a:r>
          </a:p>
          <a:p>
            <a:pPr marL="914400" lvl="1" indent="-228600" rtl="0">
              <a:spcBef>
                <a:spcPts val="0"/>
              </a:spcBef>
              <a:buClr>
                <a:srgbClr val="7F6000"/>
              </a:buClr>
            </a:pPr>
            <a:r>
              <a:rPr lang="en">
                <a:solidFill>
                  <a:srgbClr val="7F6000"/>
                </a:solidFill>
              </a:rPr>
              <a:t>German soldiers were unprepared for amphibious landings, and the German navy could not muster enough landing craft or supporting ships for an effective landing.</a:t>
            </a:r>
          </a:p>
          <a:p>
            <a:pPr marL="457200" lvl="0" indent="-228600" rtl="0">
              <a:spcBef>
                <a:spcPts val="0"/>
              </a:spcBef>
              <a:buClr>
                <a:srgbClr val="7F6000"/>
              </a:buClr>
            </a:pPr>
            <a:r>
              <a:rPr lang="en">
                <a:solidFill>
                  <a:srgbClr val="7F6000"/>
                </a:solidFill>
              </a:rPr>
              <a:t>Air Marshall </a:t>
            </a:r>
            <a:r>
              <a:rPr lang="en">
                <a:solidFill>
                  <a:srgbClr val="FF0000"/>
                </a:solidFill>
              </a:rPr>
              <a:t>Hermann Goering believed the Luftwaffe could handle the Royal Navy and Air Force.</a:t>
            </a:r>
          </a:p>
          <a:p>
            <a:pPr marL="457200" lvl="0" indent="0" rtl="0">
              <a:spcBef>
                <a:spcPts val="0"/>
              </a:spcBef>
              <a:buNone/>
            </a:pPr>
            <a:endParaRPr/>
          </a:p>
          <a:p>
            <a:pPr lvl="0">
              <a:spcBef>
                <a:spcPts val="0"/>
              </a:spcBef>
              <a:buNone/>
            </a:pPr>
            <a:endParaRPr/>
          </a:p>
        </p:txBody>
      </p:sp>
      <p:sp>
        <p:nvSpPr>
          <p:cNvPr id="241" name="Shape 241"/>
          <p:cNvSpPr txBox="1">
            <a:spLocks noGrp="1"/>
          </p:cNvSpPr>
          <p:nvPr>
            <p:ph type="title"/>
          </p:nvPr>
        </p:nvSpPr>
        <p:spPr>
          <a:xfrm>
            <a:off x="311700" y="82225"/>
            <a:ext cx="8520600" cy="572700"/>
          </a:xfrm>
          <a:prstGeom prst="rect">
            <a:avLst/>
          </a:prstGeom>
        </p:spPr>
        <p:txBody>
          <a:bodyPr lIns="91425" tIns="91425" rIns="91425" bIns="91425" anchor="t" anchorCtr="0">
            <a:noAutofit/>
          </a:bodyPr>
          <a:lstStyle/>
          <a:p>
            <a:pPr lvl="0">
              <a:spcBef>
                <a:spcPts val="0"/>
              </a:spcBef>
              <a:buNone/>
            </a:pPr>
            <a:r>
              <a:rPr lang="en"/>
              <a:t>Operation Sea Lion</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245"/>
        <p:cNvGrpSpPr/>
        <p:nvPr/>
      </p:nvGrpSpPr>
      <p:grpSpPr>
        <a:xfrm>
          <a:off x="0" y="0"/>
          <a:ext cx="0" cy="0"/>
          <a:chOff x="0" y="0"/>
          <a:chExt cx="0" cy="0"/>
        </a:xfrm>
      </p:grpSpPr>
      <p:pic>
        <p:nvPicPr>
          <p:cNvPr id="246" name="Shape 246"/>
          <p:cNvPicPr preferRelativeResize="0"/>
          <p:nvPr/>
        </p:nvPicPr>
        <p:blipFill>
          <a:blip r:embed="rId3">
            <a:alphaModFix amt="39000"/>
          </a:blip>
          <a:stretch>
            <a:fillRect/>
          </a:stretch>
        </p:blipFill>
        <p:spPr>
          <a:xfrm>
            <a:off x="2" y="-647318"/>
            <a:ext cx="9143999" cy="5790818"/>
          </a:xfrm>
          <a:prstGeom prst="rect">
            <a:avLst/>
          </a:prstGeom>
          <a:noFill/>
          <a:ln>
            <a:noFill/>
          </a:ln>
        </p:spPr>
      </p:pic>
      <p:sp>
        <p:nvSpPr>
          <p:cNvPr id="247" name="Shape 247"/>
          <p:cNvSpPr txBox="1">
            <a:spLocks noGrp="1"/>
          </p:cNvSpPr>
          <p:nvPr>
            <p:ph type="title"/>
          </p:nvPr>
        </p:nvSpPr>
        <p:spPr>
          <a:xfrm>
            <a:off x="228175" y="221100"/>
            <a:ext cx="8520600" cy="572700"/>
          </a:xfrm>
          <a:prstGeom prst="rect">
            <a:avLst/>
          </a:prstGeom>
        </p:spPr>
        <p:txBody>
          <a:bodyPr lIns="91425" tIns="91425" rIns="91425" bIns="91425" anchor="t" anchorCtr="0">
            <a:noAutofit/>
          </a:bodyPr>
          <a:lstStyle/>
          <a:p>
            <a:pPr lvl="0">
              <a:spcBef>
                <a:spcPts val="0"/>
              </a:spcBef>
              <a:buNone/>
            </a:pPr>
            <a:r>
              <a:rPr lang="en"/>
              <a:t>Operation Sea Lion: Planning</a:t>
            </a:r>
          </a:p>
        </p:txBody>
      </p:sp>
      <p:sp>
        <p:nvSpPr>
          <p:cNvPr id="248" name="Shape 248"/>
          <p:cNvSpPr txBox="1">
            <a:spLocks noGrp="1"/>
          </p:cNvSpPr>
          <p:nvPr>
            <p:ph type="body" idx="1"/>
          </p:nvPr>
        </p:nvSpPr>
        <p:spPr>
          <a:xfrm>
            <a:off x="311700" y="863550"/>
            <a:ext cx="8520600" cy="3940800"/>
          </a:xfrm>
          <a:prstGeom prst="rect">
            <a:avLst/>
          </a:prstGeom>
        </p:spPr>
        <p:txBody>
          <a:bodyPr lIns="91425" tIns="91425" rIns="91425" bIns="91425" anchor="t" anchorCtr="0">
            <a:noAutofit/>
          </a:bodyPr>
          <a:lstStyle/>
          <a:p>
            <a:pPr marL="457200" lvl="0" indent="-228600" rtl="0">
              <a:spcBef>
                <a:spcPts val="0"/>
              </a:spcBef>
              <a:buClr>
                <a:srgbClr val="000000"/>
              </a:buClr>
            </a:pPr>
            <a:r>
              <a:rPr lang="en">
                <a:solidFill>
                  <a:srgbClr val="000000"/>
                </a:solidFill>
              </a:rPr>
              <a:t>Grand Admiral Erich Raeder studied the English Coast in 1939 and concluded that the greatest threat would be the Royal Navy.</a:t>
            </a:r>
          </a:p>
          <a:p>
            <a:pPr marL="914400" marR="0" lvl="1" indent="-342900" algn="l" rtl="0">
              <a:lnSpc>
                <a:spcPct val="115000"/>
              </a:lnSpc>
              <a:spcBef>
                <a:spcPts val="0"/>
              </a:spcBef>
              <a:spcAft>
                <a:spcPts val="1600"/>
              </a:spcAft>
              <a:buClr>
                <a:srgbClr val="000000"/>
              </a:buClr>
              <a:buSzPct val="128571"/>
              <a:buFont typeface="Arial"/>
            </a:pPr>
            <a:r>
              <a:rPr lang="en">
                <a:solidFill>
                  <a:srgbClr val="000000"/>
                </a:solidFill>
              </a:rPr>
              <a:t>No further plans were made until 1940 after France and Norway had already been taken.</a:t>
            </a:r>
          </a:p>
          <a:p>
            <a:pPr marL="457200" lvl="0" indent="-228600" rtl="0">
              <a:spcBef>
                <a:spcPts val="0"/>
              </a:spcBef>
              <a:buClr>
                <a:srgbClr val="000000"/>
              </a:buClr>
            </a:pPr>
            <a:r>
              <a:rPr lang="en">
                <a:solidFill>
                  <a:srgbClr val="000000"/>
                </a:solidFill>
              </a:rPr>
              <a:t>Most leaders including Admiral Raeder doubted the invasion would work.</a:t>
            </a:r>
          </a:p>
          <a:p>
            <a:pPr marL="914400" lvl="1" indent="-228600" rtl="0">
              <a:spcBef>
                <a:spcPts val="0"/>
              </a:spcBef>
              <a:buClr>
                <a:srgbClr val="000000"/>
              </a:buClr>
            </a:pPr>
            <a:r>
              <a:rPr lang="en">
                <a:solidFill>
                  <a:srgbClr val="000000"/>
                </a:solidFill>
              </a:rPr>
              <a:t>No significant preparations had been made yet and there was a </a:t>
            </a:r>
            <a:r>
              <a:rPr lang="en">
                <a:solidFill>
                  <a:srgbClr val="FF0000"/>
                </a:solidFill>
              </a:rPr>
              <a:t>serious lack of landing craft and naval support.</a:t>
            </a:r>
          </a:p>
          <a:p>
            <a:pPr marL="457200" lvl="0" indent="-228600" rtl="0">
              <a:spcBef>
                <a:spcPts val="0"/>
              </a:spcBef>
              <a:buClr>
                <a:srgbClr val="000000"/>
              </a:buClr>
            </a:pPr>
            <a:r>
              <a:rPr lang="en">
                <a:solidFill>
                  <a:srgbClr val="000000"/>
                </a:solidFill>
              </a:rPr>
              <a:t>On July 2nd the plan was initiated; the navy began to move to support amphibious operations in the English channel.</a:t>
            </a:r>
          </a:p>
          <a:p>
            <a:pPr marL="914400" lvl="1" indent="-228600" rtl="0">
              <a:spcBef>
                <a:spcPts val="0"/>
              </a:spcBef>
              <a:buClr>
                <a:srgbClr val="000000"/>
              </a:buClr>
            </a:pPr>
            <a:r>
              <a:rPr lang="en">
                <a:solidFill>
                  <a:srgbClr val="000000"/>
                </a:solidFill>
              </a:rPr>
              <a:t>Projected for September 15, 1940, the invasion depended completely on </a:t>
            </a:r>
            <a:r>
              <a:rPr lang="en">
                <a:solidFill>
                  <a:srgbClr val="FF0000"/>
                </a:solidFill>
              </a:rPr>
              <a:t>German air superiority</a:t>
            </a:r>
          </a:p>
          <a:p>
            <a:pPr lvl="0" rtl="0">
              <a:spcBef>
                <a:spcPts val="0"/>
              </a:spcBef>
              <a:buNone/>
            </a:pPr>
            <a:endParaRPr sz="1400"/>
          </a:p>
        </p:txBody>
      </p:sp>
      <p:pic>
        <p:nvPicPr>
          <p:cNvPr id="249" name="Shape 249"/>
          <p:cNvPicPr preferRelativeResize="0"/>
          <p:nvPr/>
        </p:nvPicPr>
        <p:blipFill>
          <a:blip r:embed="rId4">
            <a:alphaModFix/>
          </a:blip>
          <a:stretch>
            <a:fillRect/>
          </a:stretch>
        </p:blipFill>
        <p:spPr>
          <a:xfrm>
            <a:off x="499703" y="2794950"/>
            <a:ext cx="119749" cy="169024"/>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253"/>
        <p:cNvGrpSpPr/>
        <p:nvPr/>
      </p:nvGrpSpPr>
      <p:grpSpPr>
        <a:xfrm>
          <a:off x="0" y="0"/>
          <a:ext cx="0" cy="0"/>
          <a:chOff x="0" y="0"/>
          <a:chExt cx="0" cy="0"/>
        </a:xfrm>
      </p:grpSpPr>
      <p:pic>
        <p:nvPicPr>
          <p:cNvPr id="254" name="Shape 254"/>
          <p:cNvPicPr preferRelativeResize="0"/>
          <p:nvPr/>
        </p:nvPicPr>
        <p:blipFill>
          <a:blip r:embed="rId3">
            <a:alphaModFix amt="41000"/>
          </a:blip>
          <a:stretch>
            <a:fillRect/>
          </a:stretch>
        </p:blipFill>
        <p:spPr>
          <a:xfrm>
            <a:off x="0" y="-711865"/>
            <a:ext cx="9144000" cy="5855368"/>
          </a:xfrm>
          <a:prstGeom prst="rect">
            <a:avLst/>
          </a:prstGeom>
          <a:noFill/>
          <a:ln>
            <a:noFill/>
          </a:ln>
        </p:spPr>
      </p:pic>
      <p:sp>
        <p:nvSpPr>
          <p:cNvPr id="255" name="Shape 25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Operation Sea Lion: Planning</a:t>
            </a:r>
          </a:p>
          <a:p>
            <a:pPr lvl="0">
              <a:spcBef>
                <a:spcPts val="0"/>
              </a:spcBef>
              <a:buNone/>
            </a:pPr>
            <a:endParaRPr/>
          </a:p>
        </p:txBody>
      </p:sp>
      <p:sp>
        <p:nvSpPr>
          <p:cNvPr id="256" name="Shape 25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spcBef>
                <a:spcPts val="0"/>
              </a:spcBef>
              <a:buClr>
                <a:srgbClr val="B7B7B7"/>
              </a:buClr>
            </a:pPr>
            <a:r>
              <a:rPr lang="en">
                <a:solidFill>
                  <a:srgbClr val="B7B7B7"/>
                </a:solidFill>
              </a:rPr>
              <a:t>Invasion plans called for 13 divisions, with 155 transports and 3,000 smaller craft</a:t>
            </a:r>
          </a:p>
          <a:p>
            <a:pPr marL="457200" lvl="0" indent="-228600">
              <a:spcBef>
                <a:spcPts val="0"/>
              </a:spcBef>
              <a:buClr>
                <a:srgbClr val="000000"/>
              </a:buClr>
            </a:pPr>
            <a:r>
              <a:rPr lang="en">
                <a:solidFill>
                  <a:srgbClr val="FF0000"/>
                </a:solidFill>
              </a:rPr>
              <a:t>Raeder </a:t>
            </a:r>
            <a:r>
              <a:rPr lang="en">
                <a:solidFill>
                  <a:srgbClr val="B7B7B7"/>
                </a:solidFill>
              </a:rPr>
              <a:t>was skeptical of a successful invasion of Britain due to planning difficulties, and</a:t>
            </a:r>
            <a:r>
              <a:rPr lang="en">
                <a:solidFill>
                  <a:srgbClr val="000000"/>
                </a:solidFill>
              </a:rPr>
              <a:t> </a:t>
            </a:r>
            <a:r>
              <a:rPr lang="en">
                <a:solidFill>
                  <a:srgbClr val="FF0000"/>
                </a:solidFill>
              </a:rPr>
              <a:t>considered this operation a last resort</a:t>
            </a:r>
          </a:p>
          <a:p>
            <a:pPr marL="457200" lvl="0" indent="-228600">
              <a:spcBef>
                <a:spcPts val="0"/>
              </a:spcBef>
              <a:buClr>
                <a:srgbClr val="B7B7B7"/>
              </a:buClr>
            </a:pPr>
            <a:r>
              <a:rPr lang="en">
                <a:solidFill>
                  <a:srgbClr val="B7B7B7"/>
                </a:solidFill>
              </a:rPr>
              <a:t>On August 1, 1940, the Luftwaffe was ordered to switch onto the offensive over Southern England.</a:t>
            </a:r>
          </a:p>
          <a:p>
            <a:pPr marL="914400" lvl="1" indent="-228600">
              <a:spcBef>
                <a:spcPts val="0"/>
              </a:spcBef>
              <a:buClr>
                <a:srgbClr val="000000"/>
              </a:buClr>
            </a:pPr>
            <a:r>
              <a:rPr lang="en">
                <a:solidFill>
                  <a:srgbClr val="B7B7B7"/>
                </a:solidFill>
              </a:rPr>
              <a:t>Bad weather and</a:t>
            </a:r>
            <a:r>
              <a:rPr lang="en">
                <a:solidFill>
                  <a:srgbClr val="000000"/>
                </a:solidFill>
              </a:rPr>
              <a:t> </a:t>
            </a:r>
            <a:r>
              <a:rPr lang="en">
                <a:solidFill>
                  <a:srgbClr val="FF0000"/>
                </a:solidFill>
              </a:rPr>
              <a:t>Hitler’s ill-founded orders prevented German air superiority.</a:t>
            </a:r>
          </a:p>
          <a:p>
            <a:pPr marL="457200" lvl="0" indent="-228600" rtl="0">
              <a:spcBef>
                <a:spcPts val="0"/>
              </a:spcBef>
              <a:buClr>
                <a:srgbClr val="B7B7B7"/>
              </a:buClr>
            </a:pPr>
            <a:r>
              <a:rPr lang="en">
                <a:solidFill>
                  <a:srgbClr val="B7B7B7"/>
                </a:solidFill>
              </a:rPr>
              <a:t>On October 12, the invasion was postponed to the Spring of 1941.</a:t>
            </a:r>
          </a:p>
          <a:p>
            <a:pPr marL="457200" lvl="0" indent="-228600" rtl="0">
              <a:spcBef>
                <a:spcPts val="0"/>
              </a:spcBef>
              <a:buClr>
                <a:srgbClr val="B7B7B7"/>
              </a:buClr>
            </a:pPr>
            <a:r>
              <a:rPr lang="en">
                <a:solidFill>
                  <a:srgbClr val="B7B7B7"/>
                </a:solidFill>
              </a:rPr>
              <a:t>The plan kept being postponed until it eventually never took place</a:t>
            </a:r>
          </a:p>
          <a:p>
            <a:pPr lvl="0">
              <a:spcBef>
                <a:spcPts val="0"/>
              </a:spcBef>
              <a:buNone/>
            </a:pPr>
            <a:endParaRPr/>
          </a:p>
        </p:txBody>
      </p:sp>
      <p:pic>
        <p:nvPicPr>
          <p:cNvPr id="257" name="Shape 257"/>
          <p:cNvPicPr preferRelativeResize="0"/>
          <p:nvPr/>
        </p:nvPicPr>
        <p:blipFill>
          <a:blip r:embed="rId4">
            <a:alphaModFix amt="63000"/>
          </a:blip>
          <a:stretch>
            <a:fillRect/>
          </a:stretch>
        </p:blipFill>
        <p:spPr>
          <a:xfrm rot="-4559386">
            <a:off x="7449696" y="656196"/>
            <a:ext cx="252452" cy="384926"/>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261"/>
        <p:cNvGrpSpPr/>
        <p:nvPr/>
      </p:nvGrpSpPr>
      <p:grpSpPr>
        <a:xfrm>
          <a:off x="0" y="0"/>
          <a:ext cx="0" cy="0"/>
          <a:chOff x="0" y="0"/>
          <a:chExt cx="0" cy="0"/>
        </a:xfrm>
      </p:grpSpPr>
      <p:pic>
        <p:nvPicPr>
          <p:cNvPr id="262" name="Shape 262"/>
          <p:cNvPicPr preferRelativeResize="0"/>
          <p:nvPr/>
        </p:nvPicPr>
        <p:blipFill>
          <a:blip r:embed="rId3">
            <a:alphaModFix amt="42000"/>
          </a:blip>
          <a:stretch>
            <a:fillRect/>
          </a:stretch>
        </p:blipFill>
        <p:spPr>
          <a:xfrm flipH="1">
            <a:off x="0" y="-280906"/>
            <a:ext cx="9143999" cy="5424406"/>
          </a:xfrm>
          <a:prstGeom prst="rect">
            <a:avLst/>
          </a:prstGeom>
          <a:noFill/>
          <a:ln>
            <a:noFill/>
          </a:ln>
        </p:spPr>
      </p:pic>
      <p:sp>
        <p:nvSpPr>
          <p:cNvPr id="263" name="Shape 263"/>
          <p:cNvSpPr txBox="1">
            <a:spLocks noGrp="1"/>
          </p:cNvSpPr>
          <p:nvPr>
            <p:ph type="title"/>
          </p:nvPr>
        </p:nvSpPr>
        <p:spPr>
          <a:xfrm>
            <a:off x="311700" y="167000"/>
            <a:ext cx="8520600" cy="572700"/>
          </a:xfrm>
          <a:prstGeom prst="rect">
            <a:avLst/>
          </a:prstGeom>
        </p:spPr>
        <p:txBody>
          <a:bodyPr lIns="91425" tIns="91425" rIns="91425" bIns="91425" anchor="t" anchorCtr="0">
            <a:noAutofit/>
          </a:bodyPr>
          <a:lstStyle/>
          <a:p>
            <a:pPr lvl="0">
              <a:spcBef>
                <a:spcPts val="0"/>
              </a:spcBef>
              <a:buNone/>
            </a:pPr>
            <a:r>
              <a:rPr lang="en"/>
              <a:t>Battle of Britain</a:t>
            </a:r>
          </a:p>
        </p:txBody>
      </p:sp>
      <p:sp>
        <p:nvSpPr>
          <p:cNvPr id="264" name="Shape 264"/>
          <p:cNvSpPr txBox="1">
            <a:spLocks noGrp="1"/>
          </p:cNvSpPr>
          <p:nvPr>
            <p:ph type="body" idx="1"/>
          </p:nvPr>
        </p:nvSpPr>
        <p:spPr>
          <a:xfrm>
            <a:off x="134100" y="889900"/>
            <a:ext cx="9009900" cy="4099200"/>
          </a:xfrm>
          <a:prstGeom prst="rect">
            <a:avLst/>
          </a:prstGeom>
        </p:spPr>
        <p:txBody>
          <a:bodyPr lIns="91425" tIns="91425" rIns="91425" bIns="91425" anchor="t" anchorCtr="0">
            <a:noAutofit/>
          </a:bodyPr>
          <a:lstStyle/>
          <a:p>
            <a:pPr lvl="0" rtl="0">
              <a:lnSpc>
                <a:spcPct val="115000"/>
              </a:lnSpc>
              <a:spcBef>
                <a:spcPts val="0"/>
              </a:spcBef>
              <a:spcAft>
                <a:spcPts val="0"/>
              </a:spcAft>
              <a:buNone/>
            </a:pPr>
            <a:r>
              <a:rPr lang="en">
                <a:solidFill>
                  <a:srgbClr val="F1C232"/>
                </a:solidFill>
              </a:rPr>
              <a:t>July 10: Bombing attacks on shipping lasted until August</a:t>
            </a:r>
          </a:p>
          <a:p>
            <a:pPr marL="457200" lvl="0" indent="-317500" rtl="0">
              <a:lnSpc>
                <a:spcPct val="115000"/>
              </a:lnSpc>
              <a:spcBef>
                <a:spcPts val="0"/>
              </a:spcBef>
              <a:spcAft>
                <a:spcPts val="0"/>
              </a:spcAft>
              <a:buClr>
                <a:srgbClr val="000000"/>
              </a:buClr>
              <a:buSzPct val="100000"/>
            </a:pPr>
            <a:r>
              <a:rPr lang="en" sz="1400">
                <a:solidFill>
                  <a:srgbClr val="FF0000"/>
                </a:solidFill>
              </a:rPr>
              <a:t>German aircraft were targeting convoys and ports</a:t>
            </a:r>
            <a:r>
              <a:rPr lang="en" sz="1400">
                <a:solidFill>
                  <a:srgbClr val="CC0000"/>
                </a:solidFill>
              </a:rPr>
              <a:t> </a:t>
            </a:r>
            <a:r>
              <a:rPr lang="en" sz="1400">
                <a:solidFill>
                  <a:srgbClr val="F1C232"/>
                </a:solidFill>
              </a:rPr>
              <a:t>(Battle of Britain)</a:t>
            </a:r>
          </a:p>
          <a:p>
            <a:pPr lvl="0" rtl="0">
              <a:lnSpc>
                <a:spcPct val="115000"/>
              </a:lnSpc>
              <a:spcBef>
                <a:spcPts val="0"/>
              </a:spcBef>
              <a:spcAft>
                <a:spcPts val="0"/>
              </a:spcAft>
              <a:buNone/>
            </a:pPr>
            <a:r>
              <a:rPr lang="en">
                <a:solidFill>
                  <a:srgbClr val="F1C232"/>
                </a:solidFill>
              </a:rPr>
              <a:t>August 13: Main offensive Adlerangriff (Eagle Attack)</a:t>
            </a:r>
          </a:p>
          <a:p>
            <a:pPr marL="457200" lvl="0" indent="-317500" rtl="0">
              <a:lnSpc>
                <a:spcPct val="115000"/>
              </a:lnSpc>
              <a:spcBef>
                <a:spcPts val="0"/>
              </a:spcBef>
              <a:spcAft>
                <a:spcPts val="0"/>
              </a:spcAft>
              <a:buClr>
                <a:srgbClr val="F1C232"/>
              </a:buClr>
              <a:buSzPct val="100000"/>
            </a:pPr>
            <a:r>
              <a:rPr lang="en" sz="1400">
                <a:solidFill>
                  <a:srgbClr val="F1C232"/>
                </a:solidFill>
              </a:rPr>
              <a:t>Target Air bases, Aircraft factories, radar stations in SE England</a:t>
            </a:r>
          </a:p>
          <a:p>
            <a:pPr marL="457200" lvl="0" indent="-317500" rtl="0">
              <a:lnSpc>
                <a:spcPct val="115000"/>
              </a:lnSpc>
              <a:spcBef>
                <a:spcPts val="0"/>
              </a:spcBef>
              <a:spcAft>
                <a:spcPts val="0"/>
              </a:spcAft>
              <a:buClr>
                <a:srgbClr val="F1C232"/>
              </a:buClr>
              <a:buSzPct val="100000"/>
            </a:pPr>
            <a:r>
              <a:rPr lang="en" sz="1400">
                <a:solidFill>
                  <a:srgbClr val="F1C232"/>
                </a:solidFill>
              </a:rPr>
              <a:t>1,000 fighter sorties and 485 bombing runs</a:t>
            </a:r>
          </a:p>
          <a:p>
            <a:pPr marL="914400" lvl="1" indent="-304800" rtl="0">
              <a:lnSpc>
                <a:spcPct val="115000"/>
              </a:lnSpc>
              <a:spcBef>
                <a:spcPts val="0"/>
              </a:spcBef>
              <a:spcAft>
                <a:spcPts val="0"/>
              </a:spcAft>
              <a:buClr>
                <a:srgbClr val="F1C232"/>
              </a:buClr>
              <a:buSzPct val="100000"/>
            </a:pPr>
            <a:r>
              <a:rPr lang="en" sz="1200">
                <a:solidFill>
                  <a:srgbClr val="F1C232"/>
                </a:solidFill>
              </a:rPr>
              <a:t>The British had 600 fighters, and lost13</a:t>
            </a:r>
          </a:p>
          <a:p>
            <a:pPr marL="914400" lvl="1" indent="-304800" rtl="0">
              <a:lnSpc>
                <a:spcPct val="115000"/>
              </a:lnSpc>
              <a:spcBef>
                <a:spcPts val="0"/>
              </a:spcBef>
              <a:spcAft>
                <a:spcPts val="0"/>
              </a:spcAft>
              <a:buClr>
                <a:srgbClr val="000000"/>
              </a:buClr>
              <a:buSzPct val="100000"/>
            </a:pPr>
            <a:r>
              <a:rPr lang="en" sz="1200">
                <a:solidFill>
                  <a:srgbClr val="F1C232"/>
                </a:solidFill>
              </a:rPr>
              <a:t>The German had 1,300 bombers, </a:t>
            </a:r>
            <a:r>
              <a:rPr lang="en" sz="1200">
                <a:solidFill>
                  <a:srgbClr val="000000"/>
                </a:solidFill>
              </a:rPr>
              <a:t> </a:t>
            </a:r>
            <a:r>
              <a:rPr lang="en" sz="1200">
                <a:solidFill>
                  <a:srgbClr val="FF0000"/>
                </a:solidFill>
              </a:rPr>
              <a:t>and lost 45</a:t>
            </a:r>
          </a:p>
          <a:p>
            <a:pPr lvl="0" rtl="0">
              <a:lnSpc>
                <a:spcPct val="115000"/>
              </a:lnSpc>
              <a:spcBef>
                <a:spcPts val="0"/>
              </a:spcBef>
              <a:spcAft>
                <a:spcPts val="0"/>
              </a:spcAft>
              <a:buNone/>
            </a:pPr>
            <a:r>
              <a:rPr lang="en">
                <a:solidFill>
                  <a:srgbClr val="F1C232"/>
                </a:solidFill>
              </a:rPr>
              <a:t>August 15: Bombing attacks continue</a:t>
            </a:r>
          </a:p>
          <a:p>
            <a:pPr marL="457200" lvl="0" indent="-317500" rtl="0">
              <a:lnSpc>
                <a:spcPct val="115000"/>
              </a:lnSpc>
              <a:spcBef>
                <a:spcPts val="0"/>
              </a:spcBef>
              <a:spcAft>
                <a:spcPts val="0"/>
              </a:spcAft>
              <a:buClr>
                <a:srgbClr val="F1C232"/>
              </a:buClr>
              <a:buSzPct val="100000"/>
            </a:pPr>
            <a:r>
              <a:rPr lang="en" sz="1400">
                <a:solidFill>
                  <a:srgbClr val="F1C232"/>
                </a:solidFill>
              </a:rPr>
              <a:t>1,266 fighter sorties, 520 bomber runs</a:t>
            </a:r>
          </a:p>
          <a:p>
            <a:pPr marL="1371600" lvl="1" indent="-304800" rtl="0">
              <a:lnSpc>
                <a:spcPct val="115000"/>
              </a:lnSpc>
              <a:spcBef>
                <a:spcPts val="0"/>
              </a:spcBef>
              <a:spcAft>
                <a:spcPts val="0"/>
              </a:spcAft>
              <a:buClr>
                <a:srgbClr val="000000"/>
              </a:buClr>
              <a:buSzPct val="100000"/>
            </a:pPr>
            <a:r>
              <a:rPr lang="en" sz="1200">
                <a:solidFill>
                  <a:srgbClr val="F1C232"/>
                </a:solidFill>
              </a:rPr>
              <a:t>Germans lose </a:t>
            </a:r>
            <a:r>
              <a:rPr lang="en" sz="1200">
                <a:solidFill>
                  <a:srgbClr val="FF0000"/>
                </a:solidFill>
              </a:rPr>
              <a:t>75 planes</a:t>
            </a:r>
          </a:p>
          <a:p>
            <a:pPr lvl="0" rtl="0">
              <a:lnSpc>
                <a:spcPct val="115000"/>
              </a:lnSpc>
              <a:spcBef>
                <a:spcPts val="0"/>
              </a:spcBef>
              <a:spcAft>
                <a:spcPts val="0"/>
              </a:spcAft>
              <a:buNone/>
            </a:pPr>
            <a:r>
              <a:rPr lang="en">
                <a:solidFill>
                  <a:srgbClr val="F1C232"/>
                </a:solidFill>
              </a:rPr>
              <a:t>August 24-September 5: heavy attacks on airbases</a:t>
            </a:r>
          </a:p>
          <a:p>
            <a:pPr marL="457200" lvl="0" indent="-317500" rtl="0">
              <a:lnSpc>
                <a:spcPct val="115000"/>
              </a:lnSpc>
              <a:spcBef>
                <a:spcPts val="0"/>
              </a:spcBef>
              <a:spcAft>
                <a:spcPts val="0"/>
              </a:spcAft>
              <a:buClr>
                <a:srgbClr val="F1C232"/>
              </a:buClr>
              <a:buSzPct val="100000"/>
            </a:pPr>
            <a:r>
              <a:rPr lang="en" sz="1400">
                <a:solidFill>
                  <a:srgbClr val="F1C232"/>
                </a:solidFill>
              </a:rPr>
              <a:t>Large bomber formations with 100 fighters</a:t>
            </a:r>
          </a:p>
          <a:p>
            <a:pPr marL="457200" lvl="0" indent="-317500" rtl="0">
              <a:lnSpc>
                <a:spcPct val="115000"/>
              </a:lnSpc>
              <a:spcBef>
                <a:spcPts val="0"/>
              </a:spcBef>
              <a:spcAft>
                <a:spcPts val="0"/>
              </a:spcAft>
              <a:buClr>
                <a:srgbClr val="F1C232"/>
              </a:buClr>
              <a:buSzPct val="100000"/>
            </a:pPr>
            <a:r>
              <a:rPr lang="en" sz="1400">
                <a:solidFill>
                  <a:srgbClr val="F1C232"/>
                </a:solidFill>
              </a:rPr>
              <a:t>Aim for airfields, communications, and control centers</a:t>
            </a:r>
          </a:p>
          <a:p>
            <a:pPr marL="457200" lvl="0" indent="-317500" rtl="0">
              <a:lnSpc>
                <a:spcPct val="115000"/>
              </a:lnSpc>
              <a:spcBef>
                <a:spcPts val="0"/>
              </a:spcBef>
              <a:spcAft>
                <a:spcPts val="0"/>
              </a:spcAft>
              <a:buClr>
                <a:srgbClr val="F1C232"/>
              </a:buClr>
              <a:buSzPct val="100000"/>
            </a:pPr>
            <a:r>
              <a:rPr lang="en" sz="1400">
                <a:solidFill>
                  <a:srgbClr val="F1C232"/>
                </a:solidFill>
              </a:rPr>
              <a:t>Almost defeat RAF</a:t>
            </a:r>
          </a:p>
          <a:p>
            <a:pPr marL="914400" lvl="1" indent="-304800" rtl="0">
              <a:lnSpc>
                <a:spcPct val="115000"/>
              </a:lnSpc>
              <a:spcBef>
                <a:spcPts val="0"/>
              </a:spcBef>
              <a:spcAft>
                <a:spcPts val="0"/>
              </a:spcAft>
              <a:buClr>
                <a:srgbClr val="000000"/>
              </a:buClr>
              <a:buSzPct val="100000"/>
            </a:pPr>
            <a:r>
              <a:rPr lang="en" sz="1200">
                <a:solidFill>
                  <a:srgbClr val="F1C232"/>
                </a:solidFill>
              </a:rPr>
              <a:t>In total, the Luftwaffe destroy</a:t>
            </a:r>
            <a:r>
              <a:rPr lang="en" sz="1200">
                <a:solidFill>
                  <a:srgbClr val="000000"/>
                </a:solidFill>
              </a:rPr>
              <a:t> </a:t>
            </a:r>
            <a:r>
              <a:rPr lang="en" sz="1200">
                <a:solidFill>
                  <a:srgbClr val="FF0000"/>
                </a:solidFill>
              </a:rPr>
              <a:t>450 planes killing 103 pilots, wounding 128</a:t>
            </a:r>
          </a:p>
          <a:p>
            <a:pPr lvl="0" rtl="0">
              <a:lnSpc>
                <a:spcPct val="115000"/>
              </a:lnSpc>
              <a:spcBef>
                <a:spcPts val="0"/>
              </a:spcBef>
              <a:spcAft>
                <a:spcPts val="0"/>
              </a:spcAft>
              <a:buNone/>
            </a:pPr>
            <a:endParaRPr sz="1400"/>
          </a:p>
        </p:txBody>
      </p:sp>
      <p:pic>
        <p:nvPicPr>
          <p:cNvPr id="265" name="Shape 265"/>
          <p:cNvPicPr preferRelativeResize="0"/>
          <p:nvPr/>
        </p:nvPicPr>
        <p:blipFill>
          <a:blip r:embed="rId4">
            <a:alphaModFix/>
          </a:blip>
          <a:stretch>
            <a:fillRect/>
          </a:stretch>
        </p:blipFill>
        <p:spPr>
          <a:xfrm>
            <a:off x="8684717" y="3813673"/>
            <a:ext cx="147575" cy="208274"/>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62"/>
        <p:cNvGrpSpPr/>
        <p:nvPr/>
      </p:nvGrpSpPr>
      <p:grpSpPr>
        <a:xfrm>
          <a:off x="0" y="0"/>
          <a:ext cx="0" cy="0"/>
          <a:chOff x="0" y="0"/>
          <a:chExt cx="0" cy="0"/>
        </a:xfrm>
      </p:grpSpPr>
      <p:pic>
        <p:nvPicPr>
          <p:cNvPr id="63" name="Shape 63"/>
          <p:cNvPicPr preferRelativeResize="0"/>
          <p:nvPr/>
        </p:nvPicPr>
        <p:blipFill>
          <a:blip r:embed="rId3">
            <a:alphaModFix/>
          </a:blip>
          <a:stretch>
            <a:fillRect/>
          </a:stretch>
        </p:blipFill>
        <p:spPr>
          <a:xfrm>
            <a:off x="6311400" y="946575"/>
            <a:ext cx="2673050" cy="3522150"/>
          </a:xfrm>
          <a:prstGeom prst="rect">
            <a:avLst/>
          </a:prstGeom>
          <a:noFill/>
          <a:ln>
            <a:noFill/>
          </a:ln>
        </p:spPr>
      </p:pic>
      <p:pic>
        <p:nvPicPr>
          <p:cNvPr id="64" name="Shape 64"/>
          <p:cNvPicPr preferRelativeResize="0"/>
          <p:nvPr/>
        </p:nvPicPr>
        <p:blipFill>
          <a:blip r:embed="rId4">
            <a:alphaModFix/>
          </a:blip>
          <a:stretch>
            <a:fillRect/>
          </a:stretch>
        </p:blipFill>
        <p:spPr>
          <a:xfrm>
            <a:off x="6813925" y="1259648"/>
            <a:ext cx="364483" cy="514324"/>
          </a:xfrm>
          <a:prstGeom prst="rect">
            <a:avLst/>
          </a:prstGeom>
          <a:noFill/>
          <a:ln>
            <a:noFill/>
          </a:ln>
        </p:spPr>
      </p:pic>
      <p:sp>
        <p:nvSpPr>
          <p:cNvPr id="65" name="Shape 65"/>
          <p:cNvSpPr txBox="1"/>
          <p:nvPr/>
        </p:nvSpPr>
        <p:spPr>
          <a:xfrm>
            <a:off x="7557950" y="2427512"/>
            <a:ext cx="1635600" cy="445500"/>
          </a:xfrm>
          <a:prstGeom prst="rect">
            <a:avLst/>
          </a:prstGeom>
          <a:noFill/>
          <a:ln>
            <a:noFill/>
          </a:ln>
        </p:spPr>
        <p:txBody>
          <a:bodyPr lIns="91425" tIns="91425" rIns="91425" bIns="91425" anchor="t" anchorCtr="0">
            <a:noAutofit/>
          </a:bodyPr>
          <a:lstStyle/>
          <a:p>
            <a:pPr lvl="0">
              <a:spcBef>
                <a:spcPts val="0"/>
              </a:spcBef>
              <a:buNone/>
            </a:pPr>
            <a:r>
              <a:rPr lang="en" sz="1800">
                <a:highlight>
                  <a:srgbClr val="B7B7B7"/>
                </a:highlight>
              </a:rPr>
              <a:t>London</a:t>
            </a:r>
          </a:p>
          <a:p>
            <a:pPr lvl="0">
              <a:spcBef>
                <a:spcPts val="0"/>
              </a:spcBef>
              <a:buNone/>
            </a:pPr>
            <a:endParaRPr/>
          </a:p>
        </p:txBody>
      </p:sp>
      <p:cxnSp>
        <p:nvCxnSpPr>
          <p:cNvPr id="66" name="Shape 66"/>
          <p:cNvCxnSpPr/>
          <p:nvPr/>
        </p:nvCxnSpPr>
        <p:spPr>
          <a:xfrm>
            <a:off x="7042850" y="1230600"/>
            <a:ext cx="1482600" cy="466200"/>
          </a:xfrm>
          <a:prstGeom prst="straightConnector1">
            <a:avLst/>
          </a:prstGeom>
          <a:noFill/>
          <a:ln w="38100" cap="flat" cmpd="sng">
            <a:solidFill>
              <a:srgbClr val="FF0000"/>
            </a:solidFill>
            <a:prstDash val="solid"/>
            <a:round/>
            <a:headEnd type="none" w="lg" len="lg"/>
            <a:tailEnd type="none" w="lg" len="lg"/>
          </a:ln>
        </p:spPr>
      </p:cxnSp>
      <p:cxnSp>
        <p:nvCxnSpPr>
          <p:cNvPr id="67" name="Shape 67"/>
          <p:cNvCxnSpPr/>
          <p:nvPr/>
        </p:nvCxnSpPr>
        <p:spPr>
          <a:xfrm rot="10800000" flipH="1">
            <a:off x="7224575" y="1251450"/>
            <a:ext cx="1245900" cy="424500"/>
          </a:xfrm>
          <a:prstGeom prst="straightConnector1">
            <a:avLst/>
          </a:prstGeom>
          <a:noFill/>
          <a:ln w="38100" cap="flat" cmpd="sng">
            <a:solidFill>
              <a:srgbClr val="FF0000"/>
            </a:solidFill>
            <a:prstDash val="solid"/>
            <a:round/>
            <a:headEnd type="none" w="lg" len="lg"/>
            <a:tailEnd type="none" w="lg" len="lg"/>
          </a:ln>
        </p:spPr>
      </p:cxnSp>
      <p:cxnSp>
        <p:nvCxnSpPr>
          <p:cNvPr id="68" name="Shape 68"/>
          <p:cNvCxnSpPr/>
          <p:nvPr/>
        </p:nvCxnSpPr>
        <p:spPr>
          <a:xfrm>
            <a:off x="7501850" y="1982175"/>
            <a:ext cx="1482600" cy="466200"/>
          </a:xfrm>
          <a:prstGeom prst="straightConnector1">
            <a:avLst/>
          </a:prstGeom>
          <a:noFill/>
          <a:ln w="38100" cap="flat" cmpd="sng">
            <a:solidFill>
              <a:srgbClr val="FF0000"/>
            </a:solidFill>
            <a:prstDash val="solid"/>
            <a:round/>
            <a:headEnd type="none" w="lg" len="lg"/>
            <a:tailEnd type="none" w="lg" len="lg"/>
          </a:ln>
        </p:spPr>
      </p:cxnSp>
      <p:cxnSp>
        <p:nvCxnSpPr>
          <p:cNvPr id="69" name="Shape 69"/>
          <p:cNvCxnSpPr/>
          <p:nvPr/>
        </p:nvCxnSpPr>
        <p:spPr>
          <a:xfrm rot="10800000" flipH="1">
            <a:off x="7557950" y="2003025"/>
            <a:ext cx="1245900" cy="424500"/>
          </a:xfrm>
          <a:prstGeom prst="straightConnector1">
            <a:avLst/>
          </a:prstGeom>
          <a:noFill/>
          <a:ln w="38100" cap="flat" cmpd="sng">
            <a:solidFill>
              <a:srgbClr val="FF0000"/>
            </a:solidFill>
            <a:prstDash val="solid"/>
            <a:round/>
            <a:headEnd type="none" w="lg" len="lg"/>
            <a:tailEnd type="none" w="lg" len="lg"/>
          </a:ln>
        </p:spPr>
      </p:cxnSp>
      <p:sp>
        <p:nvSpPr>
          <p:cNvPr id="70" name="Shape 70"/>
          <p:cNvSpPr txBox="1"/>
          <p:nvPr/>
        </p:nvSpPr>
        <p:spPr>
          <a:xfrm>
            <a:off x="7759100" y="1675950"/>
            <a:ext cx="968100" cy="605100"/>
          </a:xfrm>
          <a:prstGeom prst="rect">
            <a:avLst/>
          </a:prstGeom>
          <a:noFill/>
          <a:ln>
            <a:noFill/>
          </a:ln>
        </p:spPr>
        <p:txBody>
          <a:bodyPr lIns="91425" tIns="91425" rIns="91425" bIns="91425" anchor="ctr" anchorCtr="0">
            <a:noAutofit/>
          </a:bodyPr>
          <a:lstStyle/>
          <a:p>
            <a:pPr lvl="0">
              <a:spcBef>
                <a:spcPts val="0"/>
              </a:spcBef>
              <a:buNone/>
            </a:pPr>
            <a:r>
              <a:rPr lang="en" sz="1800">
                <a:solidFill>
                  <a:schemeClr val="dk1"/>
                </a:solidFill>
                <a:highlight>
                  <a:srgbClr val="B7B7B7"/>
                </a:highlight>
              </a:rPr>
              <a:t>Paris</a:t>
            </a:r>
          </a:p>
          <a:p>
            <a:pPr lvl="0" rtl="0">
              <a:spcBef>
                <a:spcPts val="0"/>
              </a:spcBef>
              <a:buNone/>
            </a:pPr>
            <a:endParaRPr sz="1800">
              <a:solidFill>
                <a:schemeClr val="dk1"/>
              </a:solidFill>
              <a:highlight>
                <a:srgbClr val="B7B7B7"/>
              </a:highlight>
            </a:endParaRPr>
          </a:p>
        </p:txBody>
      </p:sp>
      <p:pic>
        <p:nvPicPr>
          <p:cNvPr id="71" name="Shape 71"/>
          <p:cNvPicPr preferRelativeResize="0"/>
          <p:nvPr/>
        </p:nvPicPr>
        <p:blipFill>
          <a:blip r:embed="rId5">
            <a:alphaModFix/>
          </a:blip>
          <a:stretch>
            <a:fillRect/>
          </a:stretch>
        </p:blipFill>
        <p:spPr>
          <a:xfrm>
            <a:off x="0" y="0"/>
            <a:ext cx="6172194" cy="5143500"/>
          </a:xfrm>
          <a:prstGeom prst="rect">
            <a:avLst/>
          </a:prstGeom>
          <a:noFill/>
          <a:ln>
            <a:noFill/>
          </a:ln>
        </p:spPr>
      </p:pic>
      <p:sp>
        <p:nvSpPr>
          <p:cNvPr id="72" name="Shape 72"/>
          <p:cNvSpPr txBox="1"/>
          <p:nvPr/>
        </p:nvSpPr>
        <p:spPr>
          <a:xfrm>
            <a:off x="106987" y="4799150"/>
            <a:ext cx="2102100" cy="445500"/>
          </a:xfrm>
          <a:prstGeom prst="rect">
            <a:avLst/>
          </a:prstGeom>
          <a:noFill/>
          <a:ln>
            <a:noFill/>
          </a:ln>
        </p:spPr>
        <p:txBody>
          <a:bodyPr lIns="91425" tIns="91425" rIns="91425" bIns="91425" anchor="t" anchorCtr="0">
            <a:noAutofit/>
          </a:bodyPr>
          <a:lstStyle/>
          <a:p>
            <a:pPr lvl="0">
              <a:spcBef>
                <a:spcPts val="0"/>
              </a:spcBef>
              <a:buNone/>
            </a:pPr>
            <a:r>
              <a:rPr lang="en" sz="800">
                <a:latin typeface="Times New Roman"/>
                <a:ea typeface="Times New Roman"/>
                <a:cs typeface="Times New Roman"/>
                <a:sym typeface="Times New Roman"/>
              </a:rPr>
              <a:t>Made by Alex Stejskal</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Battle: The Blitz (One/Two)</a:t>
            </a:r>
          </a:p>
        </p:txBody>
      </p:sp>
      <p:sp>
        <p:nvSpPr>
          <p:cNvPr id="271" name="Shape 271"/>
          <p:cNvSpPr txBox="1">
            <a:spLocks noGrp="1"/>
          </p:cNvSpPr>
          <p:nvPr>
            <p:ph type="body" idx="1"/>
          </p:nvPr>
        </p:nvSpPr>
        <p:spPr>
          <a:xfrm>
            <a:off x="311700" y="1152475"/>
            <a:ext cx="8520600" cy="3416400"/>
          </a:xfrm>
          <a:prstGeom prst="rect">
            <a:avLst/>
          </a:prstGeom>
          <a:ln w="9525" cap="flat" cmpd="sng">
            <a:solidFill>
              <a:srgbClr val="000000"/>
            </a:solidFill>
            <a:prstDash val="solid"/>
            <a:round/>
            <a:headEnd type="none" w="med" len="med"/>
            <a:tailEnd type="none" w="med" len="med"/>
          </a:ln>
        </p:spPr>
        <p:txBody>
          <a:bodyPr lIns="91425" tIns="91425" rIns="91425" bIns="91425" anchor="t" anchorCtr="0">
            <a:noAutofit/>
          </a:bodyPr>
          <a:lstStyle/>
          <a:p>
            <a:pPr marL="457200" lvl="0" indent="-228600" rtl="0">
              <a:spcBef>
                <a:spcPts val="0"/>
              </a:spcBef>
              <a:buClr>
                <a:srgbClr val="000000"/>
              </a:buClr>
            </a:pPr>
            <a:r>
              <a:rPr lang="en">
                <a:solidFill>
                  <a:srgbClr val="000000"/>
                </a:solidFill>
              </a:rPr>
              <a:t>On August 25, </a:t>
            </a:r>
            <a:r>
              <a:rPr lang="en">
                <a:solidFill>
                  <a:srgbClr val="CC0000"/>
                </a:solidFill>
              </a:rPr>
              <a:t>German bombers made an error and dropped their payload over central London</a:t>
            </a:r>
            <a:r>
              <a:rPr lang="en">
                <a:solidFill>
                  <a:srgbClr val="000000"/>
                </a:solidFill>
              </a:rPr>
              <a:t> instead of the strategically more important docks and oil depots.</a:t>
            </a:r>
          </a:p>
          <a:p>
            <a:pPr marL="457200" lvl="0" indent="-228600" rtl="0">
              <a:spcBef>
                <a:spcPts val="0"/>
              </a:spcBef>
              <a:buClr>
                <a:srgbClr val="000000"/>
              </a:buClr>
            </a:pPr>
            <a:r>
              <a:rPr lang="en" sz="1800">
                <a:solidFill>
                  <a:srgbClr val="000000"/>
                </a:solidFill>
              </a:rPr>
              <a:t>Churchill </a:t>
            </a:r>
            <a:r>
              <a:rPr lang="en">
                <a:solidFill>
                  <a:srgbClr val="000000"/>
                </a:solidFill>
              </a:rPr>
              <a:t>ordered </a:t>
            </a:r>
            <a:r>
              <a:rPr lang="en" sz="1800">
                <a:solidFill>
                  <a:srgbClr val="000000"/>
                </a:solidFill>
              </a:rPr>
              <a:t>a retaliatory strike on Berlin.</a:t>
            </a:r>
          </a:p>
          <a:p>
            <a:pPr marL="457200" lvl="0" indent="-228600" rtl="0">
              <a:spcBef>
                <a:spcPts val="0"/>
              </a:spcBef>
              <a:buClr>
                <a:srgbClr val="000000"/>
              </a:buClr>
            </a:pPr>
            <a:r>
              <a:rPr lang="en">
                <a:solidFill>
                  <a:srgbClr val="000000"/>
                </a:solidFill>
              </a:rPr>
              <a:t>In an act of revenge</a:t>
            </a:r>
            <a:r>
              <a:rPr lang="en" sz="1800">
                <a:solidFill>
                  <a:srgbClr val="000000"/>
                </a:solidFill>
              </a:rPr>
              <a:t>, Hitler order</a:t>
            </a:r>
            <a:r>
              <a:rPr lang="en">
                <a:solidFill>
                  <a:srgbClr val="000000"/>
                </a:solidFill>
              </a:rPr>
              <a:t>ed</a:t>
            </a:r>
            <a:r>
              <a:rPr lang="en" sz="1800">
                <a:solidFill>
                  <a:srgbClr val="000000"/>
                </a:solidFill>
              </a:rPr>
              <a:t> the</a:t>
            </a:r>
            <a:r>
              <a:rPr lang="en" sz="1800">
                <a:solidFill>
                  <a:srgbClr val="FF0000"/>
                </a:solidFill>
              </a:rPr>
              <a:t> </a:t>
            </a:r>
            <a:r>
              <a:rPr lang="en" sz="1800">
                <a:solidFill>
                  <a:srgbClr val="CC0000"/>
                </a:solidFill>
              </a:rPr>
              <a:t>Luftwaffe’s attention to urban areas in London </a:t>
            </a:r>
            <a:r>
              <a:rPr lang="en">
                <a:solidFill>
                  <a:srgbClr val="CC0000"/>
                </a:solidFill>
              </a:rPr>
              <a:t>on September 5.</a:t>
            </a:r>
          </a:p>
          <a:p>
            <a:pPr marL="457200" lvl="0" indent="-228600" rtl="0">
              <a:spcBef>
                <a:spcPts val="0"/>
              </a:spcBef>
              <a:buClr>
                <a:srgbClr val="000000"/>
              </a:buClr>
            </a:pPr>
            <a:r>
              <a:rPr lang="en">
                <a:solidFill>
                  <a:srgbClr val="000000"/>
                </a:solidFill>
              </a:rPr>
              <a:t>The </a:t>
            </a:r>
            <a:r>
              <a:rPr lang="en" sz="1800">
                <a:solidFill>
                  <a:srgbClr val="000000"/>
                </a:solidFill>
              </a:rPr>
              <a:t>bombings on strategic locations like military bases, depots, and ports which were much more important and successful</a:t>
            </a:r>
            <a:r>
              <a:rPr lang="en">
                <a:solidFill>
                  <a:srgbClr val="000000"/>
                </a:solidFill>
              </a:rPr>
              <a:t> were halted.</a:t>
            </a:r>
          </a:p>
          <a:p>
            <a:pPr marL="457200" lvl="0" indent="-228600" rtl="0">
              <a:spcBef>
                <a:spcPts val="0"/>
              </a:spcBef>
              <a:buClr>
                <a:srgbClr val="CC0000"/>
              </a:buClr>
            </a:pPr>
            <a:r>
              <a:rPr lang="en">
                <a:solidFill>
                  <a:srgbClr val="CC0000"/>
                </a:solidFill>
              </a:rPr>
              <a:t>Military installations across Britain could now regroup, rebuild, and fight for air superiority.</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C1130"/>
        </a:solidFill>
        <a:effectLst/>
      </p:bgPr>
    </p:bg>
    <p:spTree>
      <p:nvGrpSpPr>
        <p:cNvPr id="1" name="Shape 275"/>
        <p:cNvGrpSpPr/>
        <p:nvPr/>
      </p:nvGrpSpPr>
      <p:grpSpPr>
        <a:xfrm>
          <a:off x="0" y="0"/>
          <a:ext cx="0" cy="0"/>
          <a:chOff x="0" y="0"/>
          <a:chExt cx="0" cy="0"/>
        </a:xfrm>
      </p:grpSpPr>
      <p:pic>
        <p:nvPicPr>
          <p:cNvPr id="276" name="Shape 276"/>
          <p:cNvPicPr preferRelativeResize="0"/>
          <p:nvPr/>
        </p:nvPicPr>
        <p:blipFill rotWithShape="1">
          <a:blip r:embed="rId3">
            <a:alphaModFix/>
          </a:blip>
          <a:srcRect l="52272" r="9305"/>
          <a:stretch/>
        </p:blipFill>
        <p:spPr>
          <a:xfrm>
            <a:off x="3281587" y="733562"/>
            <a:ext cx="2511225" cy="3676375"/>
          </a:xfrm>
          <a:prstGeom prst="rect">
            <a:avLst/>
          </a:prstGeom>
          <a:noFill/>
          <a:ln>
            <a:noFill/>
          </a:ln>
        </p:spPr>
      </p:pic>
      <p:sp>
        <p:nvSpPr>
          <p:cNvPr id="277" name="Shape 277"/>
          <p:cNvSpPr txBox="1"/>
          <p:nvPr/>
        </p:nvSpPr>
        <p:spPr>
          <a:xfrm rot="-1537756">
            <a:off x="622526" y="1455253"/>
            <a:ext cx="3696713" cy="428176"/>
          </a:xfrm>
          <a:prstGeom prst="rect">
            <a:avLst/>
          </a:prstGeom>
          <a:noFill/>
          <a:ln>
            <a:noFill/>
          </a:ln>
        </p:spPr>
        <p:txBody>
          <a:bodyPr lIns="91425" tIns="91425" rIns="91425" bIns="91425" anchor="t" anchorCtr="0">
            <a:noAutofit/>
          </a:bodyPr>
          <a:lstStyle/>
          <a:p>
            <a:pPr lvl="0" rtl="0">
              <a:spcBef>
                <a:spcPts val="0"/>
              </a:spcBef>
              <a:buNone/>
            </a:pPr>
            <a:r>
              <a:rPr lang="en"/>
              <a:t>mfw when hitler bombed london</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fade">
                                      <p:cBhvr>
                                        <p:cTn id="7" dur="10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E7CC3"/>
        </a:solidFill>
        <a:effectLst/>
      </p:bgPr>
    </p:bg>
    <p:spTree>
      <p:nvGrpSpPr>
        <p:cNvPr id="1" name="Shape 281"/>
        <p:cNvGrpSpPr/>
        <p:nvPr/>
      </p:nvGrpSpPr>
      <p:grpSpPr>
        <a:xfrm>
          <a:off x="0" y="0"/>
          <a:ext cx="0" cy="0"/>
          <a:chOff x="0" y="0"/>
          <a:chExt cx="0" cy="0"/>
        </a:xfrm>
      </p:grpSpPr>
      <p:pic>
        <p:nvPicPr>
          <p:cNvPr id="282" name="Shape 282"/>
          <p:cNvPicPr preferRelativeResize="0"/>
          <p:nvPr/>
        </p:nvPicPr>
        <p:blipFill>
          <a:blip r:embed="rId3">
            <a:alphaModFix amt="47000"/>
          </a:blip>
          <a:stretch>
            <a:fillRect/>
          </a:stretch>
        </p:blipFill>
        <p:spPr>
          <a:xfrm>
            <a:off x="0" y="0"/>
            <a:ext cx="9144000" cy="5143500"/>
          </a:xfrm>
          <a:prstGeom prst="rect">
            <a:avLst/>
          </a:prstGeom>
          <a:noFill/>
          <a:ln>
            <a:noFill/>
          </a:ln>
        </p:spPr>
      </p:pic>
      <p:sp>
        <p:nvSpPr>
          <p:cNvPr id="283" name="Shape 283"/>
          <p:cNvSpPr txBox="1">
            <a:spLocks noGrp="1"/>
          </p:cNvSpPr>
          <p:nvPr>
            <p:ph type="title"/>
          </p:nvPr>
        </p:nvSpPr>
        <p:spPr>
          <a:xfrm>
            <a:off x="835650" y="165575"/>
            <a:ext cx="8520600" cy="572700"/>
          </a:xfrm>
          <a:prstGeom prst="rect">
            <a:avLst/>
          </a:prstGeom>
        </p:spPr>
        <p:txBody>
          <a:bodyPr lIns="91425" tIns="91425" rIns="91425" bIns="91425" anchor="t" anchorCtr="0">
            <a:noAutofit/>
          </a:bodyPr>
          <a:lstStyle/>
          <a:p>
            <a:pPr lvl="0">
              <a:spcBef>
                <a:spcPts val="0"/>
              </a:spcBef>
              <a:buNone/>
            </a:pPr>
            <a:r>
              <a:rPr lang="en"/>
              <a:t>Battle: The Blitz (Two/Two)</a:t>
            </a:r>
          </a:p>
        </p:txBody>
      </p:sp>
      <p:sp>
        <p:nvSpPr>
          <p:cNvPr id="284" name="Shape 284"/>
          <p:cNvSpPr txBox="1">
            <a:spLocks noGrp="1"/>
          </p:cNvSpPr>
          <p:nvPr>
            <p:ph type="body" idx="1"/>
          </p:nvPr>
        </p:nvSpPr>
        <p:spPr>
          <a:xfrm>
            <a:off x="311700" y="770550"/>
            <a:ext cx="8520600" cy="3416400"/>
          </a:xfrm>
          <a:prstGeom prst="rect">
            <a:avLst/>
          </a:prstGeom>
        </p:spPr>
        <p:txBody>
          <a:bodyPr lIns="91425" tIns="91425" rIns="91425" bIns="91425" anchor="t" anchorCtr="0">
            <a:noAutofit/>
          </a:bodyPr>
          <a:lstStyle/>
          <a:p>
            <a:pPr marL="0" lvl="0" indent="0" rtl="0">
              <a:lnSpc>
                <a:spcPct val="150000"/>
              </a:lnSpc>
              <a:spcBef>
                <a:spcPts val="0"/>
              </a:spcBef>
              <a:spcAft>
                <a:spcPts val="0"/>
              </a:spcAft>
              <a:buNone/>
            </a:pPr>
            <a:endParaRPr>
              <a:solidFill>
                <a:srgbClr val="000000"/>
              </a:solidFill>
            </a:endParaRPr>
          </a:p>
          <a:p>
            <a:pPr marL="457200" lvl="0" indent="-228600" rtl="0">
              <a:lnSpc>
                <a:spcPct val="150000"/>
              </a:lnSpc>
              <a:spcBef>
                <a:spcPts val="0"/>
              </a:spcBef>
              <a:spcAft>
                <a:spcPts val="0"/>
              </a:spcAft>
              <a:buClr>
                <a:srgbClr val="000000"/>
              </a:buClr>
            </a:pPr>
            <a:r>
              <a:rPr lang="en">
                <a:solidFill>
                  <a:srgbClr val="000000"/>
                </a:solidFill>
              </a:rPr>
              <a:t>Sep. 7, the Luftwaffe conducted a major raid on London’s East End</a:t>
            </a:r>
          </a:p>
          <a:p>
            <a:pPr marL="914400" lvl="1" indent="-228600" rtl="0">
              <a:lnSpc>
                <a:spcPct val="150000"/>
              </a:lnSpc>
              <a:spcBef>
                <a:spcPts val="0"/>
              </a:spcBef>
              <a:spcAft>
                <a:spcPts val="0"/>
              </a:spcAft>
              <a:buClr>
                <a:srgbClr val="000000"/>
              </a:buClr>
            </a:pPr>
            <a:r>
              <a:rPr lang="en">
                <a:solidFill>
                  <a:srgbClr val="000000"/>
                </a:solidFill>
              </a:rPr>
              <a:t>1000 people killed</a:t>
            </a:r>
          </a:p>
          <a:p>
            <a:pPr marL="457200" lvl="0" indent="-228600" rtl="0">
              <a:lnSpc>
                <a:spcPct val="150000"/>
              </a:lnSpc>
              <a:spcBef>
                <a:spcPts val="0"/>
              </a:spcBef>
              <a:buClr>
                <a:srgbClr val="FF0000"/>
              </a:buClr>
            </a:pPr>
            <a:r>
              <a:rPr lang="en" b="1">
                <a:solidFill>
                  <a:srgbClr val="FF0000"/>
                </a:solidFill>
              </a:rPr>
              <a:t>Main target through Blitz was London</a:t>
            </a:r>
          </a:p>
          <a:p>
            <a:pPr marL="914400" lvl="1" indent="-228600" rtl="0">
              <a:lnSpc>
                <a:spcPct val="150000"/>
              </a:lnSpc>
              <a:spcBef>
                <a:spcPts val="0"/>
              </a:spcBef>
              <a:buClr>
                <a:srgbClr val="000000"/>
              </a:buClr>
            </a:pPr>
            <a:r>
              <a:rPr lang="en">
                <a:solidFill>
                  <a:srgbClr val="000000"/>
                </a:solidFill>
              </a:rPr>
              <a:t>Up to 538 tons of bombs would fall in one day</a:t>
            </a:r>
          </a:p>
          <a:p>
            <a:pPr marL="457200" lvl="0" indent="-228600" rtl="0">
              <a:lnSpc>
                <a:spcPct val="150000"/>
              </a:lnSpc>
              <a:spcBef>
                <a:spcPts val="0"/>
              </a:spcBef>
              <a:buClr>
                <a:srgbClr val="000000"/>
              </a:buClr>
            </a:pPr>
            <a:r>
              <a:rPr lang="en">
                <a:solidFill>
                  <a:srgbClr val="000000"/>
                </a:solidFill>
              </a:rPr>
              <a:t>London had few bunkers, so residents stayed in Liverpool Street Station</a:t>
            </a:r>
          </a:p>
          <a:p>
            <a:pPr marL="914400" lvl="1" indent="-228600" rtl="0">
              <a:lnSpc>
                <a:spcPct val="150000"/>
              </a:lnSpc>
              <a:spcBef>
                <a:spcPts val="0"/>
              </a:spcBef>
              <a:buClr>
                <a:srgbClr val="000000"/>
              </a:buClr>
            </a:pPr>
            <a:r>
              <a:rPr lang="en">
                <a:solidFill>
                  <a:srgbClr val="000000"/>
                </a:solidFill>
              </a:rPr>
              <a:t>Blitz continued after Battle of Britain ended</a:t>
            </a:r>
          </a:p>
          <a:p>
            <a:pPr marL="914400" lvl="1" indent="-228600" rtl="0">
              <a:lnSpc>
                <a:spcPct val="150000"/>
              </a:lnSpc>
              <a:spcBef>
                <a:spcPts val="0"/>
              </a:spcBef>
              <a:buClr>
                <a:srgbClr val="000000"/>
              </a:buClr>
            </a:pPr>
            <a:r>
              <a:rPr lang="en">
                <a:solidFill>
                  <a:srgbClr val="000000"/>
                </a:solidFill>
              </a:rPr>
              <a:t>Bunks were not built until Blitz was near to ending</a:t>
            </a:r>
          </a:p>
          <a:p>
            <a:pPr lvl="0">
              <a:spcBef>
                <a:spcPts val="0"/>
              </a:spcBef>
              <a:buNone/>
            </a:pPr>
            <a:endParaRPr/>
          </a:p>
        </p:txBody>
      </p:sp>
      <p:pic>
        <p:nvPicPr>
          <p:cNvPr id="285" name="Shape 285"/>
          <p:cNvPicPr preferRelativeResize="0"/>
          <p:nvPr/>
        </p:nvPicPr>
        <p:blipFill>
          <a:blip r:embed="rId4">
            <a:alphaModFix/>
          </a:blip>
          <a:stretch>
            <a:fillRect/>
          </a:stretch>
        </p:blipFill>
        <p:spPr>
          <a:xfrm>
            <a:off x="502796" y="9"/>
            <a:ext cx="279000" cy="393715"/>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289"/>
        <p:cNvGrpSpPr/>
        <p:nvPr/>
      </p:nvGrpSpPr>
      <p:grpSpPr>
        <a:xfrm>
          <a:off x="0" y="0"/>
          <a:ext cx="0" cy="0"/>
          <a:chOff x="0" y="0"/>
          <a:chExt cx="0" cy="0"/>
        </a:xfrm>
      </p:grpSpPr>
      <p:pic>
        <p:nvPicPr>
          <p:cNvPr id="290" name="Shape 290"/>
          <p:cNvPicPr preferRelativeResize="0"/>
          <p:nvPr/>
        </p:nvPicPr>
        <p:blipFill>
          <a:blip r:embed="rId3">
            <a:alphaModFix amt="24000"/>
          </a:blip>
          <a:stretch>
            <a:fillRect/>
          </a:stretch>
        </p:blipFill>
        <p:spPr>
          <a:xfrm>
            <a:off x="0" y="0"/>
            <a:ext cx="9144000" cy="6826685"/>
          </a:xfrm>
          <a:prstGeom prst="rect">
            <a:avLst/>
          </a:prstGeom>
          <a:noFill/>
          <a:ln>
            <a:noFill/>
          </a:ln>
        </p:spPr>
      </p:pic>
      <p:sp>
        <p:nvSpPr>
          <p:cNvPr id="291" name="Shape 291"/>
          <p:cNvSpPr txBox="1">
            <a:spLocks noGrp="1"/>
          </p:cNvSpPr>
          <p:nvPr>
            <p:ph type="title"/>
          </p:nvPr>
        </p:nvSpPr>
        <p:spPr>
          <a:xfrm>
            <a:off x="311700" y="424150"/>
            <a:ext cx="8520600" cy="572700"/>
          </a:xfrm>
          <a:prstGeom prst="rect">
            <a:avLst/>
          </a:prstGeom>
        </p:spPr>
        <p:txBody>
          <a:bodyPr lIns="91425" tIns="91425" rIns="91425" bIns="91425" anchor="t" anchorCtr="0">
            <a:noAutofit/>
          </a:bodyPr>
          <a:lstStyle/>
          <a:p>
            <a:pPr lvl="0">
              <a:spcBef>
                <a:spcPts val="0"/>
              </a:spcBef>
              <a:buNone/>
            </a:pPr>
            <a:r>
              <a:rPr lang="en"/>
              <a:t>Battle: The End</a:t>
            </a:r>
          </a:p>
        </p:txBody>
      </p:sp>
      <p:sp>
        <p:nvSpPr>
          <p:cNvPr id="292" name="Shape 292"/>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spcAft>
                <a:spcPts val="0"/>
              </a:spcAft>
              <a:buClr>
                <a:schemeClr val="dk1"/>
              </a:buClr>
              <a:buSzPct val="61111"/>
              <a:buFont typeface="Arial"/>
              <a:buNone/>
            </a:pPr>
            <a:r>
              <a:rPr lang="en" b="1">
                <a:solidFill>
                  <a:srgbClr val="000000"/>
                </a:solidFill>
              </a:rPr>
              <a:t>September 15-20: 56 German planes destroyed</a:t>
            </a:r>
          </a:p>
          <a:p>
            <a:pPr marL="457200" lvl="0" indent="-228600" rtl="0">
              <a:spcBef>
                <a:spcPts val="0"/>
              </a:spcBef>
              <a:spcAft>
                <a:spcPts val="0"/>
              </a:spcAft>
              <a:buClr>
                <a:srgbClr val="FF0000"/>
              </a:buClr>
            </a:pPr>
            <a:r>
              <a:rPr lang="en" b="1">
                <a:solidFill>
                  <a:srgbClr val="FF0000"/>
                </a:solidFill>
              </a:rPr>
              <a:t>German invasion plans stalled</a:t>
            </a:r>
          </a:p>
          <a:p>
            <a:pPr marL="457200" lvl="0" indent="-228600" rtl="0">
              <a:spcBef>
                <a:spcPts val="0"/>
              </a:spcBef>
              <a:spcAft>
                <a:spcPts val="0"/>
              </a:spcAft>
              <a:buClr>
                <a:srgbClr val="FF0000"/>
              </a:buClr>
            </a:pPr>
            <a:r>
              <a:rPr lang="en" b="1">
                <a:solidFill>
                  <a:srgbClr val="FF0000"/>
                </a:solidFill>
              </a:rPr>
              <a:t>Resorted to bombing large cities</a:t>
            </a:r>
          </a:p>
          <a:p>
            <a:pPr lvl="0" rtl="0">
              <a:spcBef>
                <a:spcPts val="0"/>
              </a:spcBef>
              <a:spcAft>
                <a:spcPts val="0"/>
              </a:spcAft>
              <a:buNone/>
            </a:pPr>
            <a:r>
              <a:rPr lang="en" b="1">
                <a:solidFill>
                  <a:srgbClr val="000000"/>
                </a:solidFill>
              </a:rPr>
              <a:t>September 30: last day of attacks</a:t>
            </a:r>
          </a:p>
          <a:p>
            <a:pPr lvl="0" rtl="0">
              <a:spcBef>
                <a:spcPts val="0"/>
              </a:spcBef>
              <a:spcAft>
                <a:spcPts val="0"/>
              </a:spcAft>
              <a:buNone/>
            </a:pPr>
            <a:endParaRPr b="1">
              <a:solidFill>
                <a:srgbClr val="000000"/>
              </a:solidFill>
            </a:endParaRPr>
          </a:p>
          <a:p>
            <a:pPr lvl="0" rtl="0">
              <a:spcBef>
                <a:spcPts val="0"/>
              </a:spcBef>
              <a:spcAft>
                <a:spcPts val="0"/>
              </a:spcAft>
              <a:buNone/>
            </a:pPr>
            <a:r>
              <a:rPr lang="en" b="1">
                <a:solidFill>
                  <a:srgbClr val="000000"/>
                </a:solidFill>
              </a:rPr>
              <a:t>In total, </a:t>
            </a:r>
            <a:r>
              <a:rPr lang="en" b="1">
                <a:solidFill>
                  <a:srgbClr val="FF0000"/>
                </a:solidFill>
              </a:rPr>
              <a:t>1,389 German</a:t>
            </a:r>
            <a:r>
              <a:rPr lang="en" b="1">
                <a:solidFill>
                  <a:srgbClr val="000000"/>
                </a:solidFill>
              </a:rPr>
              <a:t> aircraft destroyed and </a:t>
            </a:r>
            <a:r>
              <a:rPr lang="en" b="1">
                <a:solidFill>
                  <a:srgbClr val="FF0000"/>
                </a:solidFill>
              </a:rPr>
              <a:t>792 British</a:t>
            </a:r>
            <a:r>
              <a:rPr lang="en" b="1">
                <a:solidFill>
                  <a:srgbClr val="000000"/>
                </a:solidFill>
              </a:rPr>
              <a:t> aircraft destroyed.</a:t>
            </a:r>
          </a:p>
          <a:p>
            <a:pPr lvl="0" rtl="0">
              <a:spcBef>
                <a:spcPts val="0"/>
              </a:spcBef>
              <a:spcAft>
                <a:spcPts val="0"/>
              </a:spcAft>
              <a:buNone/>
            </a:pPr>
            <a:endParaRPr b="1">
              <a:solidFill>
                <a:srgbClr val="000000"/>
              </a:solidFill>
            </a:endParaRPr>
          </a:p>
          <a:p>
            <a:pPr lvl="0">
              <a:spcBef>
                <a:spcPts val="0"/>
              </a:spcBef>
              <a:spcAft>
                <a:spcPts val="0"/>
              </a:spcAft>
              <a:buNone/>
            </a:pPr>
            <a:r>
              <a:rPr lang="en" b="1">
                <a:solidFill>
                  <a:srgbClr val="000000"/>
                </a:solidFill>
              </a:rPr>
              <a:t>Resulted in Winston Churchill’s “Finest Hour” speech honoring Fighter Command</a:t>
            </a:r>
          </a:p>
        </p:txBody>
      </p:sp>
      <p:pic>
        <p:nvPicPr>
          <p:cNvPr id="293" name="Shape 293"/>
          <p:cNvPicPr preferRelativeResize="0"/>
          <p:nvPr/>
        </p:nvPicPr>
        <p:blipFill>
          <a:blip r:embed="rId4">
            <a:alphaModFix/>
          </a:blip>
          <a:stretch>
            <a:fillRect/>
          </a:stretch>
        </p:blipFill>
        <p:spPr>
          <a:xfrm>
            <a:off x="6415765" y="2220273"/>
            <a:ext cx="92999" cy="131250"/>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C4587"/>
        </a:solidFill>
        <a:effectLst/>
      </p:bgPr>
    </p:bg>
    <p:spTree>
      <p:nvGrpSpPr>
        <p:cNvPr id="1" name="Shape 297"/>
        <p:cNvGrpSpPr/>
        <p:nvPr/>
      </p:nvGrpSpPr>
      <p:grpSpPr>
        <a:xfrm>
          <a:off x="0" y="0"/>
          <a:ext cx="0" cy="0"/>
          <a:chOff x="0" y="0"/>
          <a:chExt cx="0" cy="0"/>
        </a:xfrm>
      </p:grpSpPr>
      <p:pic>
        <p:nvPicPr>
          <p:cNvPr id="298" name="Shape 298"/>
          <p:cNvPicPr preferRelativeResize="0"/>
          <p:nvPr/>
        </p:nvPicPr>
        <p:blipFill>
          <a:blip r:embed="rId3">
            <a:alphaModFix/>
          </a:blip>
          <a:stretch>
            <a:fillRect/>
          </a:stretch>
        </p:blipFill>
        <p:spPr>
          <a:xfrm>
            <a:off x="5541670" y="547424"/>
            <a:ext cx="223049" cy="314750"/>
          </a:xfrm>
          <a:prstGeom prst="rect">
            <a:avLst/>
          </a:prstGeom>
          <a:noFill/>
          <a:ln>
            <a:noFill/>
          </a:ln>
        </p:spPr>
      </p:pic>
      <p:sp>
        <p:nvSpPr>
          <p:cNvPr id="299" name="Shape 299"/>
          <p:cNvSpPr txBox="1">
            <a:spLocks noGrp="1"/>
          </p:cNvSpPr>
          <p:nvPr>
            <p:ph type="title"/>
          </p:nvPr>
        </p:nvSpPr>
        <p:spPr>
          <a:xfrm>
            <a:off x="60525" y="418450"/>
            <a:ext cx="8771700" cy="572700"/>
          </a:xfrm>
          <a:prstGeom prst="rect">
            <a:avLst/>
          </a:prstGeom>
        </p:spPr>
        <p:txBody>
          <a:bodyPr lIns="91425" tIns="91425" rIns="91425" bIns="91425" anchor="t" anchorCtr="0">
            <a:noAutofit/>
          </a:bodyPr>
          <a:lstStyle/>
          <a:p>
            <a:pPr lvl="0">
              <a:spcBef>
                <a:spcPts val="0"/>
              </a:spcBef>
              <a:buNone/>
            </a:pPr>
            <a:r>
              <a:rPr lang="en"/>
              <a:t>Impact of the Battle of Britain and Operation Sea Lion</a:t>
            </a:r>
          </a:p>
        </p:txBody>
      </p:sp>
      <p:sp>
        <p:nvSpPr>
          <p:cNvPr id="300" name="Shape 300"/>
          <p:cNvSpPr txBox="1"/>
          <p:nvPr/>
        </p:nvSpPr>
        <p:spPr>
          <a:xfrm>
            <a:off x="354450" y="991150"/>
            <a:ext cx="8435100" cy="3715800"/>
          </a:xfrm>
          <a:prstGeom prst="rect">
            <a:avLst/>
          </a:prstGeom>
          <a:noFill/>
          <a:ln>
            <a:noFill/>
          </a:ln>
        </p:spPr>
        <p:txBody>
          <a:bodyPr lIns="91425" tIns="91425" rIns="91425" bIns="91425" anchor="t" anchorCtr="0">
            <a:noAutofit/>
          </a:bodyPr>
          <a:lstStyle/>
          <a:p>
            <a:pPr marL="457200" lvl="0" indent="-368300" rtl="0">
              <a:spcBef>
                <a:spcPts val="0"/>
              </a:spcBef>
              <a:buSzPct val="100000"/>
              <a:buFont typeface="Times New Roman"/>
              <a:buChar char="●"/>
            </a:pPr>
            <a:r>
              <a:rPr lang="en" sz="2200">
                <a:latin typeface="Times New Roman"/>
                <a:ea typeface="Times New Roman"/>
                <a:cs typeface="Times New Roman"/>
                <a:sym typeface="Times New Roman"/>
              </a:rPr>
              <a:t>Hitler's mistake of bombing London instead of other strategic locations resulted in the </a:t>
            </a:r>
            <a:r>
              <a:rPr lang="en" sz="2200">
                <a:solidFill>
                  <a:srgbClr val="FF0000"/>
                </a:solidFill>
                <a:latin typeface="Times New Roman"/>
                <a:ea typeface="Times New Roman"/>
                <a:cs typeface="Times New Roman"/>
                <a:sym typeface="Times New Roman"/>
              </a:rPr>
              <a:t>British taking air superiority. </a:t>
            </a:r>
          </a:p>
          <a:p>
            <a:pPr marL="457200" lvl="0" indent="-368300" rtl="0">
              <a:spcBef>
                <a:spcPts val="0"/>
              </a:spcBef>
              <a:buSzPct val="100000"/>
              <a:buFont typeface="Times New Roman"/>
              <a:buChar char="●"/>
            </a:pPr>
            <a:r>
              <a:rPr lang="en" sz="2200">
                <a:latin typeface="Times New Roman"/>
                <a:ea typeface="Times New Roman"/>
                <a:cs typeface="Times New Roman"/>
                <a:sym typeface="Times New Roman"/>
              </a:rPr>
              <a:t>After the British success of the Battle of Britain, the </a:t>
            </a:r>
            <a:r>
              <a:rPr lang="en" sz="2200">
                <a:solidFill>
                  <a:srgbClr val="FF0000"/>
                </a:solidFill>
                <a:latin typeface="Times New Roman"/>
                <a:ea typeface="Times New Roman"/>
                <a:cs typeface="Times New Roman"/>
                <a:sym typeface="Times New Roman"/>
              </a:rPr>
              <a:t>allies were able to take the offensive </a:t>
            </a:r>
            <a:r>
              <a:rPr lang="en" sz="2200">
                <a:latin typeface="Times New Roman"/>
                <a:ea typeface="Times New Roman"/>
                <a:cs typeface="Times New Roman"/>
                <a:sym typeface="Times New Roman"/>
              </a:rPr>
              <a:t>in Russia, Italy, and eventually France.</a:t>
            </a:r>
          </a:p>
          <a:p>
            <a:pPr marL="457200" lvl="0" indent="-368300" rtl="0">
              <a:spcBef>
                <a:spcPts val="0"/>
              </a:spcBef>
              <a:buSzPct val="100000"/>
              <a:buFont typeface="Times New Roman"/>
              <a:buChar char="●"/>
            </a:pPr>
            <a:r>
              <a:rPr lang="en" sz="2200">
                <a:latin typeface="Times New Roman"/>
                <a:ea typeface="Times New Roman"/>
                <a:cs typeface="Times New Roman"/>
                <a:sym typeface="Times New Roman"/>
              </a:rPr>
              <a:t>British success in defending itself </a:t>
            </a:r>
            <a:r>
              <a:rPr lang="en" sz="2200">
                <a:solidFill>
                  <a:srgbClr val="FF0000"/>
                </a:solidFill>
                <a:latin typeface="Times New Roman"/>
                <a:ea typeface="Times New Roman"/>
                <a:cs typeface="Times New Roman"/>
                <a:sym typeface="Times New Roman"/>
              </a:rPr>
              <a:t>later resulted in the placing of troops and equipment for Operation Overlord</a:t>
            </a:r>
            <a:r>
              <a:rPr lang="en" sz="2200">
                <a:latin typeface="Times New Roman"/>
                <a:ea typeface="Times New Roman"/>
                <a:cs typeface="Times New Roman"/>
                <a:sym typeface="Times New Roman"/>
              </a:rPr>
              <a:t> in Britain</a:t>
            </a:r>
          </a:p>
          <a:p>
            <a:pPr marL="457200" lvl="0" indent="-368300" rtl="0">
              <a:spcBef>
                <a:spcPts val="0"/>
              </a:spcBef>
              <a:buSzPct val="100000"/>
              <a:buFont typeface="Times New Roman"/>
              <a:buChar char="●"/>
            </a:pPr>
            <a:r>
              <a:rPr lang="en" sz="2200">
                <a:latin typeface="Times New Roman"/>
                <a:ea typeface="Times New Roman"/>
                <a:cs typeface="Times New Roman"/>
                <a:sym typeface="Times New Roman"/>
              </a:rPr>
              <a:t>The organisation of Operation Sea Lion resulted in a waste of German resources.</a:t>
            </a:r>
          </a:p>
          <a:p>
            <a:pPr marL="457200" lvl="0" indent="-368300" rtl="0">
              <a:spcBef>
                <a:spcPts val="0"/>
              </a:spcBef>
              <a:buSzPct val="100000"/>
              <a:buFont typeface="Times New Roman"/>
              <a:buChar char="●"/>
            </a:pPr>
            <a:r>
              <a:rPr lang="en" sz="2200">
                <a:latin typeface="Times New Roman"/>
                <a:ea typeface="Times New Roman"/>
                <a:cs typeface="Times New Roman"/>
                <a:sym typeface="Times New Roman"/>
              </a:rPr>
              <a:t>The final result was the Normandy landings on June 6, 1944, and the </a:t>
            </a:r>
            <a:r>
              <a:rPr lang="en" sz="2200">
                <a:solidFill>
                  <a:srgbClr val="FF0000"/>
                </a:solidFill>
                <a:latin typeface="Times New Roman"/>
                <a:ea typeface="Times New Roman"/>
                <a:cs typeface="Times New Roman"/>
                <a:sym typeface="Times New Roman"/>
              </a:rPr>
              <a:t>unconditional surrender of Hitler’s Reich.</a:t>
            </a:r>
          </a:p>
          <a:p>
            <a:pPr lvl="0" rtl="0">
              <a:spcBef>
                <a:spcPts val="0"/>
              </a:spcBef>
              <a:buNone/>
            </a:pPr>
            <a:endParaRPr sz="2200">
              <a:latin typeface="Times New Roman"/>
              <a:ea typeface="Times New Roman"/>
              <a:cs typeface="Times New Roman"/>
              <a:sym typeface="Times New Roman"/>
            </a:endParaRPr>
          </a:p>
          <a:p>
            <a:pPr lvl="0" rtl="0">
              <a:spcBef>
                <a:spcPts val="0"/>
              </a:spcBef>
              <a:buNone/>
            </a:pPr>
            <a:endParaRPr sz="2200">
              <a:latin typeface="Times New Roman"/>
              <a:ea typeface="Times New Roman"/>
              <a:cs typeface="Times New Roman"/>
              <a:sym typeface="Times New Roman"/>
            </a:endParaRP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solidFill>
                  <a:srgbClr val="D0E0E3"/>
                </a:solidFill>
              </a:rPr>
              <a:t>Timeline </a:t>
            </a:r>
          </a:p>
        </p:txBody>
      </p:sp>
      <p:cxnSp>
        <p:nvCxnSpPr>
          <p:cNvPr id="306" name="Shape 306"/>
          <p:cNvCxnSpPr/>
          <p:nvPr/>
        </p:nvCxnSpPr>
        <p:spPr>
          <a:xfrm rot="10800000" flipH="1">
            <a:off x="417550" y="2850175"/>
            <a:ext cx="8019600" cy="18900"/>
          </a:xfrm>
          <a:prstGeom prst="straightConnector1">
            <a:avLst/>
          </a:prstGeom>
          <a:noFill/>
          <a:ln w="28575" cap="flat" cmpd="sng">
            <a:solidFill>
              <a:srgbClr val="999999"/>
            </a:solidFill>
            <a:prstDash val="solid"/>
            <a:round/>
            <a:headEnd type="none" w="lg" len="lg"/>
            <a:tailEnd type="none" w="lg" len="lg"/>
          </a:ln>
        </p:spPr>
      </p:cxnSp>
      <p:sp>
        <p:nvSpPr>
          <p:cNvPr id="307" name="Shape 307"/>
          <p:cNvSpPr/>
          <p:nvPr/>
        </p:nvSpPr>
        <p:spPr>
          <a:xfrm>
            <a:off x="0" y="1123075"/>
            <a:ext cx="986100" cy="1746000"/>
          </a:xfrm>
          <a:prstGeom prst="downArrowCallout">
            <a:avLst>
              <a:gd name="adj1" fmla="val 25000"/>
              <a:gd name="adj2" fmla="val 18850"/>
              <a:gd name="adj3" fmla="val 18229"/>
              <a:gd name="adj4" fmla="val 75440"/>
            </a:avLst>
          </a:prstGeom>
          <a:solidFill>
            <a:srgbClr val="071E24"/>
          </a:solidFill>
          <a:ln>
            <a:noFill/>
          </a:ln>
        </p:spPr>
        <p:txBody>
          <a:bodyPr lIns="91425" tIns="91425" rIns="91425" bIns="91425" anchor="ctr" anchorCtr="0">
            <a:noAutofit/>
          </a:bodyPr>
          <a:lstStyle/>
          <a:p>
            <a:pPr lvl="0" rtl="0">
              <a:spcBef>
                <a:spcPts val="0"/>
              </a:spcBef>
              <a:buNone/>
            </a:pPr>
            <a:r>
              <a:rPr lang="en" sz="1200">
                <a:solidFill>
                  <a:srgbClr val="999999"/>
                </a:solidFill>
              </a:rPr>
              <a:t>July 2, 1940: Hitler orders Invasion Plan</a:t>
            </a:r>
          </a:p>
        </p:txBody>
      </p:sp>
      <p:sp>
        <p:nvSpPr>
          <p:cNvPr id="308" name="Shape 308"/>
          <p:cNvSpPr/>
          <p:nvPr/>
        </p:nvSpPr>
        <p:spPr>
          <a:xfrm>
            <a:off x="1741104" y="2859475"/>
            <a:ext cx="1085400" cy="1415700"/>
          </a:xfrm>
          <a:prstGeom prst="upArrowCallout">
            <a:avLst>
              <a:gd name="adj1" fmla="val 14943"/>
              <a:gd name="adj2" fmla="val 10921"/>
              <a:gd name="adj3" fmla="val 24004"/>
              <a:gd name="adj4" fmla="val 64977"/>
            </a:avLst>
          </a:prstGeom>
          <a:solidFill>
            <a:srgbClr val="134F5C"/>
          </a:solidFill>
          <a:ln>
            <a:noFill/>
          </a:ln>
        </p:spPr>
        <p:txBody>
          <a:bodyPr lIns="91425" tIns="91425" rIns="91425" bIns="91425" anchor="ctr" anchorCtr="0">
            <a:noAutofit/>
          </a:bodyPr>
          <a:lstStyle/>
          <a:p>
            <a:pPr lvl="0">
              <a:spcBef>
                <a:spcPts val="0"/>
              </a:spcBef>
              <a:buNone/>
            </a:pPr>
            <a:r>
              <a:rPr lang="en" sz="1200">
                <a:solidFill>
                  <a:srgbClr val="999999"/>
                </a:solidFill>
              </a:rPr>
              <a:t>August 1st: Luftwaffe ordered to attack Britain</a:t>
            </a:r>
          </a:p>
        </p:txBody>
      </p:sp>
      <p:sp>
        <p:nvSpPr>
          <p:cNvPr id="309" name="Shape 309"/>
          <p:cNvSpPr/>
          <p:nvPr/>
        </p:nvSpPr>
        <p:spPr>
          <a:xfrm>
            <a:off x="5454925" y="1490525"/>
            <a:ext cx="1085400" cy="1330800"/>
          </a:xfrm>
          <a:prstGeom prst="downArrowCallout">
            <a:avLst>
              <a:gd name="adj1" fmla="val 12635"/>
              <a:gd name="adj2" fmla="val 13213"/>
              <a:gd name="adj3" fmla="val 25000"/>
              <a:gd name="adj4" fmla="val 74463"/>
            </a:avLst>
          </a:prstGeom>
          <a:solidFill>
            <a:srgbClr val="D0E0E3"/>
          </a:solidFill>
          <a:ln>
            <a:noFill/>
          </a:ln>
        </p:spPr>
        <p:txBody>
          <a:bodyPr lIns="91425" tIns="91425" rIns="91425" bIns="91425" anchor="ctr" anchorCtr="0">
            <a:noAutofit/>
          </a:bodyPr>
          <a:lstStyle/>
          <a:p>
            <a:pPr lvl="0">
              <a:spcBef>
                <a:spcPts val="0"/>
              </a:spcBef>
              <a:buNone/>
            </a:pPr>
            <a:r>
              <a:rPr lang="en" sz="1200"/>
              <a:t>September 15: original projection for Operation Sea Lion</a:t>
            </a:r>
          </a:p>
        </p:txBody>
      </p:sp>
      <p:sp>
        <p:nvSpPr>
          <p:cNvPr id="310" name="Shape 310"/>
          <p:cNvSpPr/>
          <p:nvPr/>
        </p:nvSpPr>
        <p:spPr>
          <a:xfrm>
            <a:off x="1042550" y="1238075"/>
            <a:ext cx="920100" cy="1659900"/>
          </a:xfrm>
          <a:prstGeom prst="downArrowCallout">
            <a:avLst>
              <a:gd name="adj1" fmla="val 25000"/>
              <a:gd name="adj2" fmla="val 25000"/>
              <a:gd name="adj3" fmla="val 25000"/>
              <a:gd name="adj4" fmla="val 64977"/>
            </a:avLst>
          </a:prstGeom>
          <a:solidFill>
            <a:srgbClr val="0C343D"/>
          </a:solidFill>
          <a:ln>
            <a:noFill/>
          </a:ln>
        </p:spPr>
        <p:txBody>
          <a:bodyPr lIns="91425" tIns="91425" rIns="91425" bIns="91425" anchor="ctr" anchorCtr="0">
            <a:noAutofit/>
          </a:bodyPr>
          <a:lstStyle/>
          <a:p>
            <a:pPr lvl="0">
              <a:spcBef>
                <a:spcPts val="0"/>
              </a:spcBef>
              <a:buNone/>
            </a:pPr>
            <a:r>
              <a:rPr lang="en" sz="1200">
                <a:solidFill>
                  <a:srgbClr val="999999"/>
                </a:solidFill>
              </a:rPr>
              <a:t>July 10: Begin air attacks on British shipping</a:t>
            </a:r>
            <a:r>
              <a:rPr lang="en" sz="1000">
                <a:solidFill>
                  <a:srgbClr val="999999"/>
                </a:solidFill>
              </a:rPr>
              <a:t> </a:t>
            </a:r>
          </a:p>
        </p:txBody>
      </p:sp>
      <p:sp>
        <p:nvSpPr>
          <p:cNvPr id="311" name="Shape 311"/>
          <p:cNvSpPr/>
          <p:nvPr/>
        </p:nvSpPr>
        <p:spPr>
          <a:xfrm>
            <a:off x="2637825" y="1284725"/>
            <a:ext cx="986100" cy="1566600"/>
          </a:xfrm>
          <a:prstGeom prst="downArrowCallout">
            <a:avLst>
              <a:gd name="adj1" fmla="val 25000"/>
              <a:gd name="adj2" fmla="val 25000"/>
              <a:gd name="adj3" fmla="val 25000"/>
              <a:gd name="adj4" fmla="val 64977"/>
            </a:avLst>
          </a:prstGeom>
          <a:solidFill>
            <a:srgbClr val="45818E"/>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sz="1200"/>
              <a:t>August 13: main offensive</a:t>
            </a:r>
          </a:p>
        </p:txBody>
      </p:sp>
      <p:sp>
        <p:nvSpPr>
          <p:cNvPr id="312" name="Shape 312"/>
          <p:cNvSpPr/>
          <p:nvPr/>
        </p:nvSpPr>
        <p:spPr>
          <a:xfrm>
            <a:off x="3708980" y="2850125"/>
            <a:ext cx="920100" cy="1330800"/>
          </a:xfrm>
          <a:prstGeom prst="upArrowCallout">
            <a:avLst>
              <a:gd name="adj1" fmla="val 25000"/>
              <a:gd name="adj2" fmla="val 25000"/>
              <a:gd name="adj3" fmla="val 25000"/>
              <a:gd name="adj4" fmla="val 64977"/>
            </a:avLst>
          </a:prstGeom>
          <a:solidFill>
            <a:srgbClr val="76A5AF"/>
          </a:solidFill>
          <a:ln>
            <a:noFill/>
          </a:ln>
        </p:spPr>
        <p:txBody>
          <a:bodyPr lIns="91425" tIns="91425" rIns="91425" bIns="91425" anchor="ctr" anchorCtr="0">
            <a:noAutofit/>
          </a:bodyPr>
          <a:lstStyle/>
          <a:p>
            <a:pPr lvl="0">
              <a:spcBef>
                <a:spcPts val="0"/>
              </a:spcBef>
              <a:buNone/>
            </a:pPr>
            <a:r>
              <a:rPr lang="en" sz="1200"/>
              <a:t>August 24: attacks on airbases begin</a:t>
            </a:r>
          </a:p>
        </p:txBody>
      </p:sp>
      <p:sp>
        <p:nvSpPr>
          <p:cNvPr id="313" name="Shape 313"/>
          <p:cNvSpPr/>
          <p:nvPr/>
        </p:nvSpPr>
        <p:spPr>
          <a:xfrm>
            <a:off x="3958975" y="1490525"/>
            <a:ext cx="1175100" cy="1360800"/>
          </a:xfrm>
          <a:prstGeom prst="downArrowCallout">
            <a:avLst>
              <a:gd name="adj1" fmla="val 10833"/>
              <a:gd name="adj2" fmla="val 12645"/>
              <a:gd name="adj3" fmla="val 25000"/>
              <a:gd name="adj4" fmla="val 64977"/>
            </a:avLst>
          </a:prstGeom>
          <a:solidFill>
            <a:srgbClr val="A2C4C9"/>
          </a:solidFill>
          <a:ln>
            <a:noFill/>
          </a:ln>
        </p:spPr>
        <p:txBody>
          <a:bodyPr lIns="91425" tIns="91425" rIns="91425" bIns="91425" anchor="ctr" anchorCtr="0">
            <a:noAutofit/>
          </a:bodyPr>
          <a:lstStyle/>
          <a:p>
            <a:pPr lvl="0">
              <a:spcBef>
                <a:spcPts val="0"/>
              </a:spcBef>
              <a:buNone/>
            </a:pPr>
            <a:r>
              <a:rPr lang="en" sz="1200"/>
              <a:t>September 5: switch to attacks on London (Blitz)</a:t>
            </a:r>
          </a:p>
        </p:txBody>
      </p:sp>
      <p:sp>
        <p:nvSpPr>
          <p:cNvPr id="314" name="Shape 314"/>
          <p:cNvSpPr/>
          <p:nvPr/>
        </p:nvSpPr>
        <p:spPr>
          <a:xfrm>
            <a:off x="6700700" y="2850125"/>
            <a:ext cx="1175100" cy="1217400"/>
          </a:xfrm>
          <a:prstGeom prst="upArrowCallout">
            <a:avLst>
              <a:gd name="adj1" fmla="val 25000"/>
              <a:gd name="adj2" fmla="val 25000"/>
              <a:gd name="adj3" fmla="val 25000"/>
              <a:gd name="adj4" fmla="val 64977"/>
            </a:avLst>
          </a:prstGeom>
          <a:solidFill>
            <a:schemeClr val="lt2"/>
          </a:solidFill>
          <a:ln>
            <a:noFill/>
          </a:ln>
        </p:spPr>
        <p:txBody>
          <a:bodyPr lIns="91425" tIns="91425" rIns="91425" bIns="91425" anchor="ctr" anchorCtr="0">
            <a:noAutofit/>
          </a:bodyPr>
          <a:lstStyle/>
          <a:p>
            <a:pPr lvl="0">
              <a:spcBef>
                <a:spcPts val="0"/>
              </a:spcBef>
              <a:buNone/>
            </a:pPr>
            <a:r>
              <a:rPr lang="en" sz="1200"/>
              <a:t>September 30, 1940: last day of battle</a:t>
            </a:r>
          </a:p>
        </p:txBody>
      </p:sp>
      <p:sp>
        <p:nvSpPr>
          <p:cNvPr id="315" name="Shape 315"/>
          <p:cNvSpPr/>
          <p:nvPr/>
        </p:nvSpPr>
        <p:spPr>
          <a:xfrm>
            <a:off x="7351950" y="1166125"/>
            <a:ext cx="1085400" cy="1659900"/>
          </a:xfrm>
          <a:prstGeom prst="downArrowCallout">
            <a:avLst>
              <a:gd name="adj1" fmla="val 13059"/>
              <a:gd name="adj2" fmla="val 14353"/>
              <a:gd name="adj3" fmla="val 21252"/>
              <a:gd name="adj4" fmla="val 65065"/>
            </a:avLst>
          </a:prstGeom>
          <a:solidFill>
            <a:schemeClr val="lt1"/>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sz="1200"/>
              <a:t>October 12: postponed invasion date, then postponed indefinitely</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19"/>
        <p:cNvGrpSpPr/>
        <p:nvPr/>
      </p:nvGrpSpPr>
      <p:grpSpPr>
        <a:xfrm>
          <a:off x="0" y="0"/>
          <a:ext cx="0" cy="0"/>
          <a:chOff x="0" y="0"/>
          <a:chExt cx="0" cy="0"/>
        </a:xfrm>
      </p:grpSpPr>
      <p:sp>
        <p:nvSpPr>
          <p:cNvPr id="320" name="Shape 32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Sources Cited</a:t>
            </a:r>
          </a:p>
        </p:txBody>
      </p:sp>
      <p:sp>
        <p:nvSpPr>
          <p:cNvPr id="321" name="Shape 321"/>
          <p:cNvSpPr txBox="1">
            <a:spLocks noGrp="1"/>
          </p:cNvSpPr>
          <p:nvPr>
            <p:ph type="body" idx="1"/>
          </p:nvPr>
        </p:nvSpPr>
        <p:spPr>
          <a:xfrm>
            <a:off x="311700" y="1152475"/>
            <a:ext cx="8520600" cy="3831000"/>
          </a:xfrm>
          <a:prstGeom prst="rect">
            <a:avLst/>
          </a:prstGeom>
        </p:spPr>
        <p:txBody>
          <a:bodyPr lIns="91425" tIns="91425" rIns="91425" bIns="91425" anchor="t" anchorCtr="0">
            <a:noAutofit/>
          </a:bodyPr>
          <a:lstStyle/>
          <a:p>
            <a:pPr lvl="0">
              <a:spcBef>
                <a:spcPts val="0"/>
              </a:spcBef>
              <a:buNone/>
            </a:pPr>
            <a:r>
              <a:rPr lang="en" sz="1400">
                <a:solidFill>
                  <a:srgbClr val="666666"/>
                </a:solidFill>
              </a:rPr>
              <a:t>“Battle of Britain.” Britannica School. Encyclopædia Britannica, Inc., 2016. Web.20 Apr. 2016.</a:t>
            </a:r>
          </a:p>
          <a:p>
            <a:pPr lvl="0">
              <a:spcBef>
                <a:spcPts val="0"/>
              </a:spcBef>
              <a:buNone/>
            </a:pPr>
            <a:r>
              <a:rPr lang="en" sz="1400">
                <a:solidFill>
                  <a:srgbClr val="666666"/>
                </a:solidFill>
              </a:rPr>
              <a:t>Biesinger, Joseph A. “Battle of Britain.” </a:t>
            </a:r>
            <a:r>
              <a:rPr lang="en" sz="1400" i="1">
                <a:solidFill>
                  <a:srgbClr val="666666"/>
                </a:solidFill>
              </a:rPr>
              <a:t>Germany</a:t>
            </a:r>
            <a:r>
              <a:rPr lang="en" sz="1400">
                <a:solidFill>
                  <a:srgbClr val="666666"/>
                </a:solidFill>
              </a:rPr>
              <a:t>. Facts On File, 2006. </a:t>
            </a:r>
            <a:r>
              <a:rPr lang="en" sz="1400" i="1">
                <a:solidFill>
                  <a:srgbClr val="666666"/>
                </a:solidFill>
              </a:rPr>
              <a:t>History Research Center</a:t>
            </a:r>
            <a:r>
              <a:rPr lang="en" sz="1400">
                <a:solidFill>
                  <a:srgbClr val="666666"/>
                </a:solidFill>
              </a:rPr>
              <a:t>. Web. 20 Apr. 2016.</a:t>
            </a:r>
          </a:p>
          <a:p>
            <a:pPr lvl="0">
              <a:spcBef>
                <a:spcPts val="0"/>
              </a:spcBef>
              <a:buNone/>
            </a:pPr>
            <a:r>
              <a:rPr lang="en" sz="1400">
                <a:solidFill>
                  <a:srgbClr val="666666"/>
                </a:solidFill>
              </a:rPr>
              <a:t>Bird, Keith W. “Operation SEA LION: World War II.” World at War: Understanding Conflict and Society. ABC-CLIO, 2016. Web. 20 Apr. 2016</a:t>
            </a:r>
          </a:p>
          <a:p>
            <a:pPr lvl="0">
              <a:spcBef>
                <a:spcPts val="0"/>
              </a:spcBef>
              <a:buNone/>
            </a:pPr>
            <a:r>
              <a:rPr lang="en" sz="1400">
                <a:solidFill>
                  <a:srgbClr val="666666"/>
                </a:solidFill>
              </a:rPr>
              <a:t>van Hartesveldt, Fred R., and Tucker, Spencer C. “The Blitz: World War II.” </a:t>
            </a:r>
            <a:r>
              <a:rPr lang="en" sz="1400" i="1">
                <a:solidFill>
                  <a:srgbClr val="666666"/>
                </a:solidFill>
              </a:rPr>
              <a:t>World at War: Understanding Conflict and Society</a:t>
            </a:r>
            <a:r>
              <a:rPr lang="en" sz="1400">
                <a:solidFill>
                  <a:srgbClr val="666666"/>
                </a:solidFill>
              </a:rPr>
              <a:t>. ABC-CLIO, 2016. Web. 20 Apr. 2016.</a:t>
            </a:r>
          </a:p>
          <a:p>
            <a:pPr lvl="0">
              <a:spcBef>
                <a:spcPts val="0"/>
              </a:spcBef>
              <a:buNone/>
            </a:pPr>
            <a:r>
              <a:rPr lang="en" sz="1400">
                <a:solidFill>
                  <a:srgbClr val="666666"/>
                </a:solidFill>
              </a:rPr>
              <a:t>Baxter, Colin F. "Operation OVERLORD: World War II." </a:t>
            </a:r>
            <a:r>
              <a:rPr lang="en" sz="1400" i="1">
                <a:solidFill>
                  <a:srgbClr val="666666"/>
                </a:solidFill>
              </a:rPr>
              <a:t>World at War: Understanding Conflict and Society</a:t>
            </a:r>
            <a:r>
              <a:rPr lang="en" sz="1400">
                <a:solidFill>
                  <a:srgbClr val="666666"/>
                </a:solidFill>
              </a:rPr>
              <a:t>. ABC-CLIO, 2016. Web. 26 Apr. 2016.</a:t>
            </a:r>
          </a:p>
          <a:p>
            <a:pPr lvl="0">
              <a:spcBef>
                <a:spcPts val="0"/>
              </a:spcBef>
              <a:buNone/>
            </a:pPr>
            <a:r>
              <a:rPr lang="en" sz="1400">
                <a:solidFill>
                  <a:srgbClr val="666666"/>
                </a:solidFill>
              </a:rPr>
              <a:t>"20th-century international relations." Britannica School. Encyclopædia Britannica, Inc., 2016. Web. 26 Apr. 2016.</a:t>
            </a:r>
          </a:p>
          <a:p>
            <a:pPr lvl="0">
              <a:spcBef>
                <a:spcPts val="0"/>
              </a:spcBef>
              <a:buNone/>
            </a:pPr>
            <a:endParaRPr sz="1400">
              <a:solidFill>
                <a:srgbClr val="666666"/>
              </a:solidFill>
            </a:endParaRPr>
          </a:p>
          <a:p>
            <a:pPr lvl="0">
              <a:spcBef>
                <a:spcPts val="0"/>
              </a:spcBef>
              <a:buNone/>
            </a:pPr>
            <a:endParaRPr/>
          </a:p>
        </p:txBody>
      </p:sp>
      <p:pic>
        <p:nvPicPr>
          <p:cNvPr id="322" name="Shape 322"/>
          <p:cNvPicPr preferRelativeResize="0"/>
          <p:nvPr/>
        </p:nvPicPr>
        <p:blipFill>
          <a:blip r:embed="rId3">
            <a:alphaModFix/>
          </a:blip>
          <a:stretch>
            <a:fillRect/>
          </a:stretch>
        </p:blipFill>
        <p:spPr>
          <a:xfrm>
            <a:off x="645844" y="661199"/>
            <a:ext cx="192075" cy="271050"/>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326"/>
        <p:cNvGrpSpPr/>
        <p:nvPr/>
      </p:nvGrpSpPr>
      <p:grpSpPr>
        <a:xfrm>
          <a:off x="0" y="0"/>
          <a:ext cx="0" cy="0"/>
          <a:chOff x="0" y="0"/>
          <a:chExt cx="0" cy="0"/>
        </a:xfrm>
      </p:grpSpPr>
      <p:sp>
        <p:nvSpPr>
          <p:cNvPr id="327" name="Shape 327"/>
          <p:cNvSpPr txBox="1"/>
          <p:nvPr/>
        </p:nvSpPr>
        <p:spPr>
          <a:xfrm>
            <a:off x="444450" y="269875"/>
            <a:ext cx="8255100" cy="1619100"/>
          </a:xfrm>
          <a:prstGeom prst="rect">
            <a:avLst/>
          </a:prstGeom>
          <a:noFill/>
          <a:ln>
            <a:noFill/>
          </a:ln>
        </p:spPr>
        <p:txBody>
          <a:bodyPr lIns="91425" tIns="91425" rIns="91425" bIns="91425" anchor="t" anchorCtr="0">
            <a:noAutofit/>
          </a:bodyPr>
          <a:lstStyle/>
          <a:p>
            <a:pPr lvl="0">
              <a:spcBef>
                <a:spcPts val="0"/>
              </a:spcBef>
              <a:buNone/>
            </a:pPr>
            <a:r>
              <a:rPr lang="en" sz="4800">
                <a:latin typeface="Playfair Display SC"/>
                <a:ea typeface="Playfair Display SC"/>
                <a:cs typeface="Playfair Display SC"/>
                <a:sym typeface="Playfair Display SC"/>
              </a:rPr>
              <a:t>KAHOOT</a:t>
            </a:r>
          </a:p>
          <a:p>
            <a:pPr lvl="0">
              <a:spcBef>
                <a:spcPts val="0"/>
              </a:spcBef>
              <a:buNone/>
            </a:pPr>
            <a:r>
              <a:rPr lang="en" sz="4800">
                <a:latin typeface="Playfair Display SC"/>
                <a:ea typeface="Playfair Display SC"/>
                <a:cs typeface="Playfair Display SC"/>
                <a:sym typeface="Playfair Display SC"/>
              </a:rPr>
              <a:t>https://play.kahoot.it/#/?quizId=b2538d0f-88d9-493c-bb20-75bfb747481f</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solidFill>
                  <a:srgbClr val="B7B7B7"/>
                </a:solidFill>
              </a:rPr>
              <a:t>THESIS:</a:t>
            </a:r>
          </a:p>
        </p:txBody>
      </p:sp>
      <p:pic>
        <p:nvPicPr>
          <p:cNvPr id="78" name="Shape 78"/>
          <p:cNvPicPr preferRelativeResize="0"/>
          <p:nvPr/>
        </p:nvPicPr>
        <p:blipFill rotWithShape="1">
          <a:blip r:embed="rId3">
            <a:alphaModFix amt="12000"/>
          </a:blip>
          <a:srcRect l="1720" r="-1719"/>
          <a:stretch/>
        </p:blipFill>
        <p:spPr>
          <a:xfrm>
            <a:off x="2316426" y="-1"/>
            <a:ext cx="3644969" cy="5143500"/>
          </a:xfrm>
          <a:prstGeom prst="rect">
            <a:avLst/>
          </a:prstGeom>
          <a:noFill/>
          <a:ln>
            <a:noFill/>
          </a:ln>
        </p:spPr>
      </p:pic>
      <p:sp>
        <p:nvSpPr>
          <p:cNvPr id="79" name="Shape 79"/>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sz="2400">
                <a:solidFill>
                  <a:srgbClr val="B7B7B7"/>
                </a:solidFill>
                <a:latin typeface="Times New Roman"/>
                <a:ea typeface="Times New Roman"/>
                <a:cs typeface="Times New Roman"/>
                <a:sym typeface="Times New Roman"/>
              </a:rPr>
              <a:t>During the Battle of Britain, Hitler’s lack of strategic foresight allowed the Royal Air Force to gain air superiority over the Luftwaffe, averting German invasion and setting the stage for allied landings in France.</a:t>
            </a:r>
          </a:p>
        </p:txBody>
      </p:sp>
      <p:pic>
        <p:nvPicPr>
          <p:cNvPr id="80" name="Shape 80"/>
          <p:cNvPicPr preferRelativeResize="0"/>
          <p:nvPr/>
        </p:nvPicPr>
        <p:blipFill rotWithShape="1">
          <a:blip r:embed="rId3">
            <a:alphaModFix amt="12000"/>
          </a:blip>
          <a:srcRect l="1720" r="-1719"/>
          <a:stretch/>
        </p:blipFill>
        <p:spPr>
          <a:xfrm>
            <a:off x="5545176" y="-1"/>
            <a:ext cx="3644969" cy="5143500"/>
          </a:xfrm>
          <a:prstGeom prst="rect">
            <a:avLst/>
          </a:prstGeom>
          <a:noFill/>
          <a:ln>
            <a:noFill/>
          </a:ln>
        </p:spPr>
      </p:pic>
      <p:pic>
        <p:nvPicPr>
          <p:cNvPr id="81" name="Shape 81"/>
          <p:cNvPicPr preferRelativeResize="0"/>
          <p:nvPr/>
        </p:nvPicPr>
        <p:blipFill rotWithShape="1">
          <a:blip r:embed="rId3">
            <a:alphaModFix amt="12000"/>
          </a:blip>
          <a:srcRect l="1720" r="-1719"/>
          <a:stretch/>
        </p:blipFill>
        <p:spPr>
          <a:xfrm>
            <a:off x="-155848" y="-1"/>
            <a:ext cx="3644969" cy="5143500"/>
          </a:xfrm>
          <a:prstGeom prst="rect">
            <a:avLst/>
          </a:prstGeom>
          <a:noFill/>
          <a:ln>
            <a:noFill/>
          </a:ln>
        </p:spPr>
      </p:pic>
      <p:pic>
        <p:nvPicPr>
          <p:cNvPr id="82" name="Shape 82"/>
          <p:cNvPicPr preferRelativeResize="0"/>
          <p:nvPr/>
        </p:nvPicPr>
        <p:blipFill rotWithShape="1">
          <a:blip r:embed="rId3">
            <a:alphaModFix amt="12000"/>
          </a:blip>
          <a:srcRect l="1720" r="-1719"/>
          <a:stretch/>
        </p:blipFill>
        <p:spPr>
          <a:xfrm rot="-10306832">
            <a:off x="5056500" y="2830599"/>
            <a:ext cx="1465074" cy="2067399"/>
          </a:xfrm>
          <a:prstGeom prst="rect">
            <a:avLst/>
          </a:prstGeom>
          <a:noFill/>
          <a:ln>
            <a:noFill/>
          </a:ln>
        </p:spPr>
      </p:pic>
      <p:pic>
        <p:nvPicPr>
          <p:cNvPr id="83" name="Shape 83"/>
          <p:cNvPicPr preferRelativeResize="0"/>
          <p:nvPr/>
        </p:nvPicPr>
        <p:blipFill rotWithShape="1">
          <a:blip r:embed="rId3">
            <a:alphaModFix amt="12000"/>
          </a:blip>
          <a:srcRect l="1720" r="-1719"/>
          <a:stretch/>
        </p:blipFill>
        <p:spPr>
          <a:xfrm rot="2070833">
            <a:off x="3434759" y="2639960"/>
            <a:ext cx="1078810" cy="1522150"/>
          </a:xfrm>
          <a:prstGeom prst="rect">
            <a:avLst/>
          </a:prstGeom>
          <a:noFill/>
          <a:ln>
            <a:noFill/>
          </a:ln>
        </p:spPr>
      </p:pic>
      <p:pic>
        <p:nvPicPr>
          <p:cNvPr id="84" name="Shape 84"/>
          <p:cNvPicPr preferRelativeResize="0"/>
          <p:nvPr/>
        </p:nvPicPr>
        <p:blipFill rotWithShape="1">
          <a:blip r:embed="rId3">
            <a:alphaModFix amt="12000"/>
          </a:blip>
          <a:srcRect l="1720" r="-1719"/>
          <a:stretch/>
        </p:blipFill>
        <p:spPr>
          <a:xfrm rot="-8109336">
            <a:off x="558824" y="2996925"/>
            <a:ext cx="1035024" cy="1460525"/>
          </a:xfrm>
          <a:prstGeom prst="rect">
            <a:avLst/>
          </a:prstGeom>
          <a:noFill/>
          <a:ln>
            <a:noFill/>
          </a:ln>
        </p:spPr>
      </p:pic>
      <p:pic>
        <p:nvPicPr>
          <p:cNvPr id="85" name="Shape 85"/>
          <p:cNvPicPr preferRelativeResize="0"/>
          <p:nvPr/>
        </p:nvPicPr>
        <p:blipFill rotWithShape="1">
          <a:blip r:embed="rId3">
            <a:alphaModFix amt="12000"/>
          </a:blip>
          <a:srcRect l="1720" r="-1719"/>
          <a:stretch/>
        </p:blipFill>
        <p:spPr>
          <a:xfrm rot="-4095984">
            <a:off x="7455550" y="2578599"/>
            <a:ext cx="776925" cy="1096324"/>
          </a:xfrm>
          <a:prstGeom prst="rect">
            <a:avLst/>
          </a:prstGeom>
          <a:noFill/>
          <a:ln>
            <a:noFill/>
          </a:ln>
        </p:spPr>
      </p:pic>
      <p:pic>
        <p:nvPicPr>
          <p:cNvPr id="86" name="Shape 86"/>
          <p:cNvPicPr preferRelativeResize="0"/>
          <p:nvPr/>
        </p:nvPicPr>
        <p:blipFill rotWithShape="1">
          <a:blip r:embed="rId3">
            <a:alphaModFix amt="12000"/>
          </a:blip>
          <a:srcRect l="1720" r="-1719"/>
          <a:stretch/>
        </p:blipFill>
        <p:spPr>
          <a:xfrm rot="-3443203">
            <a:off x="2770700" y="-18350"/>
            <a:ext cx="776925" cy="1096325"/>
          </a:xfrm>
          <a:prstGeom prst="rect">
            <a:avLst/>
          </a:prstGeom>
          <a:noFill/>
          <a:ln>
            <a:noFill/>
          </a:ln>
        </p:spPr>
      </p:pic>
      <p:pic>
        <p:nvPicPr>
          <p:cNvPr id="87" name="Shape 87"/>
          <p:cNvPicPr preferRelativeResize="0"/>
          <p:nvPr/>
        </p:nvPicPr>
        <p:blipFill rotWithShape="1">
          <a:blip r:embed="rId3">
            <a:alphaModFix amt="12000"/>
          </a:blip>
          <a:srcRect l="1720" r="-1719"/>
          <a:stretch/>
        </p:blipFill>
        <p:spPr>
          <a:xfrm rot="632485">
            <a:off x="5442350" y="27012"/>
            <a:ext cx="776925" cy="1096325"/>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1658875" y="299000"/>
            <a:ext cx="8520600" cy="572700"/>
          </a:xfrm>
          <a:prstGeom prst="rect">
            <a:avLst/>
          </a:prstGeom>
        </p:spPr>
        <p:txBody>
          <a:bodyPr lIns="91425" tIns="91425" rIns="91425" bIns="91425" anchor="t" anchorCtr="0">
            <a:noAutofit/>
          </a:bodyPr>
          <a:lstStyle/>
          <a:p>
            <a:pPr lvl="0">
              <a:spcBef>
                <a:spcPts val="0"/>
              </a:spcBef>
              <a:buNone/>
            </a:pPr>
            <a:r>
              <a:rPr lang="en"/>
              <a:t>Technologies, Weapons, Planes</a:t>
            </a:r>
          </a:p>
        </p:txBody>
      </p:sp>
      <p:sp>
        <p:nvSpPr>
          <p:cNvPr id="93" name="Shape 93"/>
          <p:cNvSpPr txBox="1">
            <a:spLocks noGrp="1"/>
          </p:cNvSpPr>
          <p:nvPr>
            <p:ph type="body" idx="1"/>
          </p:nvPr>
        </p:nvSpPr>
        <p:spPr>
          <a:xfrm>
            <a:off x="1089100" y="1373000"/>
            <a:ext cx="3999900" cy="1575300"/>
          </a:xfrm>
          <a:prstGeom prst="rect">
            <a:avLst/>
          </a:prstGeom>
        </p:spPr>
        <p:txBody>
          <a:bodyPr lIns="91425" tIns="91425" rIns="91425" bIns="91425" anchor="t" anchorCtr="0">
            <a:noAutofit/>
          </a:bodyPr>
          <a:lstStyle/>
          <a:p>
            <a:pPr lvl="0">
              <a:spcBef>
                <a:spcPts val="0"/>
              </a:spcBef>
              <a:buNone/>
            </a:pPr>
            <a:r>
              <a:rPr lang="en" sz="1800" b="1">
                <a:solidFill>
                  <a:srgbClr val="000000"/>
                </a:solidFill>
                <a:latin typeface="Times New Roman"/>
                <a:ea typeface="Times New Roman"/>
                <a:cs typeface="Times New Roman"/>
                <a:sym typeface="Times New Roman"/>
              </a:rPr>
              <a:t>British</a:t>
            </a:r>
          </a:p>
          <a:p>
            <a:pPr marL="457200" lvl="0" indent="-228600" rtl="0">
              <a:spcBef>
                <a:spcPts val="0"/>
              </a:spcBef>
              <a:buClr>
                <a:srgbClr val="000000"/>
              </a:buClr>
              <a:buFont typeface="Times New Roman"/>
            </a:pPr>
            <a:r>
              <a:rPr lang="en">
                <a:solidFill>
                  <a:srgbClr val="000000"/>
                </a:solidFill>
                <a:latin typeface="Times New Roman"/>
                <a:ea typeface="Times New Roman"/>
                <a:cs typeface="Times New Roman"/>
                <a:sym typeface="Times New Roman"/>
              </a:rPr>
              <a:t>Radar called Chain Home</a:t>
            </a:r>
          </a:p>
          <a:p>
            <a:pPr marL="914400" lvl="1" indent="-317500" rtl="0">
              <a:spcBef>
                <a:spcPts val="0"/>
              </a:spcBef>
              <a:buClr>
                <a:srgbClr val="000000"/>
              </a:buClr>
              <a:buSzPct val="100000"/>
              <a:buFont typeface="Times New Roman"/>
            </a:pPr>
            <a:r>
              <a:rPr lang="en" sz="1400">
                <a:solidFill>
                  <a:srgbClr val="000000"/>
                </a:solidFill>
                <a:latin typeface="Times New Roman"/>
                <a:ea typeface="Times New Roman"/>
                <a:cs typeface="Times New Roman"/>
                <a:sym typeface="Times New Roman"/>
              </a:rPr>
              <a:t>Most advanced in world</a:t>
            </a:r>
          </a:p>
          <a:p>
            <a:pPr marL="457200" lvl="0" indent="-228600" rtl="0">
              <a:spcBef>
                <a:spcPts val="0"/>
              </a:spcBef>
              <a:buClr>
                <a:srgbClr val="000000"/>
              </a:buClr>
              <a:buFont typeface="Times New Roman"/>
            </a:pPr>
            <a:r>
              <a:rPr lang="en">
                <a:solidFill>
                  <a:srgbClr val="000000"/>
                </a:solidFill>
                <a:latin typeface="Times New Roman"/>
                <a:ea typeface="Times New Roman"/>
                <a:cs typeface="Times New Roman"/>
                <a:sym typeface="Times New Roman"/>
              </a:rPr>
              <a:t>ULTRA intelligence system</a:t>
            </a:r>
          </a:p>
          <a:p>
            <a:pPr lvl="0" rtl="0">
              <a:spcBef>
                <a:spcPts val="0"/>
              </a:spcBef>
              <a:buNone/>
            </a:pPr>
            <a:endParaRPr/>
          </a:p>
        </p:txBody>
      </p:sp>
      <p:sp>
        <p:nvSpPr>
          <p:cNvPr id="94" name="Shape 94"/>
          <p:cNvSpPr txBox="1">
            <a:spLocks noGrp="1"/>
          </p:cNvSpPr>
          <p:nvPr>
            <p:ph type="body" idx="2"/>
          </p:nvPr>
        </p:nvSpPr>
        <p:spPr>
          <a:xfrm>
            <a:off x="1089100" y="2279099"/>
            <a:ext cx="3999900" cy="1513800"/>
          </a:xfrm>
          <a:prstGeom prst="rect">
            <a:avLst/>
          </a:prstGeom>
        </p:spPr>
        <p:txBody>
          <a:bodyPr lIns="91425" tIns="91425" rIns="91425" bIns="91425" anchor="t" anchorCtr="0">
            <a:noAutofit/>
          </a:bodyPr>
          <a:lstStyle/>
          <a:p>
            <a:pPr lvl="0" rtl="0">
              <a:spcBef>
                <a:spcPts val="0"/>
              </a:spcBef>
              <a:buNone/>
            </a:pPr>
            <a:endParaRPr/>
          </a:p>
          <a:p>
            <a:pPr marL="457200" lvl="0" indent="-228600" rtl="0">
              <a:spcBef>
                <a:spcPts val="0"/>
              </a:spcBef>
              <a:buClr>
                <a:srgbClr val="000000"/>
              </a:buClr>
              <a:buFont typeface="Times New Roman"/>
            </a:pPr>
            <a:r>
              <a:rPr lang="en">
                <a:solidFill>
                  <a:srgbClr val="000000"/>
                </a:solidFill>
                <a:latin typeface="Times New Roman"/>
                <a:ea typeface="Times New Roman"/>
                <a:cs typeface="Times New Roman"/>
                <a:sym typeface="Times New Roman"/>
              </a:rPr>
              <a:t>Hawker Hurricanes </a:t>
            </a:r>
          </a:p>
          <a:p>
            <a:pPr marL="457200" lvl="0" indent="-228600" rtl="0">
              <a:spcBef>
                <a:spcPts val="0"/>
              </a:spcBef>
              <a:buClr>
                <a:srgbClr val="000000"/>
              </a:buClr>
              <a:buFont typeface="Times New Roman"/>
            </a:pPr>
            <a:r>
              <a:rPr lang="en">
                <a:solidFill>
                  <a:srgbClr val="000000"/>
                </a:solidFill>
                <a:latin typeface="Times New Roman"/>
                <a:ea typeface="Times New Roman"/>
                <a:cs typeface="Times New Roman"/>
                <a:sym typeface="Times New Roman"/>
              </a:rPr>
              <a:t>Super Spitfire</a:t>
            </a:r>
          </a:p>
          <a:p>
            <a:pPr lvl="0" rtl="0">
              <a:spcBef>
                <a:spcPts val="0"/>
              </a:spcBef>
              <a:buNone/>
            </a:pPr>
            <a:endParaRPr/>
          </a:p>
        </p:txBody>
      </p:sp>
      <p:sp>
        <p:nvSpPr>
          <p:cNvPr id="95" name="Shape 95"/>
          <p:cNvSpPr txBox="1"/>
          <p:nvPr/>
        </p:nvSpPr>
        <p:spPr>
          <a:xfrm>
            <a:off x="1969125" y="3792900"/>
            <a:ext cx="4800300" cy="1350600"/>
          </a:xfrm>
          <a:prstGeom prst="rect">
            <a:avLst/>
          </a:prstGeom>
          <a:noFill/>
          <a:ln>
            <a:noFill/>
          </a:ln>
        </p:spPr>
        <p:txBody>
          <a:bodyPr lIns="91425" tIns="91425" rIns="91425" bIns="91425" anchor="t" anchorCtr="0">
            <a:noAutofit/>
          </a:bodyPr>
          <a:lstStyle/>
          <a:p>
            <a:pPr lvl="0">
              <a:spcBef>
                <a:spcPts val="0"/>
              </a:spcBef>
              <a:buNone/>
            </a:pPr>
            <a:r>
              <a:rPr lang="en" b="1"/>
              <a:t>British Advantage:</a:t>
            </a:r>
          </a:p>
          <a:p>
            <a:pPr marL="457200" lvl="0" indent="-228600" rtl="0">
              <a:spcBef>
                <a:spcPts val="0"/>
              </a:spcBef>
              <a:buClr>
                <a:srgbClr val="FF0000"/>
              </a:buClr>
              <a:buChar char="●"/>
            </a:pPr>
            <a:r>
              <a:rPr lang="en">
                <a:solidFill>
                  <a:srgbClr val="FF0000"/>
                </a:solidFill>
              </a:rPr>
              <a:t>German bombers had small payloads and short ranges.</a:t>
            </a:r>
          </a:p>
          <a:p>
            <a:pPr marL="457200" lvl="0" indent="-228600" rtl="0">
              <a:spcBef>
                <a:spcPts val="0"/>
              </a:spcBef>
              <a:buClr>
                <a:srgbClr val="FF0000"/>
              </a:buClr>
              <a:buChar char="●"/>
            </a:pPr>
            <a:r>
              <a:rPr lang="en">
                <a:solidFill>
                  <a:srgbClr val="FF0000"/>
                </a:solidFill>
              </a:rPr>
              <a:t>Prevented German surprise attacks as British knew about many of the German plans</a:t>
            </a:r>
          </a:p>
        </p:txBody>
      </p:sp>
      <p:pic>
        <p:nvPicPr>
          <p:cNvPr id="96" name="Shape 96"/>
          <p:cNvPicPr preferRelativeResize="0"/>
          <p:nvPr/>
        </p:nvPicPr>
        <p:blipFill>
          <a:blip r:embed="rId3">
            <a:alphaModFix/>
          </a:blip>
          <a:stretch>
            <a:fillRect/>
          </a:stretch>
        </p:blipFill>
        <p:spPr>
          <a:xfrm>
            <a:off x="6904291" y="4"/>
            <a:ext cx="2422234" cy="1575299"/>
          </a:xfrm>
          <a:prstGeom prst="rect">
            <a:avLst/>
          </a:prstGeom>
          <a:noFill/>
          <a:ln>
            <a:noFill/>
          </a:ln>
        </p:spPr>
      </p:pic>
      <p:pic>
        <p:nvPicPr>
          <p:cNvPr id="97" name="Shape 97"/>
          <p:cNvPicPr preferRelativeResize="0"/>
          <p:nvPr/>
        </p:nvPicPr>
        <p:blipFill>
          <a:blip r:embed="rId4">
            <a:alphaModFix/>
          </a:blip>
          <a:stretch>
            <a:fillRect/>
          </a:stretch>
        </p:blipFill>
        <p:spPr>
          <a:xfrm>
            <a:off x="6721774" y="3326836"/>
            <a:ext cx="2422225" cy="1816663"/>
          </a:xfrm>
          <a:prstGeom prst="rect">
            <a:avLst/>
          </a:prstGeom>
          <a:noFill/>
          <a:ln>
            <a:noFill/>
          </a:ln>
        </p:spPr>
      </p:pic>
      <p:pic>
        <p:nvPicPr>
          <p:cNvPr id="98" name="Shape 98"/>
          <p:cNvPicPr preferRelativeResize="0"/>
          <p:nvPr/>
        </p:nvPicPr>
        <p:blipFill>
          <a:blip r:embed="rId5">
            <a:alphaModFix/>
          </a:blip>
          <a:stretch>
            <a:fillRect/>
          </a:stretch>
        </p:blipFill>
        <p:spPr>
          <a:xfrm>
            <a:off x="-281375" y="-202300"/>
            <a:ext cx="2059204" cy="1575300"/>
          </a:xfrm>
          <a:prstGeom prst="rect">
            <a:avLst/>
          </a:prstGeom>
          <a:noFill/>
          <a:ln>
            <a:noFill/>
          </a:ln>
        </p:spPr>
      </p:pic>
      <p:pic>
        <p:nvPicPr>
          <p:cNvPr id="99" name="Shape 99"/>
          <p:cNvPicPr preferRelativeResize="0"/>
          <p:nvPr/>
        </p:nvPicPr>
        <p:blipFill>
          <a:blip r:embed="rId6">
            <a:alphaModFix/>
          </a:blip>
          <a:stretch>
            <a:fillRect/>
          </a:stretch>
        </p:blipFill>
        <p:spPr>
          <a:xfrm>
            <a:off x="0" y="3721625"/>
            <a:ext cx="1969119" cy="1575300"/>
          </a:xfrm>
          <a:prstGeom prst="rect">
            <a:avLst/>
          </a:prstGeom>
          <a:noFill/>
          <a:ln>
            <a:noFill/>
          </a:ln>
        </p:spPr>
      </p:pic>
      <p:sp>
        <p:nvSpPr>
          <p:cNvPr id="100" name="Shape 100"/>
          <p:cNvSpPr txBox="1"/>
          <p:nvPr/>
        </p:nvSpPr>
        <p:spPr>
          <a:xfrm>
            <a:off x="4430200" y="1338550"/>
            <a:ext cx="2658600" cy="2217300"/>
          </a:xfrm>
          <a:prstGeom prst="rect">
            <a:avLst/>
          </a:prstGeom>
          <a:noFill/>
          <a:ln>
            <a:noFill/>
          </a:ln>
        </p:spPr>
        <p:txBody>
          <a:bodyPr lIns="91425" tIns="91425" rIns="91425" bIns="91425" anchor="t" anchorCtr="0">
            <a:noAutofit/>
          </a:bodyPr>
          <a:lstStyle/>
          <a:p>
            <a:pPr lvl="0">
              <a:spcBef>
                <a:spcPts val="0"/>
              </a:spcBef>
              <a:buNone/>
            </a:pPr>
            <a:r>
              <a:rPr lang="en" sz="1800" b="1">
                <a:latin typeface="Times New Roman"/>
                <a:ea typeface="Times New Roman"/>
                <a:cs typeface="Times New Roman"/>
                <a:sym typeface="Times New Roman"/>
              </a:rPr>
              <a:t>German</a:t>
            </a:r>
          </a:p>
          <a:p>
            <a:pPr lvl="0">
              <a:spcBef>
                <a:spcPts val="0"/>
              </a:spcBef>
              <a:buNone/>
            </a:pPr>
            <a:endParaRPr sz="1800" b="1">
              <a:latin typeface="Times New Roman"/>
              <a:ea typeface="Times New Roman"/>
              <a:cs typeface="Times New Roman"/>
              <a:sym typeface="Times New Roman"/>
            </a:endParaRPr>
          </a:p>
          <a:p>
            <a:pPr marL="457200" lvl="0" indent="-228600" rtl="0">
              <a:spcBef>
                <a:spcPts val="0"/>
              </a:spcBef>
              <a:buChar char="●"/>
            </a:pPr>
            <a:r>
              <a:rPr lang="en"/>
              <a:t>Heinkel HE 111 (Bomber)</a:t>
            </a:r>
          </a:p>
          <a:p>
            <a:pPr marL="457200" lvl="0" indent="-228600" rtl="0">
              <a:spcBef>
                <a:spcPts val="0"/>
              </a:spcBef>
              <a:buChar char="●"/>
            </a:pPr>
            <a:r>
              <a:rPr lang="en"/>
              <a:t>Messerschmitt Bf-109</a:t>
            </a:r>
          </a:p>
          <a:p>
            <a:pPr marL="457200" lvl="0" indent="-228600" rtl="0">
              <a:spcBef>
                <a:spcPts val="0"/>
              </a:spcBef>
              <a:buChar char="●"/>
            </a:pPr>
            <a:r>
              <a:rPr lang="en"/>
              <a:t>Messerschmitt Bf-110 </a:t>
            </a:r>
          </a:p>
          <a:p>
            <a:pPr marL="0" lvl="0" indent="0" rtl="0">
              <a:spcBef>
                <a:spcPts val="0"/>
              </a:spcBef>
              <a:buNone/>
            </a:pPr>
            <a:endParaRPr/>
          </a:p>
          <a:p>
            <a:pPr lvl="0">
              <a:spcBef>
                <a:spcPts val="0"/>
              </a:spcBef>
              <a:buNone/>
            </a:pPr>
            <a:endParaRPr/>
          </a:p>
        </p:txBody>
      </p:sp>
      <p:pic>
        <p:nvPicPr>
          <p:cNvPr id="101" name="Shape 101"/>
          <p:cNvPicPr preferRelativeResize="0"/>
          <p:nvPr/>
        </p:nvPicPr>
        <p:blipFill>
          <a:blip r:embed="rId7">
            <a:alphaModFix/>
          </a:blip>
          <a:stretch>
            <a:fillRect/>
          </a:stretch>
        </p:blipFill>
        <p:spPr>
          <a:xfrm rot="-484577">
            <a:off x="7578093" y="4126111"/>
            <a:ext cx="154549" cy="218099"/>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Shape 106"/>
          <p:cNvPicPr preferRelativeResize="0"/>
          <p:nvPr/>
        </p:nvPicPr>
        <p:blipFill>
          <a:blip r:embed="rId3">
            <a:alphaModFix/>
          </a:blip>
          <a:stretch>
            <a:fillRect/>
          </a:stretch>
        </p:blipFill>
        <p:spPr>
          <a:xfrm>
            <a:off x="-7" y="0"/>
            <a:ext cx="9144000" cy="5137766"/>
          </a:xfrm>
          <a:prstGeom prst="rect">
            <a:avLst/>
          </a:prstGeom>
          <a:noFill/>
          <a:ln>
            <a:noFill/>
          </a:ln>
        </p:spPr>
      </p:pic>
      <p:sp>
        <p:nvSpPr>
          <p:cNvPr id="107" name="Shape 107"/>
          <p:cNvSpPr txBox="1">
            <a:spLocks noGrp="1"/>
          </p:cNvSpPr>
          <p:nvPr>
            <p:ph type="title"/>
          </p:nvPr>
        </p:nvSpPr>
        <p:spPr>
          <a:xfrm>
            <a:off x="1284050" y="2608000"/>
            <a:ext cx="1946100" cy="572700"/>
          </a:xfrm>
          <a:prstGeom prst="rect">
            <a:avLst/>
          </a:prstGeom>
        </p:spPr>
        <p:txBody>
          <a:bodyPr lIns="91425" tIns="91425" rIns="91425" bIns="91425" anchor="t" anchorCtr="0">
            <a:noAutofit/>
          </a:bodyPr>
          <a:lstStyle/>
          <a:p>
            <a:pPr lvl="0">
              <a:lnSpc>
                <a:spcPct val="150000"/>
              </a:lnSpc>
              <a:spcBef>
                <a:spcPts val="0"/>
              </a:spcBef>
              <a:buNone/>
            </a:pPr>
            <a:r>
              <a:rPr lang="en" sz="2400" b="1">
                <a:solidFill>
                  <a:srgbClr val="000000"/>
                </a:solidFill>
                <a:latin typeface="Times New Roman"/>
                <a:ea typeface="Times New Roman"/>
                <a:cs typeface="Times New Roman"/>
                <a:sym typeface="Times New Roman"/>
              </a:rPr>
              <a:t>Commanders and Leaders</a:t>
            </a:r>
            <a:r>
              <a:rPr lang="en" sz="2400">
                <a:solidFill>
                  <a:srgbClr val="000000"/>
                </a:solidFill>
                <a:latin typeface="Times New Roman"/>
                <a:ea typeface="Times New Roman"/>
                <a:cs typeface="Times New Roman"/>
                <a:sym typeface="Times New Roman"/>
              </a:rPr>
              <a:t> </a:t>
            </a:r>
          </a:p>
        </p:txBody>
      </p:sp>
      <p:pic>
        <p:nvPicPr>
          <p:cNvPr id="108" name="Shape 108"/>
          <p:cNvPicPr preferRelativeResize="0"/>
          <p:nvPr/>
        </p:nvPicPr>
        <p:blipFill>
          <a:blip r:embed="rId4">
            <a:alphaModFix amt="45000"/>
          </a:blip>
          <a:stretch>
            <a:fillRect/>
          </a:stretch>
        </p:blipFill>
        <p:spPr>
          <a:xfrm rot="-1465">
            <a:off x="3501068" y="1183670"/>
            <a:ext cx="243450" cy="343503"/>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C1130"/>
        </a:solidFill>
        <a:effectLst/>
      </p:bgPr>
    </p:bg>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267150" y="186575"/>
            <a:ext cx="8520600" cy="572700"/>
          </a:xfrm>
          <a:prstGeom prst="rect">
            <a:avLst/>
          </a:prstGeom>
        </p:spPr>
        <p:txBody>
          <a:bodyPr lIns="91425" tIns="91425" rIns="91425" bIns="91425" anchor="t" anchorCtr="0">
            <a:noAutofit/>
          </a:bodyPr>
          <a:lstStyle/>
          <a:p>
            <a:pPr lvl="0" rtl="0">
              <a:spcBef>
                <a:spcPts val="0"/>
              </a:spcBef>
              <a:buNone/>
            </a:pPr>
            <a:r>
              <a:rPr lang="en" b="1"/>
              <a:t>British</a:t>
            </a:r>
          </a:p>
        </p:txBody>
      </p:sp>
      <p:sp>
        <p:nvSpPr>
          <p:cNvPr id="114" name="Shape 114"/>
          <p:cNvSpPr txBox="1">
            <a:spLocks noGrp="1"/>
          </p:cNvSpPr>
          <p:nvPr>
            <p:ph type="body" idx="1"/>
          </p:nvPr>
        </p:nvSpPr>
        <p:spPr>
          <a:xfrm>
            <a:off x="195850" y="973150"/>
            <a:ext cx="3547200" cy="524100"/>
          </a:xfrm>
          <a:prstGeom prst="rect">
            <a:avLst/>
          </a:prstGeom>
        </p:spPr>
        <p:txBody>
          <a:bodyPr lIns="91425" tIns="91425" rIns="91425" bIns="91425" anchor="t" anchorCtr="0">
            <a:noAutofit/>
          </a:bodyPr>
          <a:lstStyle/>
          <a:p>
            <a:pPr lvl="0" rtl="0">
              <a:spcBef>
                <a:spcPts val="0"/>
              </a:spcBef>
              <a:buNone/>
            </a:pPr>
            <a:r>
              <a:rPr lang="en">
                <a:solidFill>
                  <a:schemeClr val="accent5"/>
                </a:solidFill>
                <a:latin typeface="Times New Roman"/>
                <a:ea typeface="Times New Roman"/>
                <a:cs typeface="Times New Roman"/>
                <a:sym typeface="Times New Roman"/>
              </a:rPr>
              <a:t>Air Marshal Sir Hugh Dowding </a:t>
            </a:r>
          </a:p>
        </p:txBody>
      </p:sp>
      <p:pic>
        <p:nvPicPr>
          <p:cNvPr id="115" name="Shape 115"/>
          <p:cNvPicPr preferRelativeResize="0"/>
          <p:nvPr/>
        </p:nvPicPr>
        <p:blipFill>
          <a:blip r:embed="rId3">
            <a:alphaModFix/>
          </a:blip>
          <a:stretch>
            <a:fillRect/>
          </a:stretch>
        </p:blipFill>
        <p:spPr>
          <a:xfrm>
            <a:off x="932987" y="1362912"/>
            <a:ext cx="2208675" cy="2934375"/>
          </a:xfrm>
          <a:prstGeom prst="rect">
            <a:avLst/>
          </a:prstGeom>
          <a:noFill/>
          <a:ln>
            <a:noFill/>
          </a:ln>
        </p:spPr>
      </p:pic>
      <p:sp>
        <p:nvSpPr>
          <p:cNvPr id="116" name="Shape 116"/>
          <p:cNvSpPr txBox="1"/>
          <p:nvPr/>
        </p:nvSpPr>
        <p:spPr>
          <a:xfrm>
            <a:off x="71325" y="4384850"/>
            <a:ext cx="4224300" cy="5727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Clr>
                <a:schemeClr val="dk1"/>
              </a:buClr>
              <a:buSzPct val="61111"/>
              <a:buFont typeface="Arial"/>
              <a:buNone/>
            </a:pPr>
            <a:r>
              <a:rPr lang="en" sz="1800">
                <a:solidFill>
                  <a:schemeClr val="accent5"/>
                </a:solidFill>
                <a:latin typeface="Times New Roman"/>
                <a:ea typeface="Times New Roman"/>
                <a:cs typeface="Times New Roman"/>
                <a:sym typeface="Times New Roman"/>
              </a:rPr>
              <a:t>Commanded the Royal Air Force (RAF)</a:t>
            </a:r>
          </a:p>
          <a:p>
            <a:pPr lvl="0">
              <a:spcBef>
                <a:spcPts val="0"/>
              </a:spcBef>
              <a:buNone/>
            </a:pPr>
            <a:endParaRPr/>
          </a:p>
        </p:txBody>
      </p:sp>
      <p:sp>
        <p:nvSpPr>
          <p:cNvPr id="117" name="Shape 117"/>
          <p:cNvSpPr txBox="1"/>
          <p:nvPr/>
        </p:nvSpPr>
        <p:spPr>
          <a:xfrm>
            <a:off x="4724350" y="1001225"/>
            <a:ext cx="3493500" cy="3276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Clr>
                <a:schemeClr val="dk1"/>
              </a:buClr>
              <a:buSzPct val="61111"/>
              <a:buFont typeface="Arial"/>
              <a:buNone/>
            </a:pPr>
            <a:r>
              <a:rPr lang="en" sz="1800">
                <a:solidFill>
                  <a:schemeClr val="accent5"/>
                </a:solidFill>
              </a:rPr>
              <a:t>Winston Churchill </a:t>
            </a:r>
          </a:p>
          <a:p>
            <a:pPr lvl="0">
              <a:spcBef>
                <a:spcPts val="0"/>
              </a:spcBef>
              <a:buNone/>
            </a:pPr>
            <a:endParaRPr/>
          </a:p>
        </p:txBody>
      </p:sp>
      <p:sp>
        <p:nvSpPr>
          <p:cNvPr id="118" name="Shape 118"/>
          <p:cNvSpPr txBox="1"/>
          <p:nvPr/>
        </p:nvSpPr>
        <p:spPr>
          <a:xfrm>
            <a:off x="4415750" y="4296575"/>
            <a:ext cx="3939300" cy="5727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Clr>
                <a:schemeClr val="dk1"/>
              </a:buClr>
              <a:buSzPct val="61111"/>
              <a:buFont typeface="Arial"/>
              <a:buNone/>
            </a:pPr>
            <a:r>
              <a:rPr lang="en" sz="1800">
                <a:solidFill>
                  <a:schemeClr val="accent5"/>
                </a:solidFill>
                <a:latin typeface="Times New Roman"/>
                <a:ea typeface="Times New Roman"/>
                <a:cs typeface="Times New Roman"/>
                <a:sym typeface="Times New Roman"/>
              </a:rPr>
              <a:t>Prime Minister of United Kingdom (1940-1945, 1951-1955)</a:t>
            </a:r>
          </a:p>
        </p:txBody>
      </p:sp>
      <p:pic>
        <p:nvPicPr>
          <p:cNvPr id="119" name="Shape 119"/>
          <p:cNvPicPr preferRelativeResize="0"/>
          <p:nvPr/>
        </p:nvPicPr>
        <p:blipFill>
          <a:blip r:embed="rId4">
            <a:alphaModFix/>
          </a:blip>
          <a:stretch>
            <a:fillRect/>
          </a:stretch>
        </p:blipFill>
        <p:spPr>
          <a:xfrm>
            <a:off x="4724349" y="1423062"/>
            <a:ext cx="2699824" cy="2814074"/>
          </a:xfrm>
          <a:prstGeom prst="rect">
            <a:avLst/>
          </a:prstGeom>
          <a:noFill/>
          <a:ln>
            <a:noFill/>
          </a:ln>
        </p:spPr>
      </p:pic>
      <p:pic>
        <p:nvPicPr>
          <p:cNvPr id="120" name="Shape 120"/>
          <p:cNvPicPr preferRelativeResize="0"/>
          <p:nvPr/>
        </p:nvPicPr>
        <p:blipFill>
          <a:blip r:embed="rId5">
            <a:alphaModFix/>
          </a:blip>
          <a:stretch>
            <a:fillRect/>
          </a:stretch>
        </p:blipFill>
        <p:spPr>
          <a:xfrm rot="1974344">
            <a:off x="6786197" y="3312150"/>
            <a:ext cx="116093" cy="163798"/>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b="1"/>
              <a:t>British</a:t>
            </a:r>
          </a:p>
        </p:txBody>
      </p:sp>
      <p:sp>
        <p:nvSpPr>
          <p:cNvPr id="126" name="Shape 126"/>
          <p:cNvSpPr txBox="1">
            <a:spLocks noGrp="1"/>
          </p:cNvSpPr>
          <p:nvPr>
            <p:ph type="body" idx="1"/>
          </p:nvPr>
        </p:nvSpPr>
        <p:spPr>
          <a:xfrm>
            <a:off x="311700" y="1152475"/>
            <a:ext cx="3999900" cy="3416400"/>
          </a:xfrm>
          <a:prstGeom prst="rect">
            <a:avLst/>
          </a:prstGeom>
        </p:spPr>
        <p:txBody>
          <a:bodyPr lIns="91425" tIns="91425" rIns="91425" bIns="91425" anchor="t" anchorCtr="0">
            <a:noAutofit/>
          </a:bodyPr>
          <a:lstStyle/>
          <a:p>
            <a:pPr lvl="0">
              <a:spcBef>
                <a:spcPts val="0"/>
              </a:spcBef>
              <a:buNone/>
            </a:pPr>
            <a:r>
              <a:rPr lang="en">
                <a:solidFill>
                  <a:schemeClr val="accent6"/>
                </a:solidFill>
              </a:rPr>
              <a:t>Air Vice-Marshal Sir Quintin Brand</a:t>
            </a: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r>
              <a:rPr lang="en">
                <a:solidFill>
                  <a:schemeClr val="accent6"/>
                </a:solidFill>
              </a:rPr>
              <a:t>Command No. 10 Group</a:t>
            </a:r>
          </a:p>
          <a:p>
            <a:pPr lvl="0">
              <a:spcBef>
                <a:spcPts val="0"/>
              </a:spcBef>
              <a:buNone/>
            </a:pPr>
            <a:endParaRPr/>
          </a:p>
          <a:p>
            <a:pPr lvl="0">
              <a:spcBef>
                <a:spcPts val="0"/>
              </a:spcBef>
              <a:buNone/>
            </a:pPr>
            <a:endParaRPr/>
          </a:p>
        </p:txBody>
      </p:sp>
      <p:sp>
        <p:nvSpPr>
          <p:cNvPr id="127" name="Shape 127"/>
          <p:cNvSpPr txBox="1">
            <a:spLocks noGrp="1"/>
          </p:cNvSpPr>
          <p:nvPr>
            <p:ph type="body" idx="2"/>
          </p:nvPr>
        </p:nvSpPr>
        <p:spPr>
          <a:xfrm>
            <a:off x="4832400" y="1152475"/>
            <a:ext cx="3999900" cy="3730500"/>
          </a:xfrm>
          <a:prstGeom prst="rect">
            <a:avLst/>
          </a:prstGeom>
        </p:spPr>
        <p:txBody>
          <a:bodyPr lIns="91425" tIns="91425" rIns="91425" bIns="91425" anchor="t" anchorCtr="0">
            <a:noAutofit/>
          </a:bodyPr>
          <a:lstStyle/>
          <a:p>
            <a:pPr lvl="0">
              <a:spcBef>
                <a:spcPts val="0"/>
              </a:spcBef>
              <a:buNone/>
            </a:pPr>
            <a:r>
              <a:rPr lang="en">
                <a:solidFill>
                  <a:schemeClr val="accent6"/>
                </a:solidFill>
              </a:rPr>
              <a:t>Air Vice-Marshal K R Park</a:t>
            </a: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r>
              <a:rPr lang="en">
                <a:solidFill>
                  <a:srgbClr val="FFFF00"/>
                </a:solidFill>
              </a:rPr>
              <a:t>Command No. 11 Group</a:t>
            </a:r>
          </a:p>
        </p:txBody>
      </p:sp>
      <p:pic>
        <p:nvPicPr>
          <p:cNvPr id="128" name="Shape 128"/>
          <p:cNvPicPr preferRelativeResize="0"/>
          <p:nvPr/>
        </p:nvPicPr>
        <p:blipFill>
          <a:blip r:embed="rId3">
            <a:alphaModFix/>
          </a:blip>
          <a:stretch>
            <a:fillRect/>
          </a:stretch>
        </p:blipFill>
        <p:spPr>
          <a:xfrm>
            <a:off x="416400" y="1520900"/>
            <a:ext cx="2460390" cy="2811874"/>
          </a:xfrm>
          <a:prstGeom prst="rect">
            <a:avLst/>
          </a:prstGeom>
          <a:noFill/>
          <a:ln>
            <a:noFill/>
          </a:ln>
        </p:spPr>
      </p:pic>
      <p:pic>
        <p:nvPicPr>
          <p:cNvPr id="129" name="Shape 129"/>
          <p:cNvPicPr preferRelativeResize="0"/>
          <p:nvPr/>
        </p:nvPicPr>
        <p:blipFill>
          <a:blip r:embed="rId4">
            <a:alphaModFix/>
          </a:blip>
          <a:stretch>
            <a:fillRect/>
          </a:stretch>
        </p:blipFill>
        <p:spPr>
          <a:xfrm>
            <a:off x="5054275" y="1520900"/>
            <a:ext cx="2108900" cy="2811875"/>
          </a:xfrm>
          <a:prstGeom prst="rect">
            <a:avLst/>
          </a:prstGeom>
          <a:noFill/>
          <a:ln>
            <a:noFill/>
          </a:ln>
        </p:spPr>
      </p:pic>
      <p:pic>
        <p:nvPicPr>
          <p:cNvPr id="130" name="Shape 130"/>
          <p:cNvPicPr preferRelativeResize="0"/>
          <p:nvPr/>
        </p:nvPicPr>
        <p:blipFill>
          <a:blip r:embed="rId5">
            <a:alphaModFix/>
          </a:blip>
          <a:stretch>
            <a:fillRect/>
          </a:stretch>
        </p:blipFill>
        <p:spPr>
          <a:xfrm>
            <a:off x="1606342" y="3772348"/>
            <a:ext cx="147275" cy="207825"/>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343D"/>
        </a:solidFill>
        <a:effectLst/>
      </p:bgPr>
    </p:bg>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b="1">
                <a:solidFill>
                  <a:srgbClr val="B7B7B7"/>
                </a:solidFill>
              </a:rPr>
              <a:t>British</a:t>
            </a:r>
          </a:p>
        </p:txBody>
      </p:sp>
      <p:sp>
        <p:nvSpPr>
          <p:cNvPr id="136" name="Shape 136"/>
          <p:cNvSpPr txBox="1">
            <a:spLocks noGrp="1"/>
          </p:cNvSpPr>
          <p:nvPr>
            <p:ph type="body" idx="1"/>
          </p:nvPr>
        </p:nvSpPr>
        <p:spPr>
          <a:xfrm>
            <a:off x="3199400" y="1103125"/>
            <a:ext cx="2619900" cy="3730500"/>
          </a:xfrm>
          <a:prstGeom prst="rect">
            <a:avLst/>
          </a:prstGeom>
        </p:spPr>
        <p:txBody>
          <a:bodyPr lIns="91425" tIns="91425" rIns="91425" bIns="91425" anchor="t" anchorCtr="0">
            <a:noAutofit/>
          </a:bodyPr>
          <a:lstStyle/>
          <a:p>
            <a:pPr lvl="0">
              <a:spcBef>
                <a:spcPts val="0"/>
              </a:spcBef>
              <a:buNone/>
            </a:pPr>
            <a:r>
              <a:rPr lang="en">
                <a:solidFill>
                  <a:srgbClr val="999999"/>
                </a:solidFill>
              </a:rPr>
              <a:t>Air Vice-Marshal R E Saul</a:t>
            </a: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solidFill>
                <a:srgbClr val="B7B7B7"/>
              </a:solidFill>
            </a:endParaRPr>
          </a:p>
          <a:p>
            <a:pPr lvl="0" rtl="0">
              <a:spcBef>
                <a:spcPts val="0"/>
              </a:spcBef>
              <a:spcAft>
                <a:spcPts val="0"/>
              </a:spcAft>
              <a:buNone/>
            </a:pPr>
            <a:endParaRPr>
              <a:solidFill>
                <a:srgbClr val="B7B7B7"/>
              </a:solidFill>
            </a:endParaRPr>
          </a:p>
          <a:p>
            <a:pPr lvl="0">
              <a:spcBef>
                <a:spcPts val="0"/>
              </a:spcBef>
              <a:spcAft>
                <a:spcPts val="0"/>
              </a:spcAft>
              <a:buNone/>
            </a:pPr>
            <a:r>
              <a:rPr lang="en">
                <a:solidFill>
                  <a:srgbClr val="B7B7B7"/>
                </a:solidFill>
              </a:rPr>
              <a:t>Command No. 12 Group </a:t>
            </a:r>
          </a:p>
          <a:p>
            <a:pPr lvl="0">
              <a:spcBef>
                <a:spcPts val="0"/>
              </a:spcBef>
              <a:spcAft>
                <a:spcPts val="0"/>
              </a:spcAft>
              <a:buNone/>
            </a:pPr>
            <a:r>
              <a:rPr lang="en">
                <a:solidFill>
                  <a:srgbClr val="B7B7B7"/>
                </a:solidFill>
              </a:rPr>
              <a:t>and No. 13 Group</a:t>
            </a:r>
          </a:p>
        </p:txBody>
      </p:sp>
      <p:pic>
        <p:nvPicPr>
          <p:cNvPr id="137" name="Shape 137"/>
          <p:cNvPicPr preferRelativeResize="0"/>
          <p:nvPr/>
        </p:nvPicPr>
        <p:blipFill>
          <a:blip r:embed="rId3">
            <a:alphaModFix/>
          </a:blip>
          <a:stretch>
            <a:fillRect/>
          </a:stretch>
        </p:blipFill>
        <p:spPr>
          <a:xfrm>
            <a:off x="3262050" y="1512225"/>
            <a:ext cx="2095500" cy="2457450"/>
          </a:xfrm>
          <a:prstGeom prst="rect">
            <a:avLst/>
          </a:prstGeom>
          <a:noFill/>
          <a:ln>
            <a:noFill/>
          </a:ln>
        </p:spPr>
      </p:pic>
      <p:pic>
        <p:nvPicPr>
          <p:cNvPr id="138" name="Shape 138"/>
          <p:cNvPicPr preferRelativeResize="0"/>
          <p:nvPr/>
        </p:nvPicPr>
        <p:blipFill>
          <a:blip r:embed="rId4">
            <a:alphaModFix/>
          </a:blip>
          <a:stretch>
            <a:fillRect/>
          </a:stretch>
        </p:blipFill>
        <p:spPr>
          <a:xfrm rot="449058">
            <a:off x="4240551" y="3538328"/>
            <a:ext cx="116358" cy="164242"/>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311700" y="-62975"/>
            <a:ext cx="8520600" cy="572700"/>
          </a:xfrm>
          <a:prstGeom prst="rect">
            <a:avLst/>
          </a:prstGeom>
        </p:spPr>
        <p:txBody>
          <a:bodyPr lIns="91425" tIns="91425" rIns="91425" bIns="91425" anchor="t" anchorCtr="0">
            <a:noAutofit/>
          </a:bodyPr>
          <a:lstStyle/>
          <a:p>
            <a:pPr lvl="0">
              <a:spcBef>
                <a:spcPts val="0"/>
              </a:spcBef>
              <a:buNone/>
            </a:pPr>
            <a:r>
              <a:rPr lang="en" b="1">
                <a:solidFill>
                  <a:srgbClr val="999999"/>
                </a:solidFill>
                <a:latin typeface="Times New Roman"/>
                <a:ea typeface="Times New Roman"/>
                <a:cs typeface="Times New Roman"/>
                <a:sym typeface="Times New Roman"/>
              </a:rPr>
              <a:t>German</a:t>
            </a:r>
          </a:p>
        </p:txBody>
      </p:sp>
      <p:sp>
        <p:nvSpPr>
          <p:cNvPr id="144" name="Shape 144"/>
          <p:cNvSpPr txBox="1">
            <a:spLocks noGrp="1"/>
          </p:cNvSpPr>
          <p:nvPr>
            <p:ph type="body" idx="1"/>
          </p:nvPr>
        </p:nvSpPr>
        <p:spPr>
          <a:xfrm>
            <a:off x="221225" y="1211025"/>
            <a:ext cx="4366500" cy="686400"/>
          </a:xfrm>
          <a:prstGeom prst="rect">
            <a:avLst/>
          </a:prstGeom>
        </p:spPr>
        <p:txBody>
          <a:bodyPr lIns="91425" tIns="91425" rIns="91425" bIns="91425" anchor="t" anchorCtr="0">
            <a:noAutofit/>
          </a:bodyPr>
          <a:lstStyle/>
          <a:p>
            <a:pPr lvl="0" rtl="0">
              <a:spcBef>
                <a:spcPts val="0"/>
              </a:spcBef>
              <a:buNone/>
            </a:pPr>
            <a:r>
              <a:rPr lang="en">
                <a:solidFill>
                  <a:srgbClr val="B7B7B7"/>
                </a:solidFill>
                <a:latin typeface="Times New Roman"/>
                <a:ea typeface="Times New Roman"/>
                <a:cs typeface="Times New Roman"/>
                <a:sym typeface="Times New Roman"/>
              </a:rPr>
              <a:t>Reichsmarschall Hermann Goering</a:t>
            </a:r>
          </a:p>
        </p:txBody>
      </p:sp>
      <p:sp>
        <p:nvSpPr>
          <p:cNvPr id="145" name="Shape 145"/>
          <p:cNvSpPr txBox="1"/>
          <p:nvPr/>
        </p:nvSpPr>
        <p:spPr>
          <a:xfrm>
            <a:off x="6247200" y="153624"/>
            <a:ext cx="2807100" cy="3112200"/>
          </a:xfrm>
          <a:prstGeom prst="rect">
            <a:avLst/>
          </a:prstGeom>
          <a:noFill/>
          <a:ln>
            <a:noFill/>
          </a:ln>
        </p:spPr>
        <p:txBody>
          <a:bodyPr lIns="91425" tIns="91425" rIns="91425" bIns="91425" anchor="t" anchorCtr="0">
            <a:noAutofit/>
          </a:bodyPr>
          <a:lstStyle/>
          <a:p>
            <a:pPr lvl="0" rtl="0">
              <a:spcBef>
                <a:spcPts val="0"/>
              </a:spcBef>
              <a:buNone/>
            </a:pPr>
            <a:endParaRPr sz="1800"/>
          </a:p>
          <a:p>
            <a:pPr lvl="0" rtl="0">
              <a:spcBef>
                <a:spcPts val="0"/>
              </a:spcBef>
              <a:buNone/>
            </a:pPr>
            <a:endParaRPr sz="1800"/>
          </a:p>
          <a:p>
            <a:pPr lvl="0">
              <a:spcBef>
                <a:spcPts val="0"/>
              </a:spcBef>
              <a:buNone/>
            </a:pPr>
            <a:endParaRPr sz="1800"/>
          </a:p>
        </p:txBody>
      </p:sp>
      <p:sp>
        <p:nvSpPr>
          <p:cNvPr id="146" name="Shape 146"/>
          <p:cNvSpPr txBox="1"/>
          <p:nvPr/>
        </p:nvSpPr>
        <p:spPr>
          <a:xfrm>
            <a:off x="4652225" y="509725"/>
            <a:ext cx="3546900" cy="6417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None/>
            </a:pPr>
            <a:r>
              <a:rPr lang="en" sz="1800">
                <a:solidFill>
                  <a:srgbClr val="B7B7B7"/>
                </a:solidFill>
                <a:latin typeface="Times New Roman"/>
                <a:ea typeface="Times New Roman"/>
                <a:cs typeface="Times New Roman"/>
                <a:sym typeface="Times New Roman"/>
              </a:rPr>
              <a:t>Field Marshal Albert Kesselring</a:t>
            </a:r>
          </a:p>
          <a:p>
            <a:pPr lvl="0">
              <a:spcBef>
                <a:spcPts val="0"/>
              </a:spcBef>
              <a:buNone/>
            </a:pPr>
            <a:endParaRPr/>
          </a:p>
        </p:txBody>
      </p:sp>
      <p:sp>
        <p:nvSpPr>
          <p:cNvPr id="147" name="Shape 147"/>
          <p:cNvSpPr txBox="1"/>
          <p:nvPr/>
        </p:nvSpPr>
        <p:spPr>
          <a:xfrm>
            <a:off x="703987" y="3265825"/>
            <a:ext cx="2562300" cy="525900"/>
          </a:xfrm>
          <a:prstGeom prst="rect">
            <a:avLst/>
          </a:prstGeom>
          <a:noFill/>
          <a:ln>
            <a:noFill/>
          </a:ln>
        </p:spPr>
        <p:txBody>
          <a:bodyPr lIns="91425" tIns="91425" rIns="91425" bIns="91425" anchor="t" anchorCtr="0">
            <a:noAutofit/>
          </a:bodyPr>
          <a:lstStyle/>
          <a:p>
            <a:pPr lvl="0">
              <a:spcBef>
                <a:spcPts val="0"/>
              </a:spcBef>
              <a:buNone/>
            </a:pPr>
            <a:r>
              <a:rPr lang="en" sz="1800">
                <a:solidFill>
                  <a:srgbClr val="999999"/>
                </a:solidFill>
                <a:latin typeface="Times New Roman"/>
                <a:ea typeface="Times New Roman"/>
                <a:cs typeface="Times New Roman"/>
                <a:sym typeface="Times New Roman"/>
              </a:rPr>
              <a:t>Commander of the Luftwaffe (Air Force)</a:t>
            </a:r>
          </a:p>
        </p:txBody>
      </p:sp>
      <p:pic>
        <p:nvPicPr>
          <p:cNvPr id="148" name="Shape 148"/>
          <p:cNvPicPr preferRelativeResize="0"/>
          <p:nvPr/>
        </p:nvPicPr>
        <p:blipFill>
          <a:blip r:embed="rId3">
            <a:alphaModFix/>
          </a:blip>
          <a:stretch>
            <a:fillRect/>
          </a:stretch>
        </p:blipFill>
        <p:spPr>
          <a:xfrm>
            <a:off x="5123974" y="1015087"/>
            <a:ext cx="2036567" cy="3006375"/>
          </a:xfrm>
          <a:prstGeom prst="rect">
            <a:avLst/>
          </a:prstGeom>
          <a:noFill/>
          <a:ln>
            <a:noFill/>
          </a:ln>
        </p:spPr>
      </p:pic>
      <p:sp>
        <p:nvSpPr>
          <p:cNvPr id="149" name="Shape 149"/>
          <p:cNvSpPr txBox="1"/>
          <p:nvPr/>
        </p:nvSpPr>
        <p:spPr>
          <a:xfrm>
            <a:off x="5178050" y="4090625"/>
            <a:ext cx="2326200" cy="258600"/>
          </a:xfrm>
          <a:prstGeom prst="rect">
            <a:avLst/>
          </a:prstGeom>
          <a:noFill/>
          <a:ln>
            <a:noFill/>
          </a:ln>
        </p:spPr>
        <p:txBody>
          <a:bodyPr lIns="91425" tIns="91425" rIns="91425" bIns="91425" anchor="t" anchorCtr="0">
            <a:noAutofit/>
          </a:bodyPr>
          <a:lstStyle/>
          <a:p>
            <a:pPr lvl="0">
              <a:spcBef>
                <a:spcPts val="0"/>
              </a:spcBef>
              <a:buNone/>
            </a:pPr>
            <a:r>
              <a:rPr lang="en" sz="1800">
                <a:solidFill>
                  <a:srgbClr val="B7B7B7"/>
                </a:solidFill>
                <a:latin typeface="Times New Roman"/>
                <a:ea typeface="Times New Roman"/>
                <a:cs typeface="Times New Roman"/>
                <a:sym typeface="Times New Roman"/>
              </a:rPr>
              <a:t>Commander of the First Fleet</a:t>
            </a:r>
          </a:p>
        </p:txBody>
      </p:sp>
      <p:pic>
        <p:nvPicPr>
          <p:cNvPr id="150" name="Shape 150"/>
          <p:cNvPicPr preferRelativeResize="0"/>
          <p:nvPr/>
        </p:nvPicPr>
        <p:blipFill>
          <a:blip r:embed="rId4">
            <a:alphaModFix/>
          </a:blip>
          <a:stretch>
            <a:fillRect/>
          </a:stretch>
        </p:blipFill>
        <p:spPr>
          <a:xfrm>
            <a:off x="761531" y="1695362"/>
            <a:ext cx="2447225" cy="1527749"/>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1379</Words>
  <Application>Microsoft Office PowerPoint</Application>
  <PresentationFormat>On-screen Show (16:9)</PresentationFormat>
  <Paragraphs>168</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Pinyon Script</vt:lpstr>
      <vt:lpstr>Black Ops One</vt:lpstr>
      <vt:lpstr>Times New Roman</vt:lpstr>
      <vt:lpstr>Playfair Display SC</vt:lpstr>
      <vt:lpstr>simple-light-2</vt:lpstr>
      <vt:lpstr>Battle of Britain</vt:lpstr>
      <vt:lpstr>Slide 2</vt:lpstr>
      <vt:lpstr>THESIS:</vt:lpstr>
      <vt:lpstr>Technologies, Weapons, Planes</vt:lpstr>
      <vt:lpstr>Commanders and Leaders </vt:lpstr>
      <vt:lpstr>British</vt:lpstr>
      <vt:lpstr>British</vt:lpstr>
      <vt:lpstr>British</vt:lpstr>
      <vt:lpstr>German</vt:lpstr>
      <vt:lpstr>Slide 10</vt:lpstr>
      <vt:lpstr>Slide 11</vt:lpstr>
      <vt:lpstr>Slide 12</vt:lpstr>
      <vt:lpstr>Slide 13</vt:lpstr>
      <vt:lpstr>Slide 14</vt:lpstr>
      <vt:lpstr>Slide 15</vt:lpstr>
      <vt:lpstr>Operation Sea Lion</vt:lpstr>
      <vt:lpstr>Operation Sea Lion: Planning</vt:lpstr>
      <vt:lpstr>Operation Sea Lion: Planning </vt:lpstr>
      <vt:lpstr>Battle of Britain</vt:lpstr>
      <vt:lpstr>Battle: The Blitz (One/Two)</vt:lpstr>
      <vt:lpstr>Slide 21</vt:lpstr>
      <vt:lpstr>Battle: The Blitz (Two/Two)</vt:lpstr>
      <vt:lpstr>Battle: The End</vt:lpstr>
      <vt:lpstr>Impact of the Battle of Britain and Operation Sea Lion</vt:lpstr>
      <vt:lpstr>Timeline </vt:lpstr>
      <vt:lpstr>Sources Cited</vt:lpstr>
      <vt:lpstr>Slide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Battle of Britain</dc:title>
  <dc:creator>Myers, Zachary    SHS - Staff</dc:creator>
  <cp:lastModifiedBy>Windows User</cp:lastModifiedBy>
  <cp:revision>1</cp:revision>
  <dcterms:modified xsi:type="dcterms:W3CDTF">2016-05-05T18:11:46Z</dcterms:modified>
</cp:coreProperties>
</file>