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6" r:id="rId5"/>
    <p:sldId id="267" r:id="rId6"/>
    <p:sldId id="260" r:id="rId7"/>
    <p:sldId id="262" r:id="rId8"/>
    <p:sldId id="261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3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5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1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99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6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4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8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8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83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0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C2D6E-67E9-4F9C-99D5-D875D179432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4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2D6E-67E9-4F9C-99D5-D875D179432A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C05F8-F4AB-46C7-801C-EF49DA1C3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0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9144001" cy="781396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Journal Entry 11/3/17</a:t>
            </a:r>
            <a:endParaRPr lang="en-US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578716"/>
            <a:ext cx="9144001" cy="627928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NOTE – THIS IS A NEW JOURNAL SHEET </a:t>
            </a:r>
          </a:p>
          <a:p>
            <a:r>
              <a:rPr lang="en-US" sz="6600" dirty="0" smtClean="0"/>
              <a:t>Why do we study ancient civilizations?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778" y="3458095"/>
            <a:ext cx="5311238" cy="330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8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Emergence of Humans – Neolithic Rev. </a:t>
            </a: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8000"/>
            <a:ext cx="9144000" cy="6349999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After domestication of plants/animals villages were established</a:t>
            </a:r>
          </a:p>
          <a:p>
            <a:pPr lvl="1"/>
            <a:r>
              <a:rPr lang="en-US" sz="3200" dirty="0" smtClean="0"/>
              <a:t>Occurs in an area called the </a:t>
            </a:r>
            <a:r>
              <a:rPr lang="en-US" sz="3200" b="1" dirty="0">
                <a:solidFill>
                  <a:srgbClr val="7030A0"/>
                </a:solidFill>
              </a:rPr>
              <a:t>F</a:t>
            </a:r>
            <a:r>
              <a:rPr lang="en-US" sz="3200" b="1" dirty="0" smtClean="0">
                <a:solidFill>
                  <a:srgbClr val="7030A0"/>
                </a:solidFill>
              </a:rPr>
              <a:t>ertile </a:t>
            </a:r>
            <a:r>
              <a:rPr lang="en-US" sz="3200" b="1" dirty="0">
                <a:solidFill>
                  <a:srgbClr val="7030A0"/>
                </a:solidFill>
              </a:rPr>
              <a:t>C</a:t>
            </a:r>
            <a:r>
              <a:rPr lang="en-US" sz="3200" b="1" dirty="0" smtClean="0">
                <a:solidFill>
                  <a:srgbClr val="7030A0"/>
                </a:solidFill>
              </a:rPr>
              <a:t>rescent</a:t>
            </a:r>
          </a:p>
          <a:p>
            <a:pPr lvl="1"/>
            <a:r>
              <a:rPr lang="en-US" sz="3200" dirty="0" err="1" smtClean="0"/>
              <a:t>Catalhuyuk</a:t>
            </a:r>
            <a:r>
              <a:rPr lang="en-US" sz="3200" dirty="0" smtClean="0"/>
              <a:t> (Turkey) about 7,000 B.C.</a:t>
            </a:r>
          </a:p>
          <a:p>
            <a:pPr lvl="1"/>
            <a:r>
              <a:rPr lang="en-US" sz="3200" dirty="0" smtClean="0"/>
              <a:t>Jericho (Israel) about 10,000 B.C.</a:t>
            </a:r>
          </a:p>
          <a:p>
            <a:pPr lvl="1"/>
            <a:r>
              <a:rPr lang="en-US" sz="3200" dirty="0" smtClean="0"/>
              <a:t>Both had a few thousand people living in them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Early villages developed technology in order to increase crop yields when farming</a:t>
            </a:r>
          </a:p>
          <a:p>
            <a:r>
              <a:rPr lang="en-US" sz="3600" dirty="0" smtClean="0"/>
              <a:t>Early man develops the first religions, probably </a:t>
            </a:r>
            <a:r>
              <a:rPr lang="en-US" sz="3600" b="1" dirty="0" smtClean="0">
                <a:solidFill>
                  <a:srgbClr val="7030A0"/>
                </a:solidFill>
              </a:rPr>
              <a:t>animism</a:t>
            </a:r>
          </a:p>
          <a:p>
            <a:pPr lvl="1"/>
            <a:r>
              <a:rPr lang="en-US" sz="3200" dirty="0" smtClean="0"/>
              <a:t>Spirits and forces that might reside in animals, objects, or dreams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8800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Rise of Civilizations</a:t>
            </a:r>
            <a:endParaRPr lang="en-US" sz="48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8800"/>
            <a:ext cx="9144000" cy="6299199"/>
          </a:xfrm>
        </p:spPr>
        <p:txBody>
          <a:bodyPr>
            <a:noAutofit/>
          </a:bodyPr>
          <a:lstStyle/>
          <a:p>
            <a:r>
              <a:rPr lang="en-US" sz="3200" dirty="0" smtClean="0"/>
              <a:t>Use your homework to answer the following questions – </a:t>
            </a:r>
          </a:p>
          <a:p>
            <a:r>
              <a:rPr lang="en-US" sz="3200" dirty="0" smtClean="0"/>
              <a:t>Why is water significant for the first civilizations?</a:t>
            </a:r>
          </a:p>
          <a:p>
            <a:r>
              <a:rPr lang="en-US" sz="3200" dirty="0" smtClean="0"/>
              <a:t>What is a civilization?</a:t>
            </a:r>
          </a:p>
          <a:p>
            <a:r>
              <a:rPr lang="en-US" sz="3200" dirty="0" smtClean="0"/>
              <a:t>What are the eight basic features of a civilization?</a:t>
            </a:r>
          </a:p>
          <a:p>
            <a:r>
              <a:rPr lang="en-US" sz="3200" dirty="0" smtClean="0"/>
              <a:t>Are all of the basic features of a civilization relevant in 2017?</a:t>
            </a:r>
          </a:p>
          <a:p>
            <a:pPr lvl="0"/>
            <a:r>
              <a:rPr lang="en-US" sz="3200" dirty="0"/>
              <a:t>What impact did the environment have on ancient civilizations?</a:t>
            </a:r>
          </a:p>
          <a:p>
            <a:pPr lvl="0"/>
            <a:r>
              <a:rPr lang="en-US" sz="3200" dirty="0"/>
              <a:t>What is cultural diffusion, how did it affect civilizations?</a:t>
            </a:r>
          </a:p>
          <a:p>
            <a:pPr lvl="0"/>
            <a:r>
              <a:rPr lang="en-US" sz="3200" dirty="0"/>
              <a:t>What is a city-state, is it the same as feudalism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579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1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Mesopotamia &amp; Egypt Jigsaw</a:t>
            </a:r>
            <a:endParaRPr lang="en-US" sz="4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3550"/>
            <a:ext cx="9144000" cy="63944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Find a partner</a:t>
            </a:r>
          </a:p>
          <a:p>
            <a:r>
              <a:rPr lang="en-US" dirty="0" smtClean="0"/>
              <a:t>You will research all of the basic elements of a civilization regarding either Mesopotamia or Egypt (you and your partner work out who is researching which civilization) </a:t>
            </a:r>
          </a:p>
          <a:p>
            <a:pPr lvl="1"/>
            <a:r>
              <a:rPr lang="en-US" dirty="0" smtClean="0"/>
              <a:t>Who, what, when, where, impacts, culture</a:t>
            </a:r>
          </a:p>
          <a:p>
            <a:r>
              <a:rPr lang="en-US" dirty="0" smtClean="0"/>
              <a:t>You will write a thesis statement answering the following prompt – </a:t>
            </a:r>
          </a:p>
          <a:p>
            <a:pPr lvl="1"/>
            <a:r>
              <a:rPr lang="en-US" dirty="0" smtClean="0"/>
              <a:t>Argue the most significant cultural aspect of your civilization.</a:t>
            </a:r>
          </a:p>
          <a:p>
            <a:r>
              <a:rPr lang="en-US" dirty="0" smtClean="0"/>
              <a:t>You will also need 2-3 pieces of evidence to prove your thesis</a:t>
            </a:r>
          </a:p>
          <a:p>
            <a:pPr lvl="1"/>
            <a:r>
              <a:rPr lang="en-US" dirty="0" smtClean="0"/>
              <a:t>You will need to explain why your evidence is proving your thesis</a:t>
            </a:r>
          </a:p>
          <a:p>
            <a:pPr lvl="1"/>
            <a:r>
              <a:rPr lang="en-US" dirty="0" smtClean="0"/>
              <a:t>Your previous research should make this pretty easy</a:t>
            </a:r>
          </a:p>
          <a:p>
            <a:r>
              <a:rPr lang="en-US" dirty="0" smtClean="0"/>
              <a:t>In order to do this you can use one of the readings I have posted on my website, and you will need to use the library database (or library books) to find one more source. </a:t>
            </a:r>
          </a:p>
          <a:p>
            <a:pPr lvl="1"/>
            <a:r>
              <a:rPr lang="en-US" dirty="0" smtClean="0"/>
              <a:t>You will need to create a MLA works cited for this assignment as well</a:t>
            </a:r>
          </a:p>
          <a:p>
            <a:pPr lvl="1"/>
            <a:r>
              <a:rPr lang="en-US" dirty="0" smtClean="0"/>
              <a:t>You need a minimum of two sources for this assignment, but you can use more if you choose, all sources used will need to be included in your works cited</a:t>
            </a:r>
          </a:p>
          <a:p>
            <a:r>
              <a:rPr lang="en-US" dirty="0" smtClean="0"/>
              <a:t>You will compile all of your research in notes</a:t>
            </a:r>
          </a:p>
          <a:p>
            <a:r>
              <a:rPr lang="en-US" dirty="0" smtClean="0"/>
              <a:t>You will present your information to your partner on Tuesday, and then we will debrief the two civilizations as a class </a:t>
            </a:r>
          </a:p>
          <a:p>
            <a:pPr lvl="1"/>
            <a:r>
              <a:rPr lang="en-US" dirty="0" smtClean="0"/>
              <a:t>The idea is you are teaching your partner about the civilization, so make sure you are thorough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23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Research Tips &amp; Info</a:t>
            </a:r>
            <a:endParaRPr lang="en-US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5736"/>
            <a:ext cx="9144000" cy="64222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reputable/academic sources (always) this excludes most googled websites – Wikipedia, history.com, ask.com, </a:t>
            </a:r>
            <a:r>
              <a:rPr lang="en-US" dirty="0" err="1" smtClean="0"/>
              <a:t>wikihow</a:t>
            </a:r>
            <a:r>
              <a:rPr lang="en-US" dirty="0" smtClean="0"/>
              <a:t>, online encyclopedias like Britannica (unless it is found on Ms. Bacon’s website), if you have a question ask me or Ms. Gilpin and we will help guide you</a:t>
            </a:r>
          </a:p>
          <a:p>
            <a:r>
              <a:rPr lang="en-US" dirty="0" smtClean="0"/>
              <a:t>Write down the whole quote, not just a portion</a:t>
            </a:r>
          </a:p>
          <a:p>
            <a:r>
              <a:rPr lang="en-US" dirty="0" smtClean="0"/>
              <a:t>Write down the page number and name of the document/book you got your information from</a:t>
            </a:r>
          </a:p>
          <a:p>
            <a:r>
              <a:rPr lang="en-US" dirty="0" smtClean="0"/>
              <a:t>Do your citation when you are researching, this will save you lots of time later on</a:t>
            </a:r>
          </a:p>
          <a:p>
            <a:r>
              <a:rPr lang="en-US" dirty="0" smtClean="0"/>
              <a:t>Organize by what your are researching (all culture together, all kings/leaders together etc.)</a:t>
            </a:r>
          </a:p>
          <a:p>
            <a:r>
              <a:rPr lang="en-US" dirty="0" smtClean="0"/>
              <a:t>Have a goal in mind when you are researching </a:t>
            </a:r>
          </a:p>
          <a:p>
            <a:r>
              <a:rPr lang="en-US" dirty="0" smtClean="0"/>
              <a:t>Look at more sources than you need</a:t>
            </a:r>
          </a:p>
          <a:p>
            <a:r>
              <a:rPr lang="en-US" dirty="0" smtClean="0"/>
              <a:t>If you need more info look at the Do’s and Don’ts of taking research on my website (resource tab)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6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1514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Egypt Mesopotamia Jigsaw</a:t>
            </a:r>
            <a:endParaRPr lang="en-US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7276"/>
            <a:ext cx="9144000" cy="63707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Grab your notes and find your partner</a:t>
            </a:r>
          </a:p>
          <a:p>
            <a:r>
              <a:rPr lang="en-US" dirty="0" smtClean="0"/>
              <a:t>We will start with Mesopotamia – </a:t>
            </a:r>
          </a:p>
          <a:p>
            <a:pPr lvl="1"/>
            <a:r>
              <a:rPr lang="en-US" dirty="0" smtClean="0"/>
              <a:t>Explain your contextual information</a:t>
            </a:r>
          </a:p>
          <a:p>
            <a:pPr lvl="2"/>
            <a:r>
              <a:rPr lang="en-US" dirty="0" smtClean="0"/>
              <a:t>Who, what, when, where, impacts, culture</a:t>
            </a:r>
          </a:p>
          <a:p>
            <a:pPr lvl="2"/>
            <a:r>
              <a:rPr lang="en-US" dirty="0" smtClean="0"/>
              <a:t>Make sure you explain what life was like in Mesopotamia </a:t>
            </a:r>
          </a:p>
          <a:p>
            <a:pPr lvl="1"/>
            <a:r>
              <a:rPr lang="en-US" dirty="0" smtClean="0"/>
              <a:t>Tell your partner your thesis statement </a:t>
            </a:r>
          </a:p>
          <a:p>
            <a:pPr lvl="2"/>
            <a:r>
              <a:rPr lang="en-US" dirty="0" smtClean="0"/>
              <a:t>Defend your thesis statement with your evidence</a:t>
            </a:r>
          </a:p>
          <a:p>
            <a:pPr lvl="1"/>
            <a:r>
              <a:rPr lang="en-US" dirty="0" smtClean="0"/>
              <a:t>I will give you about 10 minutes to get through your information, if we need more time I will give it to you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DO NOT MOVE ON TO EGYPT UNTIL I GIVE YOU THE GO AHEAD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We will </a:t>
            </a:r>
            <a:r>
              <a:rPr lang="en-US" dirty="0" smtClean="0"/>
              <a:t>move </a:t>
            </a:r>
            <a:r>
              <a:rPr lang="en-US" smtClean="0"/>
              <a:t>on to </a:t>
            </a:r>
            <a:r>
              <a:rPr lang="en-US" dirty="0" smtClean="0"/>
              <a:t>Egypt </a:t>
            </a:r>
            <a:r>
              <a:rPr lang="en-US" dirty="0"/>
              <a:t>– </a:t>
            </a:r>
          </a:p>
          <a:p>
            <a:pPr lvl="1"/>
            <a:r>
              <a:rPr lang="en-US" dirty="0"/>
              <a:t>Explain your contextual information</a:t>
            </a:r>
          </a:p>
          <a:p>
            <a:pPr lvl="2"/>
            <a:r>
              <a:rPr lang="en-US" dirty="0"/>
              <a:t>Who, what, when, where, impacts, culture</a:t>
            </a:r>
          </a:p>
          <a:p>
            <a:pPr lvl="2"/>
            <a:r>
              <a:rPr lang="en-US" dirty="0"/>
              <a:t>Make sure you explain what life was like in </a:t>
            </a:r>
            <a:r>
              <a:rPr lang="en-US" dirty="0" smtClean="0"/>
              <a:t>Egypt </a:t>
            </a:r>
            <a:endParaRPr lang="en-US" dirty="0"/>
          </a:p>
          <a:p>
            <a:pPr lvl="1"/>
            <a:r>
              <a:rPr lang="en-US" dirty="0"/>
              <a:t>Tell your partner your thesis statement </a:t>
            </a:r>
          </a:p>
          <a:p>
            <a:pPr lvl="2"/>
            <a:r>
              <a:rPr lang="en-US" dirty="0"/>
              <a:t>Defend your thesis statement with your evidence</a:t>
            </a:r>
          </a:p>
          <a:p>
            <a:pPr lvl="1"/>
            <a:r>
              <a:rPr lang="en-US" dirty="0"/>
              <a:t>I will give you about 10 minutes to get through your </a:t>
            </a:r>
            <a:r>
              <a:rPr lang="en-US" dirty="0" smtClean="0"/>
              <a:t>information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3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1514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Egypt Mesopotamia Jigsaw</a:t>
            </a:r>
            <a:endParaRPr lang="en-US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7276"/>
            <a:ext cx="9144000" cy="6370724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Once you complete your explanation of Egypt I want you to discuss the following questions</a:t>
            </a:r>
          </a:p>
          <a:p>
            <a:pPr lvl="1"/>
            <a:r>
              <a:rPr lang="en-US" sz="3600" dirty="0" smtClean="0"/>
              <a:t>What was the most important thing about the society you researched (this doesn’t have to be cultural like your thesis, it can be anything)</a:t>
            </a:r>
          </a:p>
          <a:p>
            <a:pPr lvl="1"/>
            <a:r>
              <a:rPr lang="en-US" sz="3600" dirty="0" smtClean="0"/>
              <a:t>Based on the descriptions of the two civilizations you researched which do you (the two of you) believe was the most successful?</a:t>
            </a:r>
          </a:p>
          <a:p>
            <a:pPr lvl="2"/>
            <a:r>
              <a:rPr lang="en-US" sz="3200" dirty="0" smtClean="0"/>
              <a:t>Be able to explain your reasoning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1774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6829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Journal Entry Wednesday 11/8/17</a:t>
            </a:r>
            <a:endParaRPr lang="en-US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4024"/>
            <a:ext cx="9144000" cy="640397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is the most interesting thing that you learned about the civilization </a:t>
            </a:r>
            <a:r>
              <a:rPr lang="en-US" sz="5400" smtClean="0"/>
              <a:t>you researched?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325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72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Jared Diamond</a:t>
            </a:r>
            <a:endParaRPr lang="en-US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20700"/>
            <a:ext cx="9144000" cy="6337300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 smtClean="0"/>
              <a:t>How did you like the film?</a:t>
            </a:r>
          </a:p>
          <a:p>
            <a:pPr lvl="1"/>
            <a:r>
              <a:rPr lang="en-US" sz="3500" dirty="0" smtClean="0"/>
              <a:t>What did you like, what didn’t you like (I’m looking for honest answers)</a:t>
            </a:r>
          </a:p>
          <a:p>
            <a:r>
              <a:rPr lang="en-US" sz="3900" dirty="0" smtClean="0"/>
              <a:t>Who is Jared Diamond?</a:t>
            </a:r>
          </a:p>
          <a:p>
            <a:pPr lvl="1"/>
            <a:r>
              <a:rPr lang="en-US" sz="3500" dirty="0" smtClean="0"/>
              <a:t>What question does he want to answer?</a:t>
            </a:r>
          </a:p>
          <a:p>
            <a:r>
              <a:rPr lang="en-US" sz="3900" dirty="0" smtClean="0"/>
              <a:t>Why does J.D. believe specialists are so important?</a:t>
            </a:r>
          </a:p>
          <a:p>
            <a:r>
              <a:rPr lang="en-US" sz="3900" dirty="0" smtClean="0"/>
              <a:t>Why doesn’t J.D. believe that Papua New Guineans didn’t develop technology?</a:t>
            </a:r>
          </a:p>
          <a:p>
            <a:r>
              <a:rPr lang="en-US" sz="3900" dirty="0" smtClean="0"/>
              <a:t>What is the East/West Axis, why does it matter?</a:t>
            </a:r>
          </a:p>
          <a:p>
            <a:r>
              <a:rPr lang="en-US" sz="3900" dirty="0" smtClean="0"/>
              <a:t>What is J.D.’s thesis statement, has he proven it?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6191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Jared’s Thesis</a:t>
            </a:r>
            <a:endParaRPr lang="en-US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1174"/>
            <a:ext cx="9144000" cy="634682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Do you agree with J.D.’s thesis statement?</a:t>
            </a:r>
          </a:p>
          <a:p>
            <a:pPr lvl="1"/>
            <a:r>
              <a:rPr lang="en-US" sz="6000" dirty="0" smtClean="0"/>
              <a:t>Why </a:t>
            </a:r>
            <a:r>
              <a:rPr lang="en-US" sz="6000" dirty="0" smtClean="0"/>
              <a:t>or why </a:t>
            </a:r>
            <a:r>
              <a:rPr lang="en-US" sz="6000" dirty="0" smtClean="0"/>
              <a:t>not</a:t>
            </a:r>
            <a:r>
              <a:rPr lang="en-US" sz="6000" dirty="0"/>
              <a:t>?</a:t>
            </a:r>
            <a:endParaRPr lang="en-US" sz="6000" dirty="0"/>
          </a:p>
        </p:txBody>
      </p:sp>
      <p:pic>
        <p:nvPicPr>
          <p:cNvPr id="1026" name="Picture 2" descr="Image result for jared diamond m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711" y="3243262"/>
            <a:ext cx="4564896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243262"/>
            <a:ext cx="4242712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5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5983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Daily Agenda Friday 11/3/17</a:t>
            </a:r>
            <a:endParaRPr lang="en-US" sz="3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3660"/>
            <a:ext cx="9144000" cy="6344340"/>
          </a:xfrm>
        </p:spPr>
        <p:txBody>
          <a:bodyPr>
            <a:normAutofit fontScale="77500" lnSpcReduction="20000"/>
          </a:bodyPr>
          <a:lstStyle/>
          <a:p>
            <a:r>
              <a:rPr lang="en-US" sz="4400" b="1" dirty="0" smtClean="0">
                <a:solidFill>
                  <a:srgbClr val="002060"/>
                </a:solidFill>
              </a:rPr>
              <a:t>Agenda:</a:t>
            </a:r>
          </a:p>
          <a:p>
            <a:pPr lvl="1"/>
            <a:r>
              <a:rPr lang="en-US" sz="4000" dirty="0" smtClean="0"/>
              <a:t>Introduce unit</a:t>
            </a:r>
          </a:p>
          <a:p>
            <a:pPr lvl="1"/>
            <a:r>
              <a:rPr lang="en-US" sz="4000" dirty="0" smtClean="0"/>
              <a:t>Emergence of humans &amp; Neolithic Revolution</a:t>
            </a:r>
          </a:p>
          <a:p>
            <a:pPr lvl="1"/>
            <a:r>
              <a:rPr lang="en-US" sz="4000" dirty="0" smtClean="0"/>
              <a:t>Establishment of ancient civilizations</a:t>
            </a:r>
          </a:p>
          <a:p>
            <a:pPr lvl="1"/>
            <a:r>
              <a:rPr lang="en-US" sz="4000" dirty="0" smtClean="0"/>
              <a:t>Introduce Egypt/Mesopotamia Jigsaw Assignment </a:t>
            </a:r>
          </a:p>
          <a:p>
            <a:r>
              <a:rPr lang="en-US" sz="4400" b="1" dirty="0" smtClean="0">
                <a:solidFill>
                  <a:srgbClr val="002060"/>
                </a:solidFill>
              </a:rPr>
              <a:t>Key Terms:</a:t>
            </a:r>
          </a:p>
          <a:p>
            <a:pPr lvl="1"/>
            <a:r>
              <a:rPr lang="en-US" sz="4000" dirty="0" smtClean="0"/>
              <a:t>Anthropology</a:t>
            </a:r>
          </a:p>
          <a:p>
            <a:pPr lvl="1"/>
            <a:r>
              <a:rPr lang="en-US" sz="4000" dirty="0" smtClean="0"/>
              <a:t>Archeology</a:t>
            </a:r>
          </a:p>
          <a:p>
            <a:pPr lvl="1"/>
            <a:r>
              <a:rPr lang="en-US" sz="4000" dirty="0" smtClean="0"/>
              <a:t>Nomad</a:t>
            </a:r>
          </a:p>
          <a:p>
            <a:pPr lvl="1"/>
            <a:r>
              <a:rPr lang="en-US" sz="4000" dirty="0" smtClean="0"/>
              <a:t>Animism</a:t>
            </a:r>
          </a:p>
          <a:p>
            <a:pPr lvl="1"/>
            <a:r>
              <a:rPr lang="en-US" sz="4000" dirty="0" smtClean="0"/>
              <a:t>Fertile Crescent 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4400" b="1" dirty="0" smtClean="0">
                <a:solidFill>
                  <a:srgbClr val="002060"/>
                </a:solidFill>
              </a:rPr>
              <a:t>Skills:</a:t>
            </a:r>
          </a:p>
          <a:p>
            <a:pPr lvl="1"/>
            <a:r>
              <a:rPr lang="en-US" sz="4000" dirty="0" smtClean="0"/>
              <a:t>Large/small group discussion</a:t>
            </a:r>
          </a:p>
          <a:p>
            <a:pPr lvl="1"/>
            <a:r>
              <a:rPr lang="en-US" sz="4000" dirty="0" smtClean="0"/>
              <a:t>Analysis of content</a:t>
            </a:r>
          </a:p>
        </p:txBody>
      </p:sp>
    </p:spTree>
    <p:extLst>
      <p:ext uri="{BB962C8B-B14F-4D97-AF65-F5344CB8AC3E}">
        <p14:creationId xmlns:p14="http://schemas.microsoft.com/office/powerpoint/2010/main" val="19249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Ancient Civilizations &amp; Abrahamic Religions</a:t>
            </a:r>
            <a:endParaRPr lang="en-U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7522"/>
            <a:ext cx="9144000" cy="647047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Course</a:t>
            </a:r>
          </a:p>
          <a:p>
            <a:pPr lvl="1"/>
            <a:r>
              <a:rPr lang="en-US" dirty="0" smtClean="0"/>
              <a:t>Introduce ancient civilizations: 2-3 Days</a:t>
            </a:r>
          </a:p>
          <a:p>
            <a:pPr lvl="2"/>
            <a:r>
              <a:rPr lang="en-US" dirty="0" smtClean="0"/>
              <a:t>Egypt and Mesopotamia Jigsaw</a:t>
            </a:r>
          </a:p>
          <a:p>
            <a:pPr lvl="1"/>
            <a:r>
              <a:rPr lang="en-US" dirty="0" smtClean="0"/>
              <a:t>Abrahamic Religions: About 2 Weeks</a:t>
            </a:r>
          </a:p>
          <a:p>
            <a:pPr lvl="2"/>
            <a:r>
              <a:rPr lang="en-US" dirty="0" smtClean="0"/>
              <a:t>Judaism </a:t>
            </a:r>
          </a:p>
          <a:p>
            <a:pPr lvl="2"/>
            <a:r>
              <a:rPr lang="en-US" dirty="0" smtClean="0"/>
              <a:t>Christianity</a:t>
            </a:r>
          </a:p>
          <a:p>
            <a:pPr lvl="2"/>
            <a:r>
              <a:rPr lang="en-US" dirty="0" smtClean="0"/>
              <a:t>Islam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Purpose</a:t>
            </a:r>
          </a:p>
          <a:p>
            <a:pPr lvl="1"/>
            <a:r>
              <a:rPr lang="en-US" dirty="0" smtClean="0"/>
              <a:t>Ancient civilizations</a:t>
            </a:r>
          </a:p>
          <a:p>
            <a:pPr lvl="2"/>
            <a:r>
              <a:rPr lang="en-US" dirty="0" smtClean="0"/>
              <a:t>Case study in general structure and life of ancient civilizations </a:t>
            </a:r>
          </a:p>
          <a:p>
            <a:pPr lvl="1"/>
            <a:r>
              <a:rPr lang="en-US" dirty="0" smtClean="0"/>
              <a:t>Abrahamic Religions</a:t>
            </a:r>
          </a:p>
          <a:p>
            <a:pPr lvl="2"/>
            <a:r>
              <a:rPr lang="en-US" dirty="0" smtClean="0"/>
              <a:t>Understand the basic tenets of Judaism, Christianity, and Islam</a:t>
            </a:r>
          </a:p>
          <a:p>
            <a:pPr lvl="2"/>
            <a:r>
              <a:rPr lang="en-US" dirty="0" smtClean="0"/>
              <a:t>Understand how all three of the Abrahamic Religions are interconnected</a:t>
            </a:r>
          </a:p>
          <a:p>
            <a:pPr lvl="2"/>
            <a:r>
              <a:rPr lang="en-US" dirty="0" smtClean="0"/>
              <a:t>Understand basic impacts of these religions on the lives of the people who practice these religions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Unit Assessment </a:t>
            </a:r>
          </a:p>
          <a:p>
            <a:pPr lvl="1"/>
            <a:r>
              <a:rPr lang="en-US" dirty="0" smtClean="0"/>
              <a:t>Small quiz (20-35 questions) at the end of the unit</a:t>
            </a:r>
          </a:p>
          <a:p>
            <a:pPr lvl="1"/>
            <a:r>
              <a:rPr lang="en-US" dirty="0" smtClean="0"/>
              <a:t>Alternative group assessment for Monotheistic religions (more on this later)</a:t>
            </a:r>
          </a:p>
        </p:txBody>
      </p:sp>
    </p:spTree>
    <p:extLst>
      <p:ext uri="{BB962C8B-B14F-4D97-AF65-F5344CB8AC3E}">
        <p14:creationId xmlns:p14="http://schemas.microsoft.com/office/powerpoint/2010/main" val="136215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6975"/>
          </a:xfrm>
        </p:spPr>
        <p:txBody>
          <a:bodyPr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Understanding Dates</a:t>
            </a:r>
            <a:endParaRPr lang="en-US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5010"/>
            <a:ext cx="9144000" cy="62429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B.C. or B.C.E </a:t>
            </a:r>
          </a:p>
          <a:p>
            <a:pPr lvl="1"/>
            <a:r>
              <a:rPr lang="en-US" sz="3200" dirty="0" smtClean="0"/>
              <a:t>Essentially mean the same things</a:t>
            </a:r>
          </a:p>
          <a:p>
            <a:pPr lvl="1"/>
            <a:r>
              <a:rPr lang="en-US" sz="3200" dirty="0" smtClean="0"/>
              <a:t>B.C. – Before Christ</a:t>
            </a:r>
          </a:p>
          <a:p>
            <a:pPr lvl="1"/>
            <a:r>
              <a:rPr lang="en-US" sz="3200" dirty="0" smtClean="0"/>
              <a:t>B.C.E. – Before Common Era</a:t>
            </a:r>
          </a:p>
          <a:p>
            <a:pPr lvl="2"/>
            <a:r>
              <a:rPr lang="en-US" sz="2600" dirty="0" smtClean="0"/>
              <a:t>This is a recent change over from B.C.</a:t>
            </a:r>
          </a:p>
          <a:p>
            <a:r>
              <a:rPr lang="en-US" sz="3600" dirty="0" smtClean="0"/>
              <a:t>A.D. or C.E.</a:t>
            </a:r>
          </a:p>
          <a:p>
            <a:pPr lvl="1"/>
            <a:r>
              <a:rPr lang="en-US" sz="3200" dirty="0" smtClean="0"/>
              <a:t>Also essentially mean the same things</a:t>
            </a:r>
          </a:p>
          <a:p>
            <a:pPr lvl="1"/>
            <a:r>
              <a:rPr lang="en-US" sz="3200" dirty="0" smtClean="0"/>
              <a:t>A.D. – Anno Domini (in the year of our lord)</a:t>
            </a:r>
          </a:p>
          <a:p>
            <a:pPr lvl="2"/>
            <a:r>
              <a:rPr lang="en-US" sz="2600" dirty="0" smtClean="0"/>
              <a:t>Also known as After Death</a:t>
            </a:r>
          </a:p>
          <a:p>
            <a:pPr lvl="1"/>
            <a:r>
              <a:rPr lang="en-US" sz="3200" dirty="0" smtClean="0"/>
              <a:t>C.E. – Common Era</a:t>
            </a:r>
          </a:p>
          <a:p>
            <a:r>
              <a:rPr lang="en-US" sz="3600" dirty="0" smtClean="0"/>
              <a:t>All are based designed around the Julian or Gregorian Calendars (the calendar we follow)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160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www.englishclub.com/images/vocabulary/AD-B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316" y="0"/>
            <a:ext cx="6906706" cy="6949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15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Emergence of Humans</a:t>
            </a:r>
            <a:endParaRPr lang="en-US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78964"/>
            <a:ext cx="6212379" cy="631253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Anthropologists vs Archaeologists </a:t>
            </a:r>
          </a:p>
          <a:p>
            <a:pPr lvl="1"/>
            <a:r>
              <a:rPr lang="en-US" sz="2800" b="1" dirty="0" smtClean="0">
                <a:solidFill>
                  <a:srgbClr val="7030A0"/>
                </a:solidFill>
              </a:rPr>
              <a:t>Anthropology</a:t>
            </a:r>
            <a:r>
              <a:rPr lang="en-US" sz="2800" dirty="0" smtClean="0"/>
              <a:t>: The study of various aspects of human history started about 150 years ago</a:t>
            </a:r>
          </a:p>
          <a:p>
            <a:pPr lvl="1"/>
            <a:r>
              <a:rPr lang="en-US" sz="2800" b="1" dirty="0" smtClean="0">
                <a:solidFill>
                  <a:srgbClr val="7030A0"/>
                </a:solidFill>
              </a:rPr>
              <a:t>Archeology</a:t>
            </a:r>
            <a:r>
              <a:rPr lang="en-US" sz="2800" dirty="0" smtClean="0"/>
              <a:t>: Sub group of anthropologists that focus on the study of past people and cultures through their material remains</a:t>
            </a:r>
          </a:p>
          <a:p>
            <a:r>
              <a:rPr lang="en-US" sz="3200" dirty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Mary and Louis Leakey</a:t>
            </a:r>
          </a:p>
          <a:p>
            <a:pPr lvl="1"/>
            <a:r>
              <a:rPr lang="en-US" sz="2800" dirty="0" smtClean="0"/>
              <a:t>Found remnants of early Hominids in the bottom of the Olduvai Gorge in Tanzania in the 1930s</a:t>
            </a:r>
          </a:p>
          <a:p>
            <a:pPr lvl="1"/>
            <a:r>
              <a:rPr lang="en-US" sz="2800" dirty="0" smtClean="0"/>
              <a:t>Bottom of the gorge is 1.7-2.1 million years old</a:t>
            </a:r>
          </a:p>
          <a:p>
            <a:pPr lvl="2"/>
            <a:r>
              <a:rPr lang="en-US" sz="2400" dirty="0" smtClean="0"/>
              <a:t>Found tools &amp; skulls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378" y="3642880"/>
            <a:ext cx="2931622" cy="32151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407" y="640081"/>
            <a:ext cx="3088593" cy="300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2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2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41" y="0"/>
            <a:ext cx="9128659" cy="686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1384"/>
            <a:ext cx="9107964" cy="6864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5765"/>
            <a:ext cx="9125983" cy="677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5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Emergence of Humans</a:t>
            </a:r>
            <a:endParaRPr lang="en-US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78964"/>
            <a:ext cx="9144001" cy="6312534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First Homo Sapiens emerged around 100,000-250,000 years ago </a:t>
            </a:r>
          </a:p>
          <a:p>
            <a:pPr lvl="1"/>
            <a:r>
              <a:rPr lang="en-US" sz="4000" dirty="0" smtClean="0"/>
              <a:t>According to scientific study Homo Sapiens emerged either in Africa or in various locations around the world (its an argument) from Homo Erectus </a:t>
            </a:r>
          </a:p>
          <a:p>
            <a:pPr lvl="1"/>
            <a:r>
              <a:rPr lang="en-US" sz="4000" dirty="0" smtClean="0">
                <a:solidFill>
                  <a:srgbClr val="7030A0"/>
                </a:solidFill>
              </a:rPr>
              <a:t>Around 50,000-30,000 years ago Neanderthals disappeared and modern humans were the only hominids on earth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0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73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08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Emergence of Humans – Neolithic Rev. </a:t>
            </a:r>
            <a:endParaRPr 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8000"/>
            <a:ext cx="9144000" cy="6349999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Neolithic Revolution</a:t>
            </a:r>
            <a:r>
              <a:rPr lang="en-US" sz="3200" dirty="0" smtClean="0"/>
              <a:t>: The transition from a nomadic lifestyle to sedentary lifestyle</a:t>
            </a:r>
          </a:p>
          <a:p>
            <a:pPr lvl="1"/>
            <a:r>
              <a:rPr lang="en-US" sz="2800" b="1" dirty="0" smtClean="0">
                <a:solidFill>
                  <a:srgbClr val="7030A0"/>
                </a:solidFill>
              </a:rPr>
              <a:t>Nomad:</a:t>
            </a:r>
            <a:r>
              <a:rPr lang="en-US" sz="2800" dirty="0" smtClean="0"/>
              <a:t> Group of people (20-30) that moved around who hunted and gathered for survival</a:t>
            </a:r>
          </a:p>
          <a:p>
            <a:pPr lvl="1"/>
            <a:r>
              <a:rPr lang="en-US" sz="2800" dirty="0" smtClean="0"/>
              <a:t>Starts around 10,000 B.C. with the end of the Paleolithic Period 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Neo. Rev. stated with the domestication of plants and animals</a:t>
            </a:r>
          </a:p>
          <a:p>
            <a:pPr lvl="1"/>
            <a:r>
              <a:rPr lang="en-US" sz="2800" b="1" dirty="0" smtClean="0">
                <a:solidFill>
                  <a:srgbClr val="7030A0"/>
                </a:solidFill>
              </a:rPr>
              <a:t>Domesticate</a:t>
            </a:r>
            <a:r>
              <a:rPr lang="en-US" sz="2800" dirty="0" smtClean="0"/>
              <a:t> - Raise them in a controlled way that makes them best suited for human use</a:t>
            </a:r>
          </a:p>
          <a:p>
            <a:pPr lvl="1"/>
            <a:r>
              <a:rPr lang="en-US" sz="2800" dirty="0" smtClean="0"/>
              <a:t>Dog was first about 15K years ago</a:t>
            </a:r>
          </a:p>
          <a:p>
            <a:pPr lvl="1"/>
            <a:r>
              <a:rPr lang="en-US" sz="2800" dirty="0" smtClean="0"/>
              <a:t>8,000 B.C.-6,000 B.C. goats, sheep, pigs, cattle, llamas, &amp; alpacas</a:t>
            </a:r>
          </a:p>
          <a:p>
            <a:pPr lvl="1"/>
            <a:r>
              <a:rPr lang="en-US" sz="2800" dirty="0" smtClean="0"/>
              <a:t>10,000 B.C.-6,000 B.C. yams, rice, squash, barley, chickpeas, peas, lentils, &amp; wheat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1384</Words>
  <Application>Microsoft Office PowerPoint</Application>
  <PresentationFormat>On-screen Show (4:3)</PresentationFormat>
  <Paragraphs>147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Office Theme</vt:lpstr>
      <vt:lpstr>Journal Entry 11/3/17</vt:lpstr>
      <vt:lpstr>Daily Agenda Friday 11/3/17</vt:lpstr>
      <vt:lpstr>Ancient Civilizations &amp; Abrahamic Religions</vt:lpstr>
      <vt:lpstr>Understanding Dates</vt:lpstr>
      <vt:lpstr>PowerPoint Presentation</vt:lpstr>
      <vt:lpstr>Emergence of Humans</vt:lpstr>
      <vt:lpstr>PowerPoint Presentation</vt:lpstr>
      <vt:lpstr>Emergence of Humans</vt:lpstr>
      <vt:lpstr>Emergence of Humans – Neolithic Rev. </vt:lpstr>
      <vt:lpstr>Emergence of Humans – Neolithic Rev. </vt:lpstr>
      <vt:lpstr>Rise of Civilizations</vt:lpstr>
      <vt:lpstr>Mesopotamia &amp; Egypt Jigsaw</vt:lpstr>
      <vt:lpstr>Research Tips &amp; Info</vt:lpstr>
      <vt:lpstr>Egypt Mesopotamia Jigsaw</vt:lpstr>
      <vt:lpstr>Egypt Mesopotamia Jigsaw</vt:lpstr>
      <vt:lpstr>Journal Entry Wednesday 11/8/17</vt:lpstr>
      <vt:lpstr>Jared Diamond</vt:lpstr>
      <vt:lpstr>Jared’s Thesis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Entry 11/3/17</dc:title>
  <dc:creator>Myers, Zachary    SHS - Staff</dc:creator>
  <cp:lastModifiedBy>Myers, Zachary    SHS - Staff</cp:lastModifiedBy>
  <cp:revision>24</cp:revision>
  <dcterms:created xsi:type="dcterms:W3CDTF">2017-11-02T16:12:18Z</dcterms:created>
  <dcterms:modified xsi:type="dcterms:W3CDTF">2017-11-08T18:36:04Z</dcterms:modified>
</cp:coreProperties>
</file>