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  <p:sldId id="401" r:id="rId5"/>
    <p:sldId id="264" r:id="rId6"/>
    <p:sldId id="265" r:id="rId7"/>
    <p:sldId id="266" r:id="rId8"/>
    <p:sldId id="267" r:id="rId9"/>
    <p:sldId id="268" r:id="rId10"/>
    <p:sldId id="269" r:id="rId11"/>
    <p:sldId id="271" r:id="rId12"/>
    <p:sldId id="274" r:id="rId13"/>
    <p:sldId id="281" r:id="rId14"/>
    <p:sldId id="283" r:id="rId15"/>
    <p:sldId id="285" r:id="rId16"/>
    <p:sldId id="406" r:id="rId17"/>
    <p:sldId id="408" r:id="rId18"/>
    <p:sldId id="407" r:id="rId19"/>
    <p:sldId id="286" r:id="rId20"/>
    <p:sldId id="287" r:id="rId21"/>
    <p:sldId id="289" r:id="rId22"/>
    <p:sldId id="288" r:id="rId23"/>
    <p:sldId id="290" r:id="rId24"/>
    <p:sldId id="292" r:id="rId25"/>
    <p:sldId id="403" r:id="rId26"/>
    <p:sldId id="402" r:id="rId27"/>
    <p:sldId id="291" r:id="rId28"/>
    <p:sldId id="293" r:id="rId29"/>
    <p:sldId id="295" r:id="rId30"/>
    <p:sldId id="296" r:id="rId31"/>
    <p:sldId id="297" r:id="rId32"/>
    <p:sldId id="298" r:id="rId33"/>
    <p:sldId id="409" r:id="rId34"/>
    <p:sldId id="404" r:id="rId35"/>
    <p:sldId id="405" r:id="rId36"/>
    <p:sldId id="299" r:id="rId37"/>
    <p:sldId id="410" r:id="rId38"/>
    <p:sldId id="411" r:id="rId39"/>
    <p:sldId id="412" r:id="rId40"/>
    <p:sldId id="413" r:id="rId41"/>
    <p:sldId id="415" r:id="rId42"/>
    <p:sldId id="416" r:id="rId43"/>
    <p:sldId id="414" r:id="rId44"/>
    <p:sldId id="355" r:id="rId45"/>
    <p:sldId id="417" r:id="rId46"/>
    <p:sldId id="311" r:id="rId47"/>
    <p:sldId id="312" r:id="rId48"/>
    <p:sldId id="313" r:id="rId49"/>
    <p:sldId id="315" r:id="rId50"/>
    <p:sldId id="316" r:id="rId51"/>
    <p:sldId id="357" r:id="rId52"/>
    <p:sldId id="317" r:id="rId53"/>
    <p:sldId id="318" r:id="rId54"/>
    <p:sldId id="319" r:id="rId55"/>
    <p:sldId id="320" r:id="rId56"/>
    <p:sldId id="321" r:id="rId57"/>
    <p:sldId id="322" r:id="rId58"/>
    <p:sldId id="323" r:id="rId59"/>
    <p:sldId id="326" r:id="rId60"/>
    <p:sldId id="327" r:id="rId61"/>
    <p:sldId id="328" r:id="rId62"/>
    <p:sldId id="329" r:id="rId63"/>
    <p:sldId id="330" r:id="rId64"/>
    <p:sldId id="358" r:id="rId65"/>
    <p:sldId id="331" r:id="rId66"/>
    <p:sldId id="332" r:id="rId67"/>
    <p:sldId id="333" r:id="rId68"/>
    <p:sldId id="334" r:id="rId69"/>
    <p:sldId id="430" r:id="rId70"/>
    <p:sldId id="431" r:id="rId71"/>
    <p:sldId id="340" r:id="rId72"/>
    <p:sldId id="341" r:id="rId73"/>
    <p:sldId id="338" r:id="rId74"/>
    <p:sldId id="418" r:id="rId75"/>
    <p:sldId id="419" r:id="rId76"/>
    <p:sldId id="420" r:id="rId77"/>
    <p:sldId id="421" r:id="rId78"/>
    <p:sldId id="423" r:id="rId79"/>
    <p:sldId id="424" r:id="rId80"/>
    <p:sldId id="425" r:id="rId81"/>
    <p:sldId id="428" r:id="rId82"/>
    <p:sldId id="422" r:id="rId83"/>
    <p:sldId id="427" r:id="rId84"/>
    <p:sldId id="426" r:id="rId85"/>
    <p:sldId id="429" r:id="rId86"/>
    <p:sldId id="342" r:id="rId87"/>
    <p:sldId id="343" r:id="rId88"/>
    <p:sldId id="344" r:id="rId89"/>
    <p:sldId id="346" r:id="rId90"/>
    <p:sldId id="347" r:id="rId91"/>
    <p:sldId id="349" r:id="rId92"/>
    <p:sldId id="339" r:id="rId93"/>
    <p:sldId id="432" r:id="rId94"/>
    <p:sldId id="350" r:id="rId95"/>
    <p:sldId id="335" r:id="rId96"/>
    <p:sldId id="336" r:id="rId97"/>
    <p:sldId id="351" r:id="rId98"/>
    <p:sldId id="352" r:id="rId99"/>
    <p:sldId id="353" r:id="rId100"/>
    <p:sldId id="354" r:id="rId101"/>
    <p:sldId id="433" r:id="rId102"/>
    <p:sldId id="434" r:id="rId103"/>
    <p:sldId id="435" r:id="rId104"/>
    <p:sldId id="436" r:id="rId105"/>
    <p:sldId id="437" r:id="rId106"/>
    <p:sldId id="438" r:id="rId107"/>
    <p:sldId id="439" r:id="rId108"/>
    <p:sldId id="440" r:id="rId109"/>
    <p:sldId id="441" r:id="rId110"/>
    <p:sldId id="442" r:id="rId111"/>
    <p:sldId id="443" r:id="rId112"/>
    <p:sldId id="444" r:id="rId113"/>
    <p:sldId id="445" r:id="rId114"/>
    <p:sldId id="446" r:id="rId115"/>
    <p:sldId id="447" r:id="rId116"/>
    <p:sldId id="448" r:id="rId117"/>
    <p:sldId id="449" r:id="rId118"/>
    <p:sldId id="450" r:id="rId119"/>
    <p:sldId id="451" r:id="rId120"/>
    <p:sldId id="452" r:id="rId121"/>
    <p:sldId id="453" r:id="rId122"/>
    <p:sldId id="454" r:id="rId123"/>
    <p:sldId id="455" r:id="rId124"/>
    <p:sldId id="456" r:id="rId125"/>
    <p:sldId id="457" r:id="rId126"/>
    <p:sldId id="458" r:id="rId127"/>
    <p:sldId id="459" r:id="rId128"/>
    <p:sldId id="337" r:id="rId129"/>
    <p:sldId id="356" r:id="rId130"/>
    <p:sldId id="460" r:id="rId131"/>
    <p:sldId id="359" r:id="rId132"/>
    <p:sldId id="360" r:id="rId133"/>
    <p:sldId id="461" r:id="rId134"/>
    <p:sldId id="462" r:id="rId135"/>
    <p:sldId id="463" r:id="rId136"/>
    <p:sldId id="464" r:id="rId137"/>
    <p:sldId id="465" r:id="rId138"/>
    <p:sldId id="361" r:id="rId139"/>
    <p:sldId id="362" r:id="rId140"/>
    <p:sldId id="363" r:id="rId141"/>
    <p:sldId id="364" r:id="rId142"/>
    <p:sldId id="365" r:id="rId143"/>
    <p:sldId id="366" r:id="rId144"/>
    <p:sldId id="367" r:id="rId145"/>
    <p:sldId id="368" r:id="rId146"/>
    <p:sldId id="369" r:id="rId147"/>
    <p:sldId id="370" r:id="rId148"/>
    <p:sldId id="371" r:id="rId149"/>
    <p:sldId id="372" r:id="rId150"/>
    <p:sldId id="373" r:id="rId151"/>
    <p:sldId id="374" r:id="rId152"/>
    <p:sldId id="375" r:id="rId153"/>
    <p:sldId id="376" r:id="rId154"/>
    <p:sldId id="377" r:id="rId155"/>
    <p:sldId id="378" r:id="rId156"/>
    <p:sldId id="379" r:id="rId157"/>
    <p:sldId id="380" r:id="rId158"/>
    <p:sldId id="381" r:id="rId159"/>
    <p:sldId id="382" r:id="rId160"/>
    <p:sldId id="383" r:id="rId161"/>
    <p:sldId id="384" r:id="rId162"/>
    <p:sldId id="385" r:id="rId163"/>
    <p:sldId id="386" r:id="rId164"/>
    <p:sldId id="387" r:id="rId165"/>
    <p:sldId id="388" r:id="rId166"/>
    <p:sldId id="389" r:id="rId167"/>
    <p:sldId id="390" r:id="rId168"/>
    <p:sldId id="391" r:id="rId169"/>
    <p:sldId id="392" r:id="rId170"/>
    <p:sldId id="393" r:id="rId171"/>
    <p:sldId id="394" r:id="rId172"/>
    <p:sldId id="395" r:id="rId173"/>
    <p:sldId id="396" r:id="rId174"/>
    <p:sldId id="397" r:id="rId175"/>
    <p:sldId id="398" r:id="rId176"/>
    <p:sldId id="399" r:id="rId177"/>
    <p:sldId id="400" r:id="rId17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9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180" y="2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slide" Target="slides/slide153.xml"/><Relationship Id="rId159" Type="http://schemas.openxmlformats.org/officeDocument/2006/relationships/slide" Target="slides/slide158.xml"/><Relationship Id="rId175" Type="http://schemas.openxmlformats.org/officeDocument/2006/relationships/slide" Target="slides/slide174.xml"/><Relationship Id="rId170" Type="http://schemas.openxmlformats.org/officeDocument/2006/relationships/slide" Target="slides/slide169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65" Type="http://schemas.openxmlformats.org/officeDocument/2006/relationships/slide" Target="slides/slide164.xml"/><Relationship Id="rId181" Type="http://schemas.openxmlformats.org/officeDocument/2006/relationships/theme" Target="theme/theme1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71" Type="http://schemas.openxmlformats.org/officeDocument/2006/relationships/slide" Target="slides/slide170.xml"/><Relationship Id="rId176" Type="http://schemas.openxmlformats.org/officeDocument/2006/relationships/slide" Target="slides/slide175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8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72" Type="http://schemas.openxmlformats.org/officeDocument/2006/relationships/slide" Target="slides/slide171.xml"/><Relationship Id="rId180" Type="http://schemas.openxmlformats.org/officeDocument/2006/relationships/viewProps" Target="viewProp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presProps" Target="presProp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2C89F-B67F-4148-88F6-791534D50C2A}" type="datetimeFigureOut">
              <a:rPr lang="en-US" smtClean="0"/>
              <a:t>1/19/2018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B8D38-A83B-47A3-961E-A21CA0E3B3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6511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2C89F-B67F-4148-88F6-791534D50C2A}" type="datetimeFigureOut">
              <a:rPr lang="en-US" smtClean="0"/>
              <a:t>1/19/2018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B8D38-A83B-47A3-961E-A21CA0E3B3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0361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2C89F-B67F-4148-88F6-791534D50C2A}" type="datetimeFigureOut">
              <a:rPr lang="en-US" smtClean="0"/>
              <a:t>1/19/2018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B8D38-A83B-47A3-961E-A21CA0E3B3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0815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609600"/>
            <a:ext cx="8001000" cy="990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33400" y="1828800"/>
            <a:ext cx="39243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828800"/>
            <a:ext cx="39243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33400" y="6400800"/>
            <a:ext cx="1295400" cy="3048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9800" y="6400800"/>
            <a:ext cx="4572000" cy="3048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239000" y="6400800"/>
            <a:ext cx="1295400" cy="304800"/>
          </a:xfrm>
        </p:spPr>
        <p:txBody>
          <a:bodyPr/>
          <a:lstStyle>
            <a:lvl1pPr>
              <a:defRPr/>
            </a:lvl1pPr>
          </a:lstStyle>
          <a:p>
            <a:fld id="{40D9F8DB-CAC9-4981-9B70-E07FCD5EC84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4088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2C89F-B67F-4148-88F6-791534D50C2A}" type="datetimeFigureOut">
              <a:rPr lang="en-US" smtClean="0"/>
              <a:t>1/19/2018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B8D38-A83B-47A3-961E-A21CA0E3B3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4175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2C89F-B67F-4148-88F6-791534D50C2A}" type="datetimeFigureOut">
              <a:rPr lang="en-US" smtClean="0"/>
              <a:t>1/19/2018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B8D38-A83B-47A3-961E-A21CA0E3B3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252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2C89F-B67F-4148-88F6-791534D50C2A}" type="datetimeFigureOut">
              <a:rPr lang="en-US" smtClean="0"/>
              <a:t>1/19/2018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B8D38-A83B-47A3-961E-A21CA0E3B3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8982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2C89F-B67F-4148-88F6-791534D50C2A}" type="datetimeFigureOut">
              <a:rPr lang="en-US" smtClean="0"/>
              <a:t>1/19/2018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B8D38-A83B-47A3-961E-A21CA0E3B3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4940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2C89F-B67F-4148-88F6-791534D50C2A}" type="datetimeFigureOut">
              <a:rPr lang="en-US" smtClean="0"/>
              <a:t>1/19/2018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B8D38-A83B-47A3-961E-A21CA0E3B3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0121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2C89F-B67F-4148-88F6-791534D50C2A}" type="datetimeFigureOut">
              <a:rPr lang="en-US" smtClean="0"/>
              <a:t>1/19/2018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B8D38-A83B-47A3-961E-A21CA0E3B3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7750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2C89F-B67F-4148-88F6-791534D50C2A}" type="datetimeFigureOut">
              <a:rPr lang="en-US" smtClean="0"/>
              <a:t>1/19/2018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B8D38-A83B-47A3-961E-A21CA0E3B3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3516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2C89F-B67F-4148-88F6-791534D50C2A}" type="datetimeFigureOut">
              <a:rPr lang="en-US" smtClean="0"/>
              <a:t>1/19/2018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B8D38-A83B-47A3-961E-A21CA0E3B3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1923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B2C89F-B67F-4148-88F6-791534D50C2A}" type="datetimeFigureOut">
              <a:rPr lang="en-US" smtClean="0"/>
              <a:t>1/19/2018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3B8D38-A83B-47A3-961E-A21CA0E3B3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970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8.png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27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9.jpeg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131.gif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36.gif"/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9.jpeg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eg"/><Relationship Id="rId2" Type="http://schemas.openxmlformats.org/officeDocument/2006/relationships/image" Target="../media/image153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5.jpeg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eg"/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2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2.xml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eg"/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2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2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2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2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2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2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2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2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2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hyperlink" Target="//upload.wikimedia.org/wikipedia/commons/8/8e/Omdurman2.jpg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gif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jpe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jpeg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67265"/>
          </a:xfrm>
        </p:spPr>
        <p:txBody>
          <a:bodyPr>
            <a:noAutofit/>
          </a:bodyPr>
          <a:lstStyle/>
          <a:p>
            <a:pPr algn="ctr"/>
            <a:r>
              <a:rPr lang="en-US" sz="3600" b="1" i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Africa – A Continent, not a country</a:t>
            </a:r>
            <a:endParaRPr lang="en-US" sz="3600" b="1" i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130" y="667265"/>
            <a:ext cx="6337740" cy="5831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672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Fact or Fiction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sz="5400" dirty="0"/>
              <a:t>7</a:t>
            </a:r>
            <a:r>
              <a:rPr lang="en-US" sz="5400" dirty="0" smtClean="0"/>
              <a:t> out of the world’s 10 poorest countries are in Africa.</a:t>
            </a:r>
            <a:endParaRPr lang="en-US" sz="5400" dirty="0"/>
          </a:p>
        </p:txBody>
      </p:sp>
      <p:pic>
        <p:nvPicPr>
          <p:cNvPr id="746498" name="Picture 2" descr="http://www.adamsphilip.com/mobbs/wp-content/uploads/2014/06/african-children-water-basins-poverty-in-145468727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48125" y="3492686"/>
            <a:ext cx="5095875" cy="33653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87226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8003" y="0"/>
            <a:ext cx="9182003" cy="697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89245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4292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b="1" i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European Colonial Rule in Africa</a:t>
            </a:r>
            <a:endParaRPr lang="en-US" sz="3600" b="1" i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06400"/>
            <a:ext cx="9144000" cy="64516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We are going to look at 3 different case studies of colonial rule in in Africa, and two different studies of independence movements. </a:t>
            </a:r>
          </a:p>
          <a:p>
            <a:pPr lvl="1"/>
            <a:r>
              <a:rPr lang="en-US" sz="3600" dirty="0" smtClean="0"/>
              <a:t>Colonial Rule – Kenya &amp; Congo</a:t>
            </a:r>
          </a:p>
          <a:p>
            <a:pPr lvl="1"/>
            <a:r>
              <a:rPr lang="en-US" sz="3600" dirty="0" smtClean="0"/>
              <a:t>Independence movements – South Africa &amp; Rwanda </a:t>
            </a:r>
          </a:p>
          <a:p>
            <a:r>
              <a:rPr lang="en-US" sz="4000" dirty="0" smtClean="0"/>
              <a:t>We are going to do this mostly through guided research…</a:t>
            </a:r>
          </a:p>
          <a:p>
            <a:pPr lvl="1"/>
            <a:r>
              <a:rPr lang="en-US" sz="3600" dirty="0" smtClean="0"/>
              <a:t>What is the best way to use a document when researching?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300525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48577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b="1" i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Research – 4 Things to Consider…</a:t>
            </a:r>
            <a:endParaRPr lang="en-US" sz="3600" b="1" i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396874"/>
            <a:ext cx="9144000" cy="6461125"/>
          </a:xfrm>
        </p:spPr>
        <p:txBody>
          <a:bodyPr>
            <a:normAutofit/>
          </a:bodyPr>
          <a:lstStyle/>
          <a:p>
            <a:r>
              <a:rPr lang="en-US" sz="4800" dirty="0" smtClean="0"/>
              <a:t>Causation</a:t>
            </a:r>
          </a:p>
          <a:p>
            <a:r>
              <a:rPr lang="en-US" sz="4800" dirty="0" smtClean="0"/>
              <a:t>Change</a:t>
            </a:r>
          </a:p>
          <a:p>
            <a:r>
              <a:rPr lang="en-US" sz="4800" dirty="0" smtClean="0"/>
              <a:t>Consequence</a:t>
            </a:r>
          </a:p>
          <a:p>
            <a:r>
              <a:rPr lang="en-US" sz="4800" dirty="0" smtClean="0"/>
              <a:t>Significance </a:t>
            </a:r>
          </a:p>
          <a:p>
            <a:r>
              <a:rPr lang="en-US" sz="4800" dirty="0" smtClean="0"/>
              <a:t>Define each of these terms, and discus how each of these terms might guide your research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1269640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48577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b="1" i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Research – 4 Things to Consider…</a:t>
            </a:r>
            <a:endParaRPr lang="en-US" sz="3600" b="1" i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396874"/>
            <a:ext cx="9144000" cy="6461125"/>
          </a:xfrm>
        </p:spPr>
        <p:txBody>
          <a:bodyPr>
            <a:normAutofit fontScale="85000" lnSpcReduction="10000"/>
          </a:bodyPr>
          <a:lstStyle/>
          <a:p>
            <a:r>
              <a:rPr lang="en-US" sz="4800" b="1" dirty="0" smtClean="0">
                <a:solidFill>
                  <a:srgbClr val="FF0000"/>
                </a:solidFill>
              </a:rPr>
              <a:t>Causation</a:t>
            </a:r>
            <a:r>
              <a:rPr lang="en-US" sz="4800" dirty="0" smtClean="0"/>
              <a:t>:</a:t>
            </a:r>
          </a:p>
          <a:p>
            <a:pPr lvl="1"/>
            <a:r>
              <a:rPr lang="en-US" sz="4400" dirty="0" smtClean="0"/>
              <a:t>Read and research what was, and what event caused a change</a:t>
            </a:r>
          </a:p>
          <a:p>
            <a:pPr lvl="1"/>
            <a:r>
              <a:rPr lang="en-US" sz="4400" dirty="0" smtClean="0"/>
              <a:t>Why does this matter, how will this help your writing?</a:t>
            </a:r>
          </a:p>
          <a:p>
            <a:pPr lvl="1"/>
            <a:r>
              <a:rPr lang="en-US" sz="4400" dirty="0" smtClean="0"/>
              <a:t>How could this be context and an argument when writing?</a:t>
            </a:r>
          </a:p>
          <a:p>
            <a:pPr lvl="1"/>
            <a:r>
              <a:rPr lang="en-US" sz="4400" b="1" dirty="0" smtClean="0">
                <a:solidFill>
                  <a:srgbClr val="7030A0"/>
                </a:solidFill>
              </a:rPr>
              <a:t>Argument</a:t>
            </a:r>
            <a:r>
              <a:rPr lang="en-US" sz="4400" dirty="0" smtClean="0"/>
              <a:t> – Something changed as a result of a </a:t>
            </a:r>
            <a:r>
              <a:rPr lang="en-US" sz="4400" b="1" dirty="0" smtClean="0">
                <a:solidFill>
                  <a:srgbClr val="FF0000"/>
                </a:solidFill>
              </a:rPr>
              <a:t>cause</a:t>
            </a:r>
          </a:p>
          <a:p>
            <a:pPr lvl="1"/>
            <a:r>
              <a:rPr lang="en-US" sz="4400" b="1" dirty="0" smtClean="0">
                <a:solidFill>
                  <a:srgbClr val="7030A0"/>
                </a:solidFill>
              </a:rPr>
              <a:t>Context</a:t>
            </a:r>
            <a:r>
              <a:rPr lang="en-US" sz="4400" dirty="0" smtClean="0"/>
              <a:t> – The thing that led to change was this </a:t>
            </a:r>
            <a:r>
              <a:rPr lang="en-US" sz="4400" b="1" dirty="0" smtClean="0">
                <a:solidFill>
                  <a:srgbClr val="FF0000"/>
                </a:solidFill>
              </a:rPr>
              <a:t>cause</a:t>
            </a:r>
            <a:r>
              <a:rPr lang="en-US" sz="4400" dirty="0" smtClean="0"/>
              <a:t>. However, the significance of what happened does not matter as much as the event, or the eventual outcome</a:t>
            </a:r>
          </a:p>
        </p:txBody>
      </p:sp>
    </p:spTree>
    <p:extLst>
      <p:ext uri="{BB962C8B-B14F-4D97-AF65-F5344CB8AC3E}">
        <p14:creationId xmlns:p14="http://schemas.microsoft.com/office/powerpoint/2010/main" val="2195864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48577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b="1" i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Research – 4 Things to Consider…</a:t>
            </a:r>
            <a:endParaRPr lang="en-US" sz="3600" b="1" i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396874"/>
            <a:ext cx="9144000" cy="6461125"/>
          </a:xfrm>
        </p:spPr>
        <p:txBody>
          <a:bodyPr>
            <a:norm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</a:rPr>
              <a:t>Change</a:t>
            </a:r>
            <a:r>
              <a:rPr lang="en-US" sz="4800" dirty="0" smtClean="0"/>
              <a:t>:</a:t>
            </a:r>
          </a:p>
          <a:p>
            <a:pPr lvl="1"/>
            <a:r>
              <a:rPr lang="en-US" sz="4400" dirty="0" smtClean="0"/>
              <a:t>What was different after the event that caused change</a:t>
            </a:r>
          </a:p>
          <a:p>
            <a:pPr lvl="1"/>
            <a:r>
              <a:rPr lang="en-US" sz="4400" dirty="0" smtClean="0"/>
              <a:t>Is this context or argument?</a:t>
            </a:r>
          </a:p>
          <a:p>
            <a:pPr lvl="1"/>
            <a:endParaRPr lang="en-US" sz="4400" dirty="0" smtClean="0"/>
          </a:p>
        </p:txBody>
      </p:sp>
    </p:spTree>
    <p:extLst>
      <p:ext uri="{BB962C8B-B14F-4D97-AF65-F5344CB8AC3E}">
        <p14:creationId xmlns:p14="http://schemas.microsoft.com/office/powerpoint/2010/main" val="3879496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48577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b="1" i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Research – 4 Things to Consider…</a:t>
            </a:r>
            <a:endParaRPr lang="en-US" sz="3600" b="1" i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396874"/>
            <a:ext cx="9144000" cy="6461125"/>
          </a:xfrm>
        </p:spPr>
        <p:txBody>
          <a:bodyPr>
            <a:norm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</a:rPr>
              <a:t>Consequence</a:t>
            </a:r>
            <a:r>
              <a:rPr lang="en-US" sz="4800" dirty="0" smtClean="0"/>
              <a:t>:</a:t>
            </a:r>
          </a:p>
          <a:p>
            <a:pPr lvl="1"/>
            <a:r>
              <a:rPr lang="en-US" sz="4400" dirty="0" smtClean="0"/>
              <a:t>Was the consequence of an event good or bad? Why does that consequence matter?</a:t>
            </a:r>
          </a:p>
          <a:p>
            <a:pPr lvl="1"/>
            <a:r>
              <a:rPr lang="en-US" sz="4400" dirty="0" smtClean="0"/>
              <a:t>How could this be applied to writing?</a:t>
            </a:r>
          </a:p>
          <a:p>
            <a:pPr lvl="2"/>
            <a:r>
              <a:rPr lang="en-US" sz="4000" dirty="0" smtClean="0"/>
              <a:t>Thesis</a:t>
            </a:r>
          </a:p>
          <a:p>
            <a:pPr lvl="2"/>
            <a:r>
              <a:rPr lang="en-US" sz="4000" dirty="0" smtClean="0"/>
              <a:t>Analysis</a:t>
            </a:r>
          </a:p>
        </p:txBody>
      </p:sp>
    </p:spTree>
    <p:extLst>
      <p:ext uri="{BB962C8B-B14F-4D97-AF65-F5344CB8AC3E}">
        <p14:creationId xmlns:p14="http://schemas.microsoft.com/office/powerpoint/2010/main" val="2412977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48577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b="1" i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Research – 4 Things to Consider…</a:t>
            </a:r>
            <a:endParaRPr lang="en-US" sz="3600" b="1" i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396874"/>
            <a:ext cx="9144000" cy="6461125"/>
          </a:xfrm>
        </p:spPr>
        <p:txBody>
          <a:bodyPr>
            <a:norm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</a:rPr>
              <a:t>Significance</a:t>
            </a:r>
            <a:r>
              <a:rPr lang="en-US" sz="4800" dirty="0" smtClean="0"/>
              <a:t>:</a:t>
            </a:r>
          </a:p>
          <a:p>
            <a:pPr lvl="1"/>
            <a:r>
              <a:rPr lang="en-US" sz="4400" dirty="0" smtClean="0"/>
              <a:t>What was the significance of the change? </a:t>
            </a:r>
          </a:p>
          <a:p>
            <a:pPr lvl="1"/>
            <a:r>
              <a:rPr lang="en-US" sz="4400" dirty="0" smtClean="0"/>
              <a:t>How did that change impact society, politics, religion, etc.? </a:t>
            </a:r>
          </a:p>
          <a:p>
            <a:pPr lvl="1"/>
            <a:r>
              <a:rPr lang="en-US" sz="4400" dirty="0" smtClean="0"/>
              <a:t>Do consequence and significance potentially go hand in hand? Explain why or why not. </a:t>
            </a:r>
          </a:p>
        </p:txBody>
      </p:sp>
    </p:spTree>
    <p:extLst>
      <p:ext uri="{BB962C8B-B14F-4D97-AF65-F5344CB8AC3E}">
        <p14:creationId xmlns:p14="http://schemas.microsoft.com/office/powerpoint/2010/main" val="124919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0482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b="1" i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Research – Improving your skills</a:t>
            </a:r>
            <a:endParaRPr lang="en-US" sz="3600" b="1" i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387350"/>
            <a:ext cx="9144000" cy="63754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Considering these four terms as you work will vastly improve your research</a:t>
            </a:r>
          </a:p>
          <a:p>
            <a:pPr lvl="1"/>
            <a:r>
              <a:rPr lang="en-US" dirty="0" smtClean="0"/>
              <a:t>Why would I think this?</a:t>
            </a:r>
          </a:p>
          <a:p>
            <a:pPr lvl="2"/>
            <a:r>
              <a:rPr lang="en-US" dirty="0" smtClean="0"/>
              <a:t>They give you a blue print for what to look for when answering a question</a:t>
            </a:r>
          </a:p>
          <a:p>
            <a:pPr lvl="2"/>
            <a:r>
              <a:rPr lang="en-US" dirty="0" smtClean="0"/>
              <a:t>They potentially will help you writing a question</a:t>
            </a:r>
          </a:p>
          <a:p>
            <a:r>
              <a:rPr lang="en-US" dirty="0" smtClean="0"/>
              <a:t>Practicing our skills – </a:t>
            </a:r>
          </a:p>
          <a:p>
            <a:pPr lvl="1"/>
            <a:r>
              <a:rPr lang="en-US" dirty="0" smtClean="0"/>
              <a:t>Over the course of the next week we are going to put these terms work through practice. </a:t>
            </a:r>
          </a:p>
          <a:p>
            <a:pPr lvl="1"/>
            <a:r>
              <a:rPr lang="en-US" dirty="0" smtClean="0"/>
              <a:t>We are going to start tomorrow with a Document Based Question (DBQ) regarding colonialism in Kenya</a:t>
            </a:r>
          </a:p>
          <a:p>
            <a:pPr lvl="1"/>
            <a:r>
              <a:rPr lang="en-US" dirty="0" smtClean="0"/>
              <a:t>Using each of these terms in your research will help you answer an essential question</a:t>
            </a:r>
          </a:p>
          <a:p>
            <a:pPr lvl="1"/>
            <a:r>
              <a:rPr lang="en-US" dirty="0" smtClean="0"/>
              <a:t>You will have plenty of class time to work on these assignments</a:t>
            </a:r>
          </a:p>
          <a:p>
            <a:pPr lvl="1"/>
            <a:r>
              <a:rPr lang="en-US" dirty="0" smtClean="0"/>
              <a:t>These skills will help you with your research for future essays in all grades</a:t>
            </a:r>
          </a:p>
          <a:p>
            <a:r>
              <a:rPr lang="en-US" dirty="0" smtClean="0"/>
              <a:t>Your homework for this evening will give you basic context on colonialism in Africa in a broad sense </a:t>
            </a:r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8299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428625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i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Journal Entry 1/9/18</a:t>
            </a:r>
            <a:endParaRPr lang="en-US" b="1" i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28624"/>
            <a:ext cx="9144000" cy="6429375"/>
          </a:xfrm>
        </p:spPr>
        <p:txBody>
          <a:bodyPr>
            <a:normAutofit/>
          </a:bodyPr>
          <a:lstStyle/>
          <a:p>
            <a:r>
              <a:rPr lang="en-US" sz="6600" dirty="0" smtClean="0"/>
              <a:t>Is colonialism good or bad? Explain.</a:t>
            </a:r>
            <a:endParaRPr lang="en-US" sz="6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6150" y="4029075"/>
            <a:ext cx="5657850" cy="28289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331242"/>
            <a:ext cx="4409567" cy="262413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5181600"/>
            <a:ext cx="3997838" cy="157876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05927" y="1421476"/>
            <a:ext cx="4238074" cy="229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233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4314825" cy="561975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i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Kenya DBQ</a:t>
            </a:r>
            <a:endParaRPr lang="en-US" b="1" i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61974"/>
            <a:ext cx="4314825" cy="6296025"/>
          </a:xfrm>
        </p:spPr>
        <p:txBody>
          <a:bodyPr/>
          <a:lstStyle/>
          <a:p>
            <a:r>
              <a:rPr lang="en-US" dirty="0" smtClean="0"/>
              <a:t>Today we are going to start a DBQ (document based question) regarding colonialism in Kenya</a:t>
            </a:r>
          </a:p>
          <a:p>
            <a:r>
              <a:rPr lang="en-US" dirty="0" smtClean="0"/>
              <a:t>To start, what do you know about Kenya?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9100" y="5419725"/>
            <a:ext cx="4914899" cy="143827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649" y="3000375"/>
            <a:ext cx="3819525" cy="38576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4825" y="-1"/>
            <a:ext cx="4829175" cy="5419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928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8991600" cy="5102352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10/10</a:t>
            </a:r>
            <a:r>
              <a:rPr lang="en-US" sz="4000" dirty="0" smtClean="0">
                <a:solidFill>
                  <a:srgbClr val="FF0000"/>
                </a:solidFill>
              </a:rPr>
              <a:t> of the poorest nations in the world are in Africa</a:t>
            </a:r>
          </a:p>
          <a:p>
            <a:r>
              <a:rPr lang="en-US" sz="4000" b="1" dirty="0" smtClean="0"/>
              <a:t>Haiti &amp; Kiribati (Oceana) are the only countries on the top 20 that aren’t in Africa</a:t>
            </a:r>
          </a:p>
          <a:p>
            <a:r>
              <a:rPr lang="en-US" sz="4000" b="1" dirty="0" smtClean="0"/>
              <a:t>Only 4/25 are non-African countries</a:t>
            </a:r>
            <a:endParaRPr lang="en-US" sz="4000" dirty="0"/>
          </a:p>
        </p:txBody>
      </p:sp>
      <p:pic>
        <p:nvPicPr>
          <p:cNvPr id="745474" name="Picture 2" descr="http://www.cotton-made-in-africa.com/fileadmin/cmia_abtf/press/images/P920049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89502" y="3667126"/>
            <a:ext cx="4254498" cy="319087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29723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4314825" cy="561975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i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Kenya DBQ</a:t>
            </a:r>
            <a:endParaRPr lang="en-US" b="1" i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61974"/>
            <a:ext cx="4314825" cy="6296025"/>
          </a:xfrm>
        </p:spPr>
        <p:txBody>
          <a:bodyPr/>
          <a:lstStyle/>
          <a:p>
            <a:r>
              <a:rPr lang="en-US" dirty="0" smtClean="0"/>
              <a:t>We are going to start by reading and answering the questions pertaining to the background essay. </a:t>
            </a:r>
          </a:p>
          <a:p>
            <a:r>
              <a:rPr lang="en-US" dirty="0" smtClean="0"/>
              <a:t>FYI – This is not a group project, it is individual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9100" y="5419725"/>
            <a:ext cx="4914899" cy="143827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649" y="3162299"/>
            <a:ext cx="3819525" cy="36956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4825" y="-1"/>
            <a:ext cx="4829175" cy="5419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134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40327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i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Research Guide</a:t>
            </a:r>
            <a:endParaRPr lang="en-US" b="1" i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45712"/>
            <a:ext cx="9144000" cy="6412287"/>
          </a:xfrm>
        </p:spPr>
        <p:txBody>
          <a:bodyPr/>
          <a:lstStyle/>
          <a:p>
            <a:r>
              <a:rPr lang="en-US" dirty="0" smtClean="0"/>
              <a:t>Four more terms to consider when researching…</a:t>
            </a:r>
          </a:p>
          <a:p>
            <a:pPr lvl="1"/>
            <a:r>
              <a:rPr lang="en-US" dirty="0" smtClean="0"/>
              <a:t>Origin</a:t>
            </a:r>
          </a:p>
          <a:p>
            <a:pPr lvl="1"/>
            <a:r>
              <a:rPr lang="en-US" dirty="0" smtClean="0"/>
              <a:t>Purpose/Value</a:t>
            </a:r>
          </a:p>
          <a:p>
            <a:pPr lvl="1"/>
            <a:r>
              <a:rPr lang="en-US" dirty="0" smtClean="0"/>
              <a:t>Limitations</a:t>
            </a:r>
          </a:p>
          <a:p>
            <a:pPr lvl="1"/>
            <a:r>
              <a:rPr lang="en-US" dirty="0" smtClean="0"/>
              <a:t>Categorization</a:t>
            </a:r>
          </a:p>
          <a:p>
            <a:r>
              <a:rPr lang="en-US" b="1" dirty="0" smtClean="0">
                <a:solidFill>
                  <a:srgbClr val="7030A0"/>
                </a:solidFill>
              </a:rPr>
              <a:t>Origin</a:t>
            </a:r>
            <a:r>
              <a:rPr lang="en-US" dirty="0" smtClean="0"/>
              <a:t> – Where did the document come from?</a:t>
            </a:r>
          </a:p>
          <a:p>
            <a:r>
              <a:rPr lang="en-US" b="1" dirty="0" smtClean="0">
                <a:solidFill>
                  <a:srgbClr val="7030A0"/>
                </a:solidFill>
              </a:rPr>
              <a:t>Purpose/Value</a:t>
            </a:r>
            <a:r>
              <a:rPr lang="en-US" dirty="0" smtClean="0"/>
              <a:t> – What is the purpose of this document, can I actually use it for my research? Does is it actually have value, or should I trash it?</a:t>
            </a:r>
          </a:p>
          <a:p>
            <a:r>
              <a:rPr lang="en-US" b="1" dirty="0" smtClean="0">
                <a:solidFill>
                  <a:srgbClr val="7030A0"/>
                </a:solidFill>
              </a:rPr>
              <a:t>Limitations</a:t>
            </a:r>
            <a:r>
              <a:rPr lang="en-US" dirty="0" smtClean="0"/>
              <a:t> – What are the limitations of the document? Is it pure context, or does it help me develop analysis? What is the perspective of the author, how biased is the article?</a:t>
            </a:r>
          </a:p>
          <a:p>
            <a:r>
              <a:rPr lang="en-US" b="1" dirty="0" smtClean="0">
                <a:solidFill>
                  <a:srgbClr val="7030A0"/>
                </a:solidFill>
              </a:rPr>
              <a:t>Categorization</a:t>
            </a:r>
            <a:r>
              <a:rPr lang="en-US" dirty="0" smtClean="0"/>
              <a:t> – Categorize each article/book etc. into categories based on the questions above</a:t>
            </a:r>
          </a:p>
        </p:txBody>
      </p:sp>
    </p:spTree>
    <p:extLst>
      <p:ext uri="{BB962C8B-B14F-4D97-AF65-F5344CB8AC3E}">
        <p14:creationId xmlns:p14="http://schemas.microsoft.com/office/powerpoint/2010/main" val="1437592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55245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i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Journal Entry 1/11/18</a:t>
            </a:r>
            <a:endParaRPr lang="en-US" b="1" i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54024"/>
            <a:ext cx="6914510" cy="6403975"/>
          </a:xfrm>
        </p:spPr>
        <p:txBody>
          <a:bodyPr>
            <a:normAutofit fontScale="92500" lnSpcReduction="20000"/>
          </a:bodyPr>
          <a:lstStyle/>
          <a:p>
            <a:r>
              <a:rPr lang="en-US" sz="4800" b="1" dirty="0" smtClean="0">
                <a:solidFill>
                  <a:srgbClr val="FF0000"/>
                </a:solidFill>
              </a:rPr>
              <a:t>What is the most important piece of context you learned when researching about Kenya?</a:t>
            </a:r>
          </a:p>
          <a:p>
            <a:r>
              <a:rPr lang="en-US" sz="4800" dirty="0" smtClean="0"/>
              <a:t>After you are done with the journal entry figure out which documents you want to analyze as a class most and put a tick mark on the white board under the document number, we will analyze some of the documents as a class </a:t>
            </a:r>
            <a:endParaRPr lang="en-US" sz="4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4510" y="4355869"/>
            <a:ext cx="2229490" cy="2502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003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42925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DBQ Review</a:t>
            </a:r>
            <a:endParaRPr lang="en-US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54024"/>
            <a:ext cx="9144000" cy="6403975"/>
          </a:xfrm>
        </p:spPr>
        <p:txBody>
          <a:bodyPr>
            <a:normAutofit/>
          </a:bodyPr>
          <a:lstStyle/>
          <a:p>
            <a:r>
              <a:rPr lang="en-US" sz="4400" dirty="0" smtClean="0"/>
              <a:t>We are going to go through the documents, you are going to give me information regarding the research you did</a:t>
            </a:r>
          </a:p>
          <a:p>
            <a:r>
              <a:rPr lang="en-US" sz="4400" dirty="0" smtClean="0"/>
              <a:t>We are going to answer the question – What was the impact of colonialism on Kenya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851318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466725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i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Document 1 </a:t>
            </a:r>
            <a:endParaRPr lang="en-US" b="1" i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66724"/>
            <a:ext cx="9143999" cy="3838575"/>
          </a:xfrm>
        </p:spPr>
        <p:txBody>
          <a:bodyPr/>
          <a:lstStyle/>
          <a:p>
            <a:r>
              <a:rPr lang="en-US" dirty="0" smtClean="0"/>
              <a:t>What is this document (summary)?</a:t>
            </a:r>
          </a:p>
          <a:p>
            <a:r>
              <a:rPr lang="en-US" dirty="0" smtClean="0"/>
              <a:t>Where did it come from?</a:t>
            </a:r>
            <a:r>
              <a:rPr lang="en-US" dirty="0"/>
              <a:t> </a:t>
            </a:r>
            <a:r>
              <a:rPr lang="en-US" dirty="0" smtClean="0"/>
              <a:t>Primary/secondary?</a:t>
            </a:r>
          </a:p>
          <a:p>
            <a:r>
              <a:rPr lang="en-US" dirty="0" smtClean="0"/>
              <a:t>What is the purpose and value of this document?</a:t>
            </a:r>
          </a:p>
          <a:p>
            <a:r>
              <a:rPr lang="en-US" dirty="0" smtClean="0"/>
              <a:t>What limitations does it have?</a:t>
            </a:r>
          </a:p>
          <a:p>
            <a:r>
              <a:rPr lang="en-US" dirty="0" smtClean="0"/>
              <a:t>What does Tabula Rasa mean?</a:t>
            </a:r>
          </a:p>
          <a:p>
            <a:pPr lvl="1"/>
            <a:r>
              <a:rPr lang="en-US" dirty="0" smtClean="0"/>
              <a:t>Nature vs Nurture, people are born without any names</a:t>
            </a:r>
          </a:p>
          <a:p>
            <a:endParaRPr lang="en-US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81374"/>
            <a:ext cx="9144000" cy="3515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48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466725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i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Document 2 </a:t>
            </a:r>
            <a:endParaRPr lang="en-US" b="1" i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466724"/>
            <a:ext cx="4676774" cy="6391276"/>
          </a:xfrm>
        </p:spPr>
        <p:txBody>
          <a:bodyPr>
            <a:noAutofit/>
          </a:bodyPr>
          <a:lstStyle/>
          <a:p>
            <a:r>
              <a:rPr lang="en-US" sz="3200" dirty="0" smtClean="0"/>
              <a:t>What is this document (summary)?</a:t>
            </a:r>
          </a:p>
          <a:p>
            <a:r>
              <a:rPr lang="en-US" sz="3200" dirty="0" smtClean="0"/>
              <a:t>Where did it come from?</a:t>
            </a:r>
            <a:r>
              <a:rPr lang="en-US" sz="3200" dirty="0"/>
              <a:t> </a:t>
            </a:r>
            <a:r>
              <a:rPr lang="en-US" sz="3200" dirty="0" smtClean="0"/>
              <a:t>Primary/secondary?</a:t>
            </a:r>
          </a:p>
          <a:p>
            <a:r>
              <a:rPr lang="en-US" sz="3200" dirty="0" smtClean="0"/>
              <a:t>What is the purpose and value of this document?</a:t>
            </a:r>
          </a:p>
          <a:p>
            <a:r>
              <a:rPr lang="en-US" sz="3200" dirty="0" smtClean="0"/>
              <a:t>What limitations does it have?</a:t>
            </a:r>
          </a:p>
          <a:p>
            <a:r>
              <a:rPr lang="en-US" sz="3200" dirty="0" smtClean="0"/>
              <a:t>Does this map counter Sir Charles Elliot’s argument?</a:t>
            </a:r>
          </a:p>
          <a:p>
            <a:pPr lvl="1"/>
            <a:r>
              <a:rPr lang="en-US" sz="2800" dirty="0" smtClean="0"/>
              <a:t>Is there Tabula Rasa in Africa?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6775" y="466724"/>
            <a:ext cx="4467225" cy="6391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671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466725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i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Document 3 </a:t>
            </a:r>
            <a:endParaRPr lang="en-US" b="1" i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466724"/>
            <a:ext cx="5238750" cy="6391276"/>
          </a:xfrm>
        </p:spPr>
        <p:txBody>
          <a:bodyPr>
            <a:noAutofit/>
          </a:bodyPr>
          <a:lstStyle/>
          <a:p>
            <a:r>
              <a:rPr lang="en-US" sz="3200" dirty="0" smtClean="0"/>
              <a:t>What is this document (summary)?</a:t>
            </a:r>
          </a:p>
          <a:p>
            <a:r>
              <a:rPr lang="en-US" sz="3200" dirty="0" smtClean="0"/>
              <a:t>Where did it come from?</a:t>
            </a:r>
            <a:r>
              <a:rPr lang="en-US" sz="3200" dirty="0"/>
              <a:t> </a:t>
            </a:r>
            <a:r>
              <a:rPr lang="en-US" sz="3200" dirty="0" smtClean="0"/>
              <a:t>Primary/secondary?</a:t>
            </a:r>
          </a:p>
          <a:p>
            <a:r>
              <a:rPr lang="en-US" sz="3200" dirty="0" smtClean="0"/>
              <a:t>What is the purpose and value of this document?</a:t>
            </a:r>
          </a:p>
          <a:p>
            <a:r>
              <a:rPr lang="en-US" sz="3200" dirty="0" smtClean="0"/>
              <a:t>What limitations does it have?</a:t>
            </a:r>
          </a:p>
          <a:p>
            <a:r>
              <a:rPr lang="en-US" sz="3200" dirty="0" smtClean="0"/>
              <a:t>Why is this a powerful document?</a:t>
            </a:r>
          </a:p>
          <a:p>
            <a:r>
              <a:rPr lang="en-US" sz="3200" dirty="0" smtClean="0"/>
              <a:t>Why might Chief </a:t>
            </a:r>
            <a:r>
              <a:rPr lang="en-US" sz="3200" dirty="0" err="1" smtClean="0"/>
              <a:t>Kabongo</a:t>
            </a:r>
            <a:r>
              <a:rPr lang="en-US" sz="3200" dirty="0" smtClean="0"/>
              <a:t> be confused?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6275" y="996895"/>
            <a:ext cx="4657726" cy="4441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235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466725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i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Document 4 </a:t>
            </a:r>
            <a:endParaRPr lang="en-US" b="1" i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66723"/>
            <a:ext cx="9143999" cy="3048001"/>
          </a:xfrm>
        </p:spPr>
        <p:txBody>
          <a:bodyPr>
            <a:noAutofit/>
          </a:bodyPr>
          <a:lstStyle/>
          <a:p>
            <a:r>
              <a:rPr lang="en-US" sz="3200" dirty="0" smtClean="0"/>
              <a:t>What is this document (summary)?</a:t>
            </a:r>
          </a:p>
          <a:p>
            <a:r>
              <a:rPr lang="en-US" sz="3200" dirty="0" smtClean="0"/>
              <a:t>Where did it come from?</a:t>
            </a:r>
            <a:r>
              <a:rPr lang="en-US" sz="3200" dirty="0"/>
              <a:t> </a:t>
            </a:r>
            <a:r>
              <a:rPr lang="en-US" sz="3200" dirty="0" smtClean="0"/>
              <a:t>Primary/secondary?</a:t>
            </a:r>
          </a:p>
          <a:p>
            <a:r>
              <a:rPr lang="en-US" sz="3200" dirty="0" smtClean="0"/>
              <a:t>What is the purpose and value of this document?</a:t>
            </a:r>
          </a:p>
          <a:p>
            <a:r>
              <a:rPr lang="en-US" sz="3200" dirty="0" smtClean="0"/>
              <a:t>What limitations does it have?</a:t>
            </a:r>
          </a:p>
          <a:p>
            <a:r>
              <a:rPr lang="en-US" sz="3200" dirty="0" smtClean="0"/>
              <a:t>Is this article pro Kenyan colonization or not? </a:t>
            </a:r>
            <a:r>
              <a:rPr lang="en-US" sz="3200" dirty="0"/>
              <a:t>E</a:t>
            </a:r>
            <a:r>
              <a:rPr lang="en-US" sz="3200" dirty="0" smtClean="0"/>
              <a:t>xplain why.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3619500"/>
            <a:ext cx="9143999" cy="3171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588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466725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i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Document 5 </a:t>
            </a:r>
            <a:endParaRPr lang="en-US" b="1" i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66723"/>
            <a:ext cx="4781550" cy="6391276"/>
          </a:xfrm>
        </p:spPr>
        <p:txBody>
          <a:bodyPr>
            <a:noAutofit/>
          </a:bodyPr>
          <a:lstStyle/>
          <a:p>
            <a:r>
              <a:rPr lang="en-US" sz="3200" dirty="0" smtClean="0"/>
              <a:t>What is this document (summary)?</a:t>
            </a:r>
          </a:p>
          <a:p>
            <a:r>
              <a:rPr lang="en-US" sz="3200" dirty="0" smtClean="0"/>
              <a:t>Where did it come from?</a:t>
            </a:r>
            <a:r>
              <a:rPr lang="en-US" sz="3200" dirty="0"/>
              <a:t> </a:t>
            </a:r>
            <a:r>
              <a:rPr lang="en-US" sz="3200" dirty="0" smtClean="0"/>
              <a:t>Primary/secondary?</a:t>
            </a:r>
          </a:p>
          <a:p>
            <a:r>
              <a:rPr lang="en-US" sz="3200" dirty="0" smtClean="0"/>
              <a:t>What is the purpose and value of this document?</a:t>
            </a:r>
          </a:p>
          <a:p>
            <a:r>
              <a:rPr lang="en-US" sz="3200" dirty="0" smtClean="0"/>
              <a:t>What limitations does it have?</a:t>
            </a:r>
          </a:p>
          <a:p>
            <a:r>
              <a:rPr lang="en-US" sz="3200" dirty="0" smtClean="0"/>
              <a:t>Is this photo a credit/discredit/irrelevant to British colonialism in Kenya?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7416" y="466722"/>
            <a:ext cx="4436584" cy="6391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710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466725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i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Document 6 </a:t>
            </a:r>
            <a:endParaRPr lang="en-US" b="1" i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66723"/>
            <a:ext cx="9144000" cy="3429001"/>
          </a:xfrm>
        </p:spPr>
        <p:txBody>
          <a:bodyPr>
            <a:noAutofit/>
          </a:bodyPr>
          <a:lstStyle/>
          <a:p>
            <a:r>
              <a:rPr lang="en-US" sz="3200" dirty="0" smtClean="0"/>
              <a:t>What is this document (summary)?</a:t>
            </a:r>
          </a:p>
          <a:p>
            <a:r>
              <a:rPr lang="en-US" sz="3200" dirty="0" smtClean="0"/>
              <a:t>Where did it come from?</a:t>
            </a:r>
            <a:r>
              <a:rPr lang="en-US" sz="3200" dirty="0"/>
              <a:t> </a:t>
            </a:r>
            <a:r>
              <a:rPr lang="en-US" sz="3200" dirty="0" smtClean="0"/>
              <a:t>Primary/secondary?</a:t>
            </a:r>
          </a:p>
          <a:p>
            <a:r>
              <a:rPr lang="en-US" sz="3200" dirty="0" smtClean="0"/>
              <a:t>What is the purpose and value of this document?</a:t>
            </a:r>
          </a:p>
          <a:p>
            <a:r>
              <a:rPr lang="en-US" sz="3200" dirty="0" smtClean="0"/>
              <a:t>What limitations does it have?</a:t>
            </a:r>
          </a:p>
          <a:p>
            <a:r>
              <a:rPr lang="en-US" sz="3200" dirty="0" smtClean="0"/>
              <a:t>What is the authors perspective on Kenyans?</a:t>
            </a:r>
          </a:p>
          <a:p>
            <a:r>
              <a:rPr lang="en-US" sz="3200" dirty="0" smtClean="0"/>
              <a:t>How does this document compare to document 7?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3895724"/>
            <a:ext cx="9144000" cy="2962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775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57600" cy="48213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dirty="0" smtClean="0">
                <a:solidFill>
                  <a:srgbClr val="00B050"/>
                </a:solidFill>
              </a:rPr>
              <a:t>Features of Africa</a:t>
            </a:r>
            <a:endParaRPr lang="en-US" sz="3600" dirty="0">
              <a:solidFill>
                <a:srgbClr val="00B05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82138"/>
            <a:ext cx="3886200" cy="6263332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b="1" dirty="0" smtClean="0">
                <a:solidFill>
                  <a:srgbClr val="7030A0"/>
                </a:solidFill>
              </a:rPr>
              <a:t>Sahara Desert</a:t>
            </a:r>
          </a:p>
          <a:p>
            <a:pPr lvl="1"/>
            <a:r>
              <a:rPr lang="en-US" b="1" dirty="0" smtClean="0">
                <a:solidFill>
                  <a:srgbClr val="7030A0"/>
                </a:solidFill>
              </a:rPr>
              <a:t>The Sahel</a:t>
            </a:r>
          </a:p>
          <a:p>
            <a:pPr marL="0" indent="0">
              <a:buNone/>
            </a:pPr>
            <a:r>
              <a:rPr lang="en-US" b="1" dirty="0" smtClean="0">
                <a:solidFill>
                  <a:srgbClr val="7030A0"/>
                </a:solidFill>
              </a:rPr>
              <a:t>Kalahari Desert</a:t>
            </a:r>
          </a:p>
          <a:p>
            <a:pPr marL="0" indent="0">
              <a:buNone/>
            </a:pPr>
            <a:endParaRPr lang="en-US" b="1" dirty="0" smtClean="0">
              <a:solidFill>
                <a:srgbClr val="FFC000"/>
              </a:solidFill>
            </a:endParaRPr>
          </a:p>
          <a:p>
            <a:pPr marL="0" indent="0">
              <a:buNone/>
            </a:pPr>
            <a:r>
              <a:rPr lang="en-US" b="1" dirty="0" smtClean="0">
                <a:solidFill>
                  <a:srgbClr val="00B050"/>
                </a:solidFill>
              </a:rPr>
              <a:t>The African Rainforest</a:t>
            </a:r>
          </a:p>
          <a:p>
            <a:pPr lvl="1"/>
            <a:r>
              <a:rPr lang="en-US" b="1" dirty="0" smtClean="0">
                <a:solidFill>
                  <a:srgbClr val="00B050"/>
                </a:solidFill>
              </a:rPr>
              <a:t>Tsetse Flies</a:t>
            </a:r>
          </a:p>
          <a:p>
            <a:pPr lvl="1"/>
            <a:r>
              <a:rPr lang="en-US" b="1" dirty="0" smtClean="0">
                <a:solidFill>
                  <a:srgbClr val="00B050"/>
                </a:solidFill>
              </a:rPr>
              <a:t>Lack of edible vegetation</a:t>
            </a:r>
          </a:p>
          <a:p>
            <a:pPr marL="457200" lvl="1" indent="0">
              <a:buNone/>
            </a:pPr>
            <a:endParaRPr lang="en-US" b="1" dirty="0" smtClean="0">
              <a:solidFill>
                <a:srgbClr val="00B050"/>
              </a:solidFill>
            </a:endParaRPr>
          </a:p>
          <a:p>
            <a:pPr marL="0" indent="0">
              <a:buNone/>
            </a:pPr>
            <a:r>
              <a:rPr lang="en-US" b="1" dirty="0" smtClean="0">
                <a:solidFill>
                  <a:srgbClr val="7030A0"/>
                </a:solidFill>
              </a:rPr>
              <a:t>The Savanna</a:t>
            </a:r>
          </a:p>
          <a:p>
            <a:pPr lvl="1"/>
            <a:r>
              <a:rPr lang="en-US" b="1" dirty="0" smtClean="0">
                <a:solidFill>
                  <a:srgbClr val="7030A0"/>
                </a:solidFill>
              </a:rPr>
              <a:t>Mediterranean Climates</a:t>
            </a:r>
          </a:p>
          <a:p>
            <a:pPr lvl="1"/>
            <a:r>
              <a:rPr lang="en-US" b="1" dirty="0" smtClean="0">
                <a:solidFill>
                  <a:srgbClr val="7030A0"/>
                </a:solidFill>
              </a:rPr>
              <a:t>Grassy plains</a:t>
            </a:r>
          </a:p>
          <a:p>
            <a:pPr lvl="1"/>
            <a:r>
              <a:rPr lang="en-US" b="1" dirty="0" smtClean="0">
                <a:solidFill>
                  <a:srgbClr val="7030A0"/>
                </a:solidFill>
              </a:rPr>
              <a:t>Great agriculture</a:t>
            </a:r>
          </a:p>
          <a:p>
            <a:pPr marL="457200" lvl="1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b="1" dirty="0" smtClean="0">
                <a:solidFill>
                  <a:srgbClr val="FF0000"/>
                </a:solidFill>
              </a:rPr>
              <a:t>What problems does this cause? </a:t>
            </a:r>
          </a:p>
          <a:p>
            <a:pPr lvl="1"/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86200" y="152400"/>
            <a:ext cx="5092104" cy="6593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958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466725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i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Document 7 </a:t>
            </a:r>
            <a:endParaRPr lang="en-US" b="1" i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66723"/>
            <a:ext cx="9144000" cy="3429001"/>
          </a:xfrm>
        </p:spPr>
        <p:txBody>
          <a:bodyPr>
            <a:noAutofit/>
          </a:bodyPr>
          <a:lstStyle/>
          <a:p>
            <a:r>
              <a:rPr lang="en-US" sz="3200" dirty="0" smtClean="0"/>
              <a:t>What is this document (summary)?</a:t>
            </a:r>
          </a:p>
          <a:p>
            <a:r>
              <a:rPr lang="en-US" sz="3200" dirty="0" smtClean="0"/>
              <a:t>Where did it come from?</a:t>
            </a:r>
            <a:r>
              <a:rPr lang="en-US" sz="3200" dirty="0"/>
              <a:t> </a:t>
            </a:r>
            <a:r>
              <a:rPr lang="en-US" sz="3200" dirty="0" smtClean="0"/>
              <a:t>Primary/secondary?</a:t>
            </a:r>
          </a:p>
          <a:p>
            <a:r>
              <a:rPr lang="en-US" sz="3200" dirty="0" smtClean="0"/>
              <a:t>What is the purpose and value of this document?</a:t>
            </a:r>
          </a:p>
          <a:p>
            <a:r>
              <a:rPr lang="en-US" sz="3200" dirty="0" smtClean="0"/>
              <a:t>What limitations does it have?</a:t>
            </a:r>
          </a:p>
          <a:p>
            <a:r>
              <a:rPr lang="en-US" sz="3200" dirty="0" smtClean="0"/>
              <a:t>How does this document compare to document 6?</a:t>
            </a:r>
          </a:p>
          <a:p>
            <a:r>
              <a:rPr lang="en-US" sz="3200" dirty="0" smtClean="0"/>
              <a:t>How do documents 6 &amp; 7 relate to Things Fall Apart?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48050"/>
            <a:ext cx="9144000" cy="2709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343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466725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i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Document 8 </a:t>
            </a:r>
            <a:endParaRPr lang="en-US" b="1" i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66723"/>
            <a:ext cx="9144000" cy="3429001"/>
          </a:xfrm>
        </p:spPr>
        <p:txBody>
          <a:bodyPr>
            <a:noAutofit/>
          </a:bodyPr>
          <a:lstStyle/>
          <a:p>
            <a:r>
              <a:rPr lang="en-US" sz="3200" dirty="0" smtClean="0"/>
              <a:t>What is this document (summary)?</a:t>
            </a:r>
          </a:p>
          <a:p>
            <a:r>
              <a:rPr lang="en-US" sz="3200" dirty="0" smtClean="0"/>
              <a:t>Where did it come from?</a:t>
            </a:r>
            <a:r>
              <a:rPr lang="en-US" sz="3200" dirty="0"/>
              <a:t> </a:t>
            </a:r>
            <a:r>
              <a:rPr lang="en-US" sz="3200" dirty="0" smtClean="0"/>
              <a:t>Primary/secondary?</a:t>
            </a:r>
          </a:p>
          <a:p>
            <a:r>
              <a:rPr lang="en-US" sz="3200" dirty="0" smtClean="0"/>
              <a:t>What is the purpose and value of this document?</a:t>
            </a:r>
          </a:p>
          <a:p>
            <a:r>
              <a:rPr lang="en-US" sz="3200" dirty="0" smtClean="0"/>
              <a:t>What limitations does it have?</a:t>
            </a:r>
          </a:p>
          <a:p>
            <a:r>
              <a:rPr lang="en-US" sz="3200" dirty="0" smtClean="0"/>
              <a:t>How successful do you believe missionary work by Christians was, both short and long term?</a:t>
            </a:r>
          </a:p>
          <a:p>
            <a:endParaRPr lang="en-US" sz="32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9541" y="4079468"/>
            <a:ext cx="6209607" cy="2778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793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466725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i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Document </a:t>
            </a:r>
            <a:r>
              <a:rPr lang="en-US" b="1" i="1" dirty="0">
                <a:solidFill>
                  <a:srgbClr val="FF0000"/>
                </a:solidFill>
                <a:latin typeface="Arial Black" panose="020B0A04020102020204" pitchFamily="34" charset="0"/>
              </a:rPr>
              <a:t>9</a:t>
            </a:r>
            <a:r>
              <a:rPr lang="en-US" b="1" i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 </a:t>
            </a:r>
            <a:endParaRPr lang="en-US" b="1" i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66723"/>
            <a:ext cx="4971010" cy="6391277"/>
          </a:xfrm>
        </p:spPr>
        <p:txBody>
          <a:bodyPr>
            <a:noAutofit/>
          </a:bodyPr>
          <a:lstStyle/>
          <a:p>
            <a:r>
              <a:rPr lang="en-US" sz="2700" dirty="0" smtClean="0"/>
              <a:t>What is this document (summary)?</a:t>
            </a:r>
          </a:p>
          <a:p>
            <a:r>
              <a:rPr lang="en-US" sz="2700" dirty="0" smtClean="0"/>
              <a:t>Where did it come from?</a:t>
            </a:r>
            <a:r>
              <a:rPr lang="en-US" sz="2700" dirty="0"/>
              <a:t> </a:t>
            </a:r>
            <a:r>
              <a:rPr lang="en-US" sz="2700" dirty="0" smtClean="0"/>
              <a:t>Primary/secondary?</a:t>
            </a:r>
          </a:p>
          <a:p>
            <a:r>
              <a:rPr lang="en-US" sz="2700" dirty="0" smtClean="0"/>
              <a:t>What is the purpose and value of this document?</a:t>
            </a:r>
          </a:p>
          <a:p>
            <a:r>
              <a:rPr lang="en-US" sz="2700" dirty="0" smtClean="0"/>
              <a:t>What limitations does it have?</a:t>
            </a:r>
          </a:p>
          <a:p>
            <a:r>
              <a:rPr lang="en-US" sz="2700" dirty="0" smtClean="0"/>
              <a:t>Do you think that fiction can be a source of historical information?</a:t>
            </a:r>
          </a:p>
          <a:p>
            <a:r>
              <a:rPr lang="en-US" sz="2700" dirty="0" smtClean="0"/>
              <a:t>What is the perspective of the article/teacher?</a:t>
            </a:r>
          </a:p>
          <a:p>
            <a:r>
              <a:rPr lang="en-US" sz="2700" dirty="0" smtClean="0"/>
              <a:t>Do you think (if this document is typical) that British education in Kenya was positive or negative?</a:t>
            </a:r>
          </a:p>
          <a:p>
            <a:endParaRPr lang="en-US" sz="2400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1010" y="1901532"/>
            <a:ext cx="4172989" cy="3401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038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466725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i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Document 10 </a:t>
            </a:r>
            <a:endParaRPr lang="en-US" b="1" i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66723"/>
            <a:ext cx="5868785" cy="6391277"/>
          </a:xfrm>
        </p:spPr>
        <p:txBody>
          <a:bodyPr>
            <a:noAutofit/>
          </a:bodyPr>
          <a:lstStyle/>
          <a:p>
            <a:r>
              <a:rPr lang="en-US" sz="2700" dirty="0" smtClean="0"/>
              <a:t>What is this document (summary)?</a:t>
            </a:r>
          </a:p>
          <a:p>
            <a:r>
              <a:rPr lang="en-US" sz="2700" dirty="0" smtClean="0"/>
              <a:t>Where did it come from?</a:t>
            </a:r>
            <a:r>
              <a:rPr lang="en-US" sz="2700" dirty="0"/>
              <a:t> </a:t>
            </a:r>
            <a:r>
              <a:rPr lang="en-US" sz="2700" dirty="0" smtClean="0"/>
              <a:t>Primary/secondary?</a:t>
            </a:r>
          </a:p>
          <a:p>
            <a:r>
              <a:rPr lang="en-US" sz="2700" dirty="0" smtClean="0"/>
              <a:t>What is the purpose and value of this document?</a:t>
            </a:r>
          </a:p>
          <a:p>
            <a:r>
              <a:rPr lang="en-US" sz="2700" dirty="0" smtClean="0"/>
              <a:t>What limitations does it have?</a:t>
            </a:r>
          </a:p>
          <a:p>
            <a:r>
              <a:rPr lang="en-US" sz="2700" dirty="0" smtClean="0"/>
              <a:t>What is compulsory education?</a:t>
            </a:r>
          </a:p>
          <a:p>
            <a:r>
              <a:rPr lang="en-US" sz="2700" dirty="0" smtClean="0"/>
              <a:t>Why do we have compulsory education in the US?</a:t>
            </a:r>
          </a:p>
          <a:p>
            <a:r>
              <a:rPr lang="en-US" sz="2700" dirty="0" smtClean="0"/>
              <a:t>Based on this document what does the fact that Kenya spent twice as much money on educating Africans than they spent educating Europeans tell you? (this is in Kenya only)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4532" y="2394066"/>
            <a:ext cx="4279468" cy="2019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278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466725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i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Document 11 </a:t>
            </a:r>
            <a:endParaRPr lang="en-US" b="1" i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66723"/>
            <a:ext cx="5411585" cy="6391277"/>
          </a:xfrm>
        </p:spPr>
        <p:txBody>
          <a:bodyPr>
            <a:noAutofit/>
          </a:bodyPr>
          <a:lstStyle/>
          <a:p>
            <a:r>
              <a:rPr lang="en-US" sz="2600" dirty="0" smtClean="0"/>
              <a:t>What is this document (summary)?</a:t>
            </a:r>
          </a:p>
          <a:p>
            <a:r>
              <a:rPr lang="en-US" sz="2600" dirty="0" smtClean="0"/>
              <a:t>Where did it come from?</a:t>
            </a:r>
            <a:r>
              <a:rPr lang="en-US" sz="2600" dirty="0"/>
              <a:t> </a:t>
            </a:r>
            <a:r>
              <a:rPr lang="en-US" sz="2600" dirty="0" smtClean="0"/>
              <a:t>Primary/secondary?</a:t>
            </a:r>
          </a:p>
          <a:p>
            <a:r>
              <a:rPr lang="en-US" sz="2600" dirty="0" smtClean="0"/>
              <a:t>What is the purpose and value of this document?</a:t>
            </a:r>
          </a:p>
          <a:p>
            <a:r>
              <a:rPr lang="en-US" sz="2600" dirty="0" smtClean="0"/>
              <a:t>What limitations does it have?</a:t>
            </a:r>
          </a:p>
          <a:p>
            <a:r>
              <a:rPr lang="en-US" sz="2600" dirty="0" smtClean="0"/>
              <a:t>What important cities does the railroad connect, why, what did the railway carry?</a:t>
            </a:r>
            <a:endParaRPr lang="en-US" sz="2600" dirty="0"/>
          </a:p>
          <a:p>
            <a:r>
              <a:rPr lang="en-US" sz="2600" dirty="0" smtClean="0"/>
              <a:t>What determined (based on these maps) the location of postal services?</a:t>
            </a:r>
          </a:p>
          <a:p>
            <a:r>
              <a:rPr lang="en-US" sz="2600" dirty="0" smtClean="0"/>
              <a:t>Do you think it was in native Kenya’s best interest to build a railroad?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7353" y="466724"/>
            <a:ext cx="3786647" cy="6232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590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466725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i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Document 12 </a:t>
            </a:r>
            <a:endParaRPr lang="en-US" b="1" i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66723"/>
            <a:ext cx="5411585" cy="6391277"/>
          </a:xfrm>
        </p:spPr>
        <p:txBody>
          <a:bodyPr>
            <a:noAutofit/>
          </a:bodyPr>
          <a:lstStyle/>
          <a:p>
            <a:r>
              <a:rPr lang="en-US" sz="2900" dirty="0" smtClean="0"/>
              <a:t>What is this document (summary)?</a:t>
            </a:r>
          </a:p>
          <a:p>
            <a:r>
              <a:rPr lang="en-US" sz="2900" dirty="0" smtClean="0"/>
              <a:t>Where did it come from?</a:t>
            </a:r>
            <a:r>
              <a:rPr lang="en-US" sz="2900" dirty="0"/>
              <a:t> </a:t>
            </a:r>
            <a:r>
              <a:rPr lang="en-US" sz="2900" dirty="0" smtClean="0"/>
              <a:t>Primary/secondary?</a:t>
            </a:r>
          </a:p>
          <a:p>
            <a:r>
              <a:rPr lang="en-US" sz="2900" dirty="0" smtClean="0"/>
              <a:t>What is the purpose and value of this document?</a:t>
            </a:r>
          </a:p>
          <a:p>
            <a:r>
              <a:rPr lang="en-US" sz="2900" dirty="0" smtClean="0"/>
              <a:t>What limitations does it have?</a:t>
            </a:r>
          </a:p>
          <a:p>
            <a:r>
              <a:rPr lang="en-US" sz="2900" dirty="0" smtClean="0"/>
              <a:t>Can you trust the information in this document?</a:t>
            </a:r>
          </a:p>
          <a:p>
            <a:r>
              <a:rPr lang="en-US" sz="2900" dirty="0" smtClean="0"/>
              <a:t>What are some inferences you can make when examining this data?</a:t>
            </a:r>
          </a:p>
          <a:p>
            <a:r>
              <a:rPr lang="en-US" sz="2900" dirty="0" smtClean="0"/>
              <a:t>Is it a fair system for the colonies?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1584" y="466722"/>
            <a:ext cx="3732415" cy="6249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112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432262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b="1" i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Kenya DBQ Follow Up Questions</a:t>
            </a:r>
            <a:endParaRPr lang="en-US" sz="3600" b="1" i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354272"/>
            <a:ext cx="9144000" cy="6503728"/>
          </a:xfrm>
        </p:spPr>
        <p:txBody>
          <a:bodyPr>
            <a:normAutofit/>
          </a:bodyPr>
          <a:lstStyle/>
          <a:p>
            <a:pPr lvl="0"/>
            <a:r>
              <a:rPr lang="en-US" sz="4400" dirty="0"/>
              <a:t>What changed as a result Britain colonizing Kenya?</a:t>
            </a:r>
          </a:p>
          <a:p>
            <a:pPr lvl="0"/>
            <a:r>
              <a:rPr lang="en-US" sz="4400" dirty="0"/>
              <a:t>What were the consequences (both positive and negative) of the colonization of Kenya?</a:t>
            </a:r>
          </a:p>
          <a:p>
            <a:pPr lvl="0"/>
            <a:r>
              <a:rPr lang="en-US" sz="4400" dirty="0"/>
              <a:t>Explain the significance the colonization of Kenya.</a:t>
            </a:r>
          </a:p>
          <a:p>
            <a:pPr lvl="0"/>
            <a:r>
              <a:rPr lang="en-US" sz="4400" dirty="0"/>
              <a:t>Explain in detail the impact of colonialism on Kenya. </a:t>
            </a:r>
          </a:p>
        </p:txBody>
      </p:sp>
    </p:spTree>
    <p:extLst>
      <p:ext uri="{BB962C8B-B14F-4D97-AF65-F5344CB8AC3E}">
        <p14:creationId xmlns:p14="http://schemas.microsoft.com/office/powerpoint/2010/main" val="4198192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73331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i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Congo Colonization DBQ</a:t>
            </a:r>
            <a:endParaRPr lang="en-US" b="1" i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07106"/>
            <a:ext cx="9144000" cy="6350894"/>
          </a:xfrm>
        </p:spPr>
        <p:txBody>
          <a:bodyPr/>
          <a:lstStyle/>
          <a:p>
            <a:r>
              <a:rPr lang="en-US" dirty="0" smtClean="0"/>
              <a:t>Tomorrow you will have time to work on a </a:t>
            </a:r>
            <a:r>
              <a:rPr lang="en-US" dirty="0" err="1" smtClean="0"/>
              <a:t>dbq</a:t>
            </a:r>
            <a:r>
              <a:rPr lang="en-US" dirty="0" smtClean="0"/>
              <a:t> for the colonization of the Congo</a:t>
            </a:r>
          </a:p>
          <a:p>
            <a:pPr lvl="1"/>
            <a:r>
              <a:rPr lang="en-US" dirty="0" smtClean="0"/>
              <a:t>It is a little different format as far as the documents go</a:t>
            </a:r>
          </a:p>
          <a:p>
            <a:r>
              <a:rPr lang="en-US" dirty="0" smtClean="0"/>
              <a:t>The assignment is essentially the same, you will be working to answer the following prompt – </a:t>
            </a:r>
          </a:p>
          <a:p>
            <a:pPr lvl="1"/>
            <a:r>
              <a:rPr lang="en-US" dirty="0"/>
              <a:t>Who was responsible for fixing Congo? </a:t>
            </a:r>
            <a:endParaRPr lang="en-US" dirty="0" smtClean="0"/>
          </a:p>
          <a:p>
            <a:r>
              <a:rPr lang="en-US" dirty="0" smtClean="0"/>
              <a:t>Unlike the last </a:t>
            </a:r>
            <a:r>
              <a:rPr lang="en-US" dirty="0" err="1" smtClean="0"/>
              <a:t>dbq</a:t>
            </a:r>
            <a:r>
              <a:rPr lang="en-US" dirty="0" smtClean="0"/>
              <a:t> I am not going to create a graphic guide for you to take notes on, you are responsible for your own notes</a:t>
            </a:r>
          </a:p>
          <a:p>
            <a:pPr lvl="1"/>
            <a:r>
              <a:rPr lang="en-US" dirty="0" smtClean="0"/>
              <a:t>If you happen to use the graphic organizer from the Kenya </a:t>
            </a:r>
            <a:r>
              <a:rPr lang="en-US" dirty="0" err="1" smtClean="0"/>
              <a:t>dbq</a:t>
            </a:r>
            <a:r>
              <a:rPr lang="en-US" dirty="0" smtClean="0"/>
              <a:t> to develop your notes I am good with that</a:t>
            </a:r>
          </a:p>
          <a:p>
            <a:r>
              <a:rPr lang="en-US" dirty="0" smtClean="0"/>
              <a:t>You have tonight, tomorrow in class, and the weekend to complete this assignment</a:t>
            </a:r>
          </a:p>
          <a:p>
            <a:pPr lvl="1"/>
            <a:r>
              <a:rPr lang="en-US" dirty="0" smtClean="0"/>
              <a:t>It is due on Tuesday when you get back, and we will debrief then</a:t>
            </a:r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7355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00075"/>
          </a:xfrm>
        </p:spPr>
        <p:txBody>
          <a:bodyPr>
            <a:normAutofit/>
          </a:bodyPr>
          <a:lstStyle/>
          <a:p>
            <a:pPr algn="ctr"/>
            <a:r>
              <a:rPr lang="en-US" sz="3600" b="1" i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Colonization/Imperialism of Africa</a:t>
            </a:r>
            <a:endParaRPr lang="en-US" sz="3600" b="1" i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82600"/>
            <a:ext cx="9144000" cy="6375400"/>
          </a:xfrm>
        </p:spPr>
        <p:txBody>
          <a:bodyPr>
            <a:noAutofit/>
          </a:bodyPr>
          <a:lstStyle/>
          <a:p>
            <a:r>
              <a:rPr lang="en-US" sz="3600" dirty="0" smtClean="0"/>
              <a:t>Using the HW from your homework on 12/19 &amp; on 1/2/18 to answer the following question regarding the </a:t>
            </a:r>
            <a:r>
              <a:rPr lang="en-US" sz="3600" dirty="0" err="1" smtClean="0"/>
              <a:t>imperialization</a:t>
            </a:r>
            <a:r>
              <a:rPr lang="en-US" sz="3600" dirty="0" smtClean="0"/>
              <a:t> of Africa</a:t>
            </a:r>
          </a:p>
          <a:p>
            <a:r>
              <a:rPr lang="en-US" sz="3600" dirty="0" smtClean="0"/>
              <a:t>Analyze each of the conflicts in Africa, what impact does this have on the continent?</a:t>
            </a:r>
          </a:p>
          <a:p>
            <a:pPr lvl="1"/>
            <a:r>
              <a:rPr lang="en-US" sz="3200" dirty="0" smtClean="0"/>
              <a:t>This is vague on purpose</a:t>
            </a:r>
          </a:p>
        </p:txBody>
      </p:sp>
    </p:spTree>
    <p:extLst>
      <p:ext uri="{BB962C8B-B14F-4D97-AF65-F5344CB8AC3E}">
        <p14:creationId xmlns:p14="http://schemas.microsoft.com/office/powerpoint/2010/main" val="1912256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95325"/>
          </a:xfrm>
        </p:spPr>
        <p:txBody>
          <a:bodyPr/>
          <a:lstStyle/>
          <a:p>
            <a:pPr algn="ctr"/>
            <a:r>
              <a:rPr lang="en-US" b="1" i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Case Study on the Congo</a:t>
            </a:r>
            <a:endParaRPr lang="en-US" b="1" i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49274"/>
            <a:ext cx="9144000" cy="6308725"/>
          </a:xfrm>
        </p:spPr>
        <p:txBody>
          <a:bodyPr>
            <a:normAutofit/>
          </a:bodyPr>
          <a:lstStyle/>
          <a:p>
            <a:r>
              <a:rPr lang="en-US" dirty="0" smtClean="0"/>
              <a:t>Today you are going to do a DBQ (Document Based Question) on the Congo in Africa. </a:t>
            </a:r>
          </a:p>
          <a:p>
            <a:r>
              <a:rPr lang="en-US" dirty="0" smtClean="0"/>
              <a:t>I am going to give you a series of documents, you are going to analyze them and answer a prompt regarding the Congo.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Remember OPVL </a:t>
            </a:r>
            <a:r>
              <a:rPr lang="en-US" dirty="0" smtClean="0"/>
              <a:t>when you look at these documents</a:t>
            </a:r>
          </a:p>
          <a:p>
            <a:pPr lvl="1"/>
            <a:r>
              <a:rPr lang="en-US" b="1" dirty="0" smtClean="0"/>
              <a:t>ORIGIN, PURPOSE, VALUE, LIMITATIONS</a:t>
            </a:r>
            <a:endParaRPr lang="en-US" dirty="0" smtClean="0"/>
          </a:p>
          <a:p>
            <a:r>
              <a:rPr lang="en-US" dirty="0" smtClean="0"/>
              <a:t>Prompt:</a:t>
            </a:r>
          </a:p>
          <a:p>
            <a:pPr lvl="1"/>
            <a:r>
              <a:rPr lang="en-US" dirty="0" smtClean="0"/>
              <a:t>Who was responsible for fixing Congo? </a:t>
            </a:r>
          </a:p>
          <a:p>
            <a:r>
              <a:rPr lang="en-US" dirty="0" smtClean="0"/>
              <a:t>Use the documents found on my website under today’s daily activities and the iPad cart to figure out the answer to the question.</a:t>
            </a:r>
          </a:p>
          <a:p>
            <a:pPr lvl="1"/>
            <a:r>
              <a:rPr lang="en-US" dirty="0" smtClean="0"/>
              <a:t>It is about 20 pages of reading, so split it up at your table group and work on it together.</a:t>
            </a:r>
          </a:p>
          <a:p>
            <a:pPr lvl="1"/>
            <a:r>
              <a:rPr lang="en-US" dirty="0" smtClean="0"/>
              <a:t>I am here to guide and help, not give answers. This is on you to figure out. </a:t>
            </a:r>
          </a:p>
        </p:txBody>
      </p:sp>
    </p:spTree>
    <p:extLst>
      <p:ext uri="{BB962C8B-B14F-4D97-AF65-F5344CB8AC3E}">
        <p14:creationId xmlns:p14="http://schemas.microsoft.com/office/powerpoint/2010/main" val="3622854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5334000" cy="914400"/>
          </a:xfrm>
        </p:spPr>
        <p:txBody>
          <a:bodyPr>
            <a:normAutofit/>
          </a:bodyPr>
          <a:lstStyle/>
          <a:p>
            <a:pPr algn="l"/>
            <a:r>
              <a:rPr lang="en-US" dirty="0" smtClean="0">
                <a:solidFill>
                  <a:srgbClr val="FF0000"/>
                </a:solidFill>
              </a:rPr>
              <a:t>Early African Societies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914400"/>
            <a:ext cx="3810000" cy="5831070"/>
          </a:xfrm>
        </p:spPr>
        <p:txBody>
          <a:bodyPr>
            <a:normAutofit/>
          </a:bodyPr>
          <a:lstStyle/>
          <a:p>
            <a:pPr marL="5715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8100" y="838200"/>
            <a:ext cx="5591175" cy="55951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554" dirty="0" smtClean="0">
                <a:solidFill>
                  <a:srgbClr val="0070C0"/>
                </a:solidFill>
              </a:rPr>
              <a:t>Sedentary societies first develop </a:t>
            </a:r>
            <a:r>
              <a:rPr lang="en-US" sz="2554" b="1" dirty="0" smtClean="0">
                <a:solidFill>
                  <a:srgbClr val="0070C0"/>
                </a:solidFill>
              </a:rPr>
              <a:t>South</a:t>
            </a:r>
            <a:r>
              <a:rPr lang="en-US" sz="2554" dirty="0" smtClean="0">
                <a:solidFill>
                  <a:srgbClr val="0070C0"/>
                </a:solidFill>
              </a:rPr>
              <a:t> of the </a:t>
            </a:r>
            <a:r>
              <a:rPr lang="en-US" sz="2554" b="1" dirty="0" smtClean="0">
                <a:solidFill>
                  <a:srgbClr val="0070C0"/>
                </a:solidFill>
              </a:rPr>
              <a:t>Sahara &amp; along the Nile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554" b="1" dirty="0" smtClean="0">
                <a:solidFill>
                  <a:srgbClr val="7030A0"/>
                </a:solidFill>
              </a:rPr>
              <a:t>Religion</a:t>
            </a:r>
            <a:r>
              <a:rPr lang="en-US" sz="2554" dirty="0" smtClean="0">
                <a:solidFill>
                  <a:srgbClr val="7030A0"/>
                </a:solidFill>
              </a:rPr>
              <a:t> </a:t>
            </a:r>
            <a:r>
              <a:rPr lang="en-US" sz="2554" b="1" dirty="0" smtClean="0">
                <a:solidFill>
                  <a:srgbClr val="7030A0"/>
                </a:solidFill>
              </a:rPr>
              <a:t>develops</a:t>
            </a:r>
            <a:r>
              <a:rPr lang="en-US" sz="2554" dirty="0" smtClean="0">
                <a:solidFill>
                  <a:srgbClr val="7030A0"/>
                </a:solidFill>
              </a:rPr>
              <a:t>: </a:t>
            </a:r>
            <a:r>
              <a:rPr lang="en-US" sz="2554" i="1" dirty="0" smtClean="0">
                <a:solidFill>
                  <a:srgbClr val="7030A0"/>
                </a:solidFill>
              </a:rPr>
              <a:t>Generally</a:t>
            </a:r>
            <a:r>
              <a:rPr lang="en-US" sz="2554" dirty="0" smtClean="0">
                <a:solidFill>
                  <a:srgbClr val="7030A0"/>
                </a:solidFill>
              </a:rPr>
              <a:t> monotheistic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554" b="1" dirty="0" smtClean="0">
                <a:solidFill>
                  <a:srgbClr val="7030A0"/>
                </a:solidFill>
              </a:rPr>
              <a:t>Animism</a:t>
            </a:r>
            <a:r>
              <a:rPr lang="en-US" sz="2554" dirty="0" smtClean="0">
                <a:solidFill>
                  <a:srgbClr val="7030A0"/>
                </a:solidFill>
              </a:rPr>
              <a:t>: A religion in which spirits play an important role in regulating daily life and are presents in plants/animals/nature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554" b="1" dirty="0" smtClean="0">
                <a:solidFill>
                  <a:srgbClr val="00B050"/>
                </a:solidFill>
              </a:rPr>
              <a:t>Written</a:t>
            </a:r>
            <a:r>
              <a:rPr lang="en-US" sz="2554" dirty="0" smtClean="0">
                <a:solidFill>
                  <a:srgbClr val="00B050"/>
                </a:solidFill>
              </a:rPr>
              <a:t> </a:t>
            </a:r>
            <a:r>
              <a:rPr lang="en-US" sz="2554" b="1" dirty="0" smtClean="0">
                <a:solidFill>
                  <a:srgbClr val="00B050"/>
                </a:solidFill>
              </a:rPr>
              <a:t>languages are rare</a:t>
            </a:r>
            <a:r>
              <a:rPr lang="en-US" sz="2554" dirty="0" smtClean="0">
                <a:solidFill>
                  <a:srgbClr val="00B050"/>
                </a:solidFill>
              </a:rPr>
              <a:t>, </a:t>
            </a:r>
            <a:r>
              <a:rPr lang="en-US" sz="2554" b="1" dirty="0" smtClean="0">
                <a:solidFill>
                  <a:srgbClr val="00B050"/>
                </a:solidFill>
              </a:rPr>
              <a:t>stories passed orally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554" b="1" dirty="0" smtClean="0">
                <a:solidFill>
                  <a:srgbClr val="00B050"/>
                </a:solidFill>
              </a:rPr>
              <a:t>Griots</a:t>
            </a:r>
            <a:r>
              <a:rPr lang="en-US" sz="2554" dirty="0" smtClean="0">
                <a:solidFill>
                  <a:srgbClr val="00B050"/>
                </a:solidFill>
              </a:rPr>
              <a:t>: African storytellers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554" b="1" i="1" dirty="0" smtClean="0">
                <a:solidFill>
                  <a:srgbClr val="FF0000"/>
                </a:solidFill>
              </a:rPr>
              <a:t>What are the advantages of this? What are the disadvantages?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1144" y="1770611"/>
            <a:ext cx="3492856" cy="3953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753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23875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i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Journal Entry 1/16/18</a:t>
            </a:r>
            <a:endParaRPr lang="en-US" b="1" i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34974"/>
            <a:ext cx="9144000" cy="6346825"/>
          </a:xfrm>
        </p:spPr>
        <p:txBody>
          <a:bodyPr>
            <a:normAutofit/>
          </a:bodyPr>
          <a:lstStyle/>
          <a:p>
            <a:r>
              <a:rPr lang="en-US" sz="4400" dirty="0" smtClean="0"/>
              <a:t>Compare Congo to Kenya, and answer the following questions</a:t>
            </a:r>
          </a:p>
          <a:p>
            <a:pPr lvl="1"/>
            <a:r>
              <a:rPr lang="en-US" sz="4000" dirty="0" smtClean="0"/>
              <a:t>Which country was more heavily impacted by European nations?</a:t>
            </a:r>
          </a:p>
          <a:p>
            <a:pPr lvl="2"/>
            <a:r>
              <a:rPr lang="en-US" sz="3600" dirty="0" smtClean="0"/>
              <a:t>This can be negative and positive</a:t>
            </a:r>
          </a:p>
          <a:p>
            <a:pPr lvl="2"/>
            <a:r>
              <a:rPr lang="en-US" sz="3600" dirty="0" smtClean="0"/>
              <a:t>Be able to defend your argument</a:t>
            </a:r>
          </a:p>
          <a:p>
            <a:pPr lvl="1"/>
            <a:r>
              <a:rPr lang="en-US" sz="4000" dirty="0" smtClean="0"/>
              <a:t>How do you think Europeans could have handled imperializing these African nations better?</a:t>
            </a:r>
          </a:p>
          <a:p>
            <a:pPr lvl="2"/>
            <a:r>
              <a:rPr lang="en-US" sz="3600" dirty="0" smtClean="0"/>
              <a:t>This is an opinion question, there are not right or wrong answers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327811758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6477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i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Congo DBQ Debrief</a:t>
            </a:r>
            <a:endParaRPr lang="en-US" b="1" i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58800"/>
            <a:ext cx="9144000" cy="6299200"/>
          </a:xfrm>
        </p:spPr>
        <p:txBody>
          <a:bodyPr>
            <a:normAutofit fontScale="92500" lnSpcReduction="10000"/>
          </a:bodyPr>
          <a:lstStyle/>
          <a:p>
            <a:r>
              <a:rPr lang="en-US" sz="4400" dirty="0" smtClean="0"/>
              <a:t>What is the background on the situation in the Congo?</a:t>
            </a:r>
          </a:p>
          <a:p>
            <a:pPr lvl="1"/>
            <a:r>
              <a:rPr lang="en-US" sz="4000" dirty="0" smtClean="0"/>
              <a:t>What did imperialism in the Congo actually look like?</a:t>
            </a:r>
          </a:p>
          <a:p>
            <a:pPr lvl="2"/>
            <a:r>
              <a:rPr lang="en-US" sz="3600" dirty="0" smtClean="0"/>
              <a:t>How were the peoples of the Congo impacted?</a:t>
            </a:r>
          </a:p>
          <a:p>
            <a:pPr lvl="2"/>
            <a:r>
              <a:rPr lang="en-US" sz="3600" dirty="0" smtClean="0"/>
              <a:t>How good/bad was it?</a:t>
            </a:r>
          </a:p>
          <a:p>
            <a:r>
              <a:rPr lang="en-US" sz="4400" dirty="0" smtClean="0"/>
              <a:t>What were some of the ways that people attempted to fix the Congo, and to what extent were they successful?</a:t>
            </a:r>
          </a:p>
          <a:p>
            <a:r>
              <a:rPr lang="en-US" sz="4400" dirty="0" smtClean="0"/>
              <a:t>Who was responsible for fixing the Congo? </a:t>
            </a:r>
          </a:p>
        </p:txBody>
      </p:sp>
    </p:spTree>
    <p:extLst>
      <p:ext uri="{BB962C8B-B14F-4D97-AF65-F5344CB8AC3E}">
        <p14:creationId xmlns:p14="http://schemas.microsoft.com/office/powerpoint/2010/main" val="1367608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6858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i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Modern Congo</a:t>
            </a:r>
            <a:endParaRPr lang="en-US" b="1" i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14300" y="530225"/>
            <a:ext cx="9258300" cy="6327775"/>
          </a:xfrm>
        </p:spPr>
        <p:txBody>
          <a:bodyPr>
            <a:normAutofit/>
          </a:bodyPr>
          <a:lstStyle/>
          <a:p>
            <a:r>
              <a:rPr lang="en-US" sz="4000" dirty="0" smtClean="0"/>
              <a:t>Who read this article?</a:t>
            </a:r>
          </a:p>
          <a:p>
            <a:pPr lvl="1"/>
            <a:r>
              <a:rPr lang="en-US" sz="3600" dirty="0" smtClean="0"/>
              <a:t>Take a few minutes and refresh if you read it, or skim it if you didn’t</a:t>
            </a:r>
          </a:p>
          <a:p>
            <a:r>
              <a:rPr lang="en-US" sz="4000" dirty="0" smtClean="0"/>
              <a:t>How much has “Modern Congo” changed since it was originally imperialized?</a:t>
            </a:r>
            <a:endParaRPr lang="en-US" sz="4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8850" y="3470564"/>
            <a:ext cx="3105150" cy="338743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115" y="3727739"/>
            <a:ext cx="4429259" cy="2923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541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33425"/>
          </a:xfrm>
        </p:spPr>
        <p:txBody>
          <a:bodyPr/>
          <a:lstStyle/>
          <a:p>
            <a:pPr algn="ctr"/>
            <a:r>
              <a:rPr lang="en-US" b="1" i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South African Independence</a:t>
            </a:r>
            <a:endParaRPr lang="en-US" b="1" i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87374"/>
            <a:ext cx="9144000" cy="6270625"/>
          </a:xfrm>
        </p:spPr>
        <p:txBody>
          <a:bodyPr>
            <a:noAutofit/>
          </a:bodyPr>
          <a:lstStyle/>
          <a:p>
            <a:r>
              <a:rPr lang="en-US" dirty="0" smtClean="0"/>
              <a:t>We are going to start studying South African Independence</a:t>
            </a:r>
          </a:p>
          <a:p>
            <a:r>
              <a:rPr lang="en-US" dirty="0" smtClean="0"/>
              <a:t>It will be similar to the work you have completed over the last few days (in other words it will be research based)</a:t>
            </a:r>
          </a:p>
          <a:p>
            <a:r>
              <a:rPr lang="en-US" dirty="0" smtClean="0"/>
              <a:t>I am not going to give you the final question you will be answering until you have done some initial research</a:t>
            </a:r>
          </a:p>
          <a:p>
            <a:r>
              <a:rPr lang="en-US" dirty="0" smtClean="0"/>
              <a:t>You will be working in groups of 2 </a:t>
            </a:r>
          </a:p>
          <a:p>
            <a:pPr lvl="1"/>
            <a:r>
              <a:rPr lang="en-US" dirty="0" smtClean="0"/>
              <a:t>No groups of 3, if you want to work in a group of 1 that is OK</a:t>
            </a:r>
          </a:p>
          <a:p>
            <a:r>
              <a:rPr lang="en-US" dirty="0" smtClean="0"/>
              <a:t>Find a partner and start working on your basic research</a:t>
            </a:r>
          </a:p>
          <a:p>
            <a:pPr lvl="1"/>
            <a:r>
              <a:rPr lang="en-US" b="1" dirty="0" smtClean="0">
                <a:solidFill>
                  <a:srgbClr val="FF0000"/>
                </a:solidFill>
              </a:rPr>
              <a:t>What is a basic history of South Africa? </a:t>
            </a:r>
          </a:p>
          <a:p>
            <a:pPr lvl="2"/>
            <a:r>
              <a:rPr lang="en-US" b="1" dirty="0" smtClean="0">
                <a:solidFill>
                  <a:srgbClr val="FF0000"/>
                </a:solidFill>
              </a:rPr>
              <a:t>How diverse was SA prior to European influence?</a:t>
            </a:r>
          </a:p>
          <a:p>
            <a:pPr lvl="2"/>
            <a:r>
              <a:rPr lang="en-US" b="1" dirty="0" smtClean="0">
                <a:solidFill>
                  <a:srgbClr val="FF0000"/>
                </a:solidFill>
              </a:rPr>
              <a:t>Who imperialized SA?</a:t>
            </a:r>
          </a:p>
          <a:p>
            <a:pPr lvl="2"/>
            <a:r>
              <a:rPr lang="en-US" b="1" dirty="0" smtClean="0">
                <a:solidFill>
                  <a:srgbClr val="FF0000"/>
                </a:solidFill>
              </a:rPr>
              <a:t>What was life like in SA </a:t>
            </a:r>
            <a:r>
              <a:rPr lang="en-US" b="1" smtClean="0">
                <a:solidFill>
                  <a:srgbClr val="FF0000"/>
                </a:solidFill>
              </a:rPr>
              <a:t>during imperialism?</a:t>
            </a:r>
            <a:endParaRPr lang="en-US" b="1" dirty="0" smtClean="0">
              <a:solidFill>
                <a:srgbClr val="FF0000"/>
              </a:solidFill>
            </a:endParaRPr>
          </a:p>
          <a:p>
            <a:pPr lvl="1"/>
            <a:r>
              <a:rPr lang="en-US" dirty="0" smtClean="0"/>
              <a:t>You will be able to use one website for you research, I have the link on my website under today’s date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5761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4285"/>
            <a:ext cx="9144000" cy="547686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i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South Africa Independence</a:t>
            </a:r>
            <a:endParaRPr lang="en-US" b="1" i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25450"/>
            <a:ext cx="9144000" cy="6432550"/>
          </a:xfrm>
        </p:spPr>
        <p:txBody>
          <a:bodyPr>
            <a:noAutofit/>
          </a:bodyPr>
          <a:lstStyle/>
          <a:p>
            <a:r>
              <a:rPr lang="en-US" sz="2400" dirty="0" smtClean="0"/>
              <a:t>Next steps…</a:t>
            </a:r>
          </a:p>
          <a:p>
            <a:r>
              <a:rPr lang="en-US" sz="2400" dirty="0" smtClean="0"/>
              <a:t>You and your partner will create the following based on your research (you can only use the website I have given you)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A timeline of events spanning from pre-colonial involvement in South Africa through South African independence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An answer to the following prompt:</a:t>
            </a:r>
          </a:p>
          <a:p>
            <a:pPr lvl="2"/>
            <a:r>
              <a:rPr lang="en-US" sz="2400" dirty="0" smtClean="0"/>
              <a:t>What caused South African Independence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800" dirty="0" smtClean="0"/>
              <a:t>A description of Apartheid</a:t>
            </a:r>
          </a:p>
          <a:p>
            <a:pPr lvl="2"/>
            <a:r>
              <a:rPr lang="en-US" sz="2400" dirty="0" smtClean="0"/>
              <a:t>Include any pieces of Apartheid that would have caused racial tension  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A brief biography of Nelson Mandela, and his achievements </a:t>
            </a:r>
          </a:p>
          <a:p>
            <a:r>
              <a:rPr lang="en-US" sz="2400" b="1" dirty="0" smtClean="0">
                <a:solidFill>
                  <a:srgbClr val="FF0000"/>
                </a:solidFill>
              </a:rPr>
              <a:t>This assignment should be digital, and turned in via email (you only need one per group) by tomorrow at the end of the period. 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8943717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5715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i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Journal Entry 1/19/18</a:t>
            </a:r>
            <a:endParaRPr lang="en-US" b="1" i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73074"/>
            <a:ext cx="9144000" cy="6384925"/>
          </a:xfrm>
        </p:spPr>
        <p:txBody>
          <a:bodyPr>
            <a:normAutofit/>
          </a:bodyPr>
          <a:lstStyle/>
          <a:p>
            <a:r>
              <a:rPr lang="en-US" sz="4400" dirty="0" smtClean="0"/>
              <a:t>In a few sentences (2-3) give me the most important context on South Africa prior to European colonialism.</a:t>
            </a:r>
          </a:p>
          <a:p>
            <a:endParaRPr lang="en-US" sz="44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5090" y="2457450"/>
            <a:ext cx="5251938" cy="4267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09950"/>
            <a:ext cx="3775965" cy="2352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136184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4285"/>
            <a:ext cx="9144000" cy="1081086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Clarifying South African Colonialism/Independence</a:t>
            </a:r>
            <a:endParaRPr lang="en-US" sz="40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39800"/>
            <a:ext cx="9144000" cy="59182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Give me context on life in South Africa during Colonialism.</a:t>
            </a:r>
          </a:p>
          <a:p>
            <a:pPr lvl="1"/>
            <a:r>
              <a:rPr lang="en-US" sz="3200" dirty="0" smtClean="0"/>
              <a:t>Who colonized South Africa?</a:t>
            </a:r>
          </a:p>
          <a:p>
            <a:pPr lvl="1"/>
            <a:r>
              <a:rPr lang="en-US" sz="3200" dirty="0" smtClean="0"/>
              <a:t>What was life like?</a:t>
            </a:r>
          </a:p>
          <a:p>
            <a:pPr lvl="1"/>
            <a:r>
              <a:rPr lang="en-US" sz="3200" dirty="0" smtClean="0"/>
              <a:t>How long did it last for?</a:t>
            </a:r>
          </a:p>
          <a:p>
            <a:pPr lvl="1"/>
            <a:r>
              <a:rPr lang="en-US" sz="3200" dirty="0" smtClean="0"/>
              <a:t>What is Apartheid?</a:t>
            </a:r>
          </a:p>
          <a:p>
            <a:r>
              <a:rPr lang="en-US" sz="3600" dirty="0" smtClean="0"/>
              <a:t>Give me context on Nelson Mandela.</a:t>
            </a:r>
          </a:p>
          <a:p>
            <a:pPr lvl="1"/>
            <a:r>
              <a:rPr lang="en-US" sz="3200" dirty="0" smtClean="0"/>
              <a:t>Where was he from?</a:t>
            </a:r>
          </a:p>
          <a:p>
            <a:pPr lvl="1"/>
            <a:r>
              <a:rPr lang="en-US" sz="3200" dirty="0" smtClean="0"/>
              <a:t>Why is he someone I asked you to research (in other words why was he important)?</a:t>
            </a:r>
          </a:p>
          <a:p>
            <a:r>
              <a:rPr lang="en-US" sz="3600" dirty="0" smtClean="0"/>
              <a:t>What caused South African Independence?</a:t>
            </a:r>
          </a:p>
        </p:txBody>
      </p:sp>
    </p:spTree>
    <p:extLst>
      <p:ext uri="{BB962C8B-B14F-4D97-AF65-F5344CB8AC3E}">
        <p14:creationId xmlns:p14="http://schemas.microsoft.com/office/powerpoint/2010/main" val="4167334278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66675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i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Final Information</a:t>
            </a:r>
            <a:endParaRPr lang="en-US" b="1" i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01650"/>
            <a:ext cx="9144000" cy="6356350"/>
          </a:xfrm>
        </p:spPr>
        <p:txBody>
          <a:bodyPr/>
          <a:lstStyle/>
          <a:p>
            <a:r>
              <a:rPr lang="en-US" dirty="0" smtClean="0"/>
              <a:t>My multiple choice &amp; true/false is going to be about 100 questions (it is 90 questions right now)</a:t>
            </a:r>
          </a:p>
          <a:p>
            <a:r>
              <a:rPr lang="en-US" dirty="0" smtClean="0"/>
              <a:t>The format will go like this…</a:t>
            </a:r>
          </a:p>
          <a:p>
            <a:pPr lvl="1"/>
            <a:r>
              <a:rPr lang="en-US" dirty="0" smtClean="0"/>
              <a:t>You will take the SS MC/TF portion of the final (you can have one 3”X5” hand written notecard)</a:t>
            </a:r>
          </a:p>
          <a:p>
            <a:pPr lvl="1"/>
            <a:r>
              <a:rPr lang="en-US" dirty="0" smtClean="0"/>
              <a:t>You will turn that portion of the final in (along with your notecard)</a:t>
            </a:r>
          </a:p>
          <a:p>
            <a:pPr lvl="1"/>
            <a:r>
              <a:rPr lang="en-US" dirty="0" smtClean="0"/>
              <a:t>You will take the LA MC/TF portion of the final (Ms. Gilpin is not allowing a notecard)</a:t>
            </a:r>
          </a:p>
          <a:p>
            <a:pPr lvl="1"/>
            <a:r>
              <a:rPr lang="en-US" dirty="0" smtClean="0"/>
              <a:t>You will finish with the written portion of the final (no notecard)</a:t>
            </a:r>
          </a:p>
          <a:p>
            <a:r>
              <a:rPr lang="en-US" dirty="0" smtClean="0"/>
              <a:t>Written portion of the final </a:t>
            </a:r>
          </a:p>
          <a:p>
            <a:pPr lvl="1"/>
            <a:r>
              <a:rPr lang="en-US" dirty="0" smtClean="0"/>
              <a:t>It is called the “100 Things”</a:t>
            </a:r>
          </a:p>
          <a:p>
            <a:pPr lvl="1"/>
            <a:r>
              <a:rPr lang="en-US" dirty="0" smtClean="0"/>
              <a:t>Every freshman class is taking it</a:t>
            </a:r>
          </a:p>
          <a:p>
            <a:pPr lvl="1"/>
            <a:r>
              <a:rPr lang="en-US" dirty="0" smtClean="0"/>
              <a:t>I am going to explain it today</a:t>
            </a:r>
          </a:p>
          <a:p>
            <a:pPr lvl="1"/>
            <a:r>
              <a:rPr lang="en-US" dirty="0" smtClean="0"/>
              <a:t>We are going to practice it on Monday </a:t>
            </a:r>
          </a:p>
          <a:p>
            <a:pPr lvl="1"/>
            <a:r>
              <a:rPr lang="en-US" dirty="0" smtClean="0"/>
              <a:t>It seems more complicated than it actually 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9615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images.sussexpublishers.netdna-cdn.com/article-inline-half/blogs/87186/2013/01/115390-11336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19875"/>
            <a:ext cx="4572000" cy="6838125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686800" cy="914400"/>
          </a:xfrm>
        </p:spPr>
        <p:txBody>
          <a:bodyPr/>
          <a:lstStyle/>
          <a:p>
            <a:pPr algn="l"/>
            <a:r>
              <a:rPr lang="en-US" b="1" dirty="0" smtClean="0">
                <a:solidFill>
                  <a:srgbClr val="FF0000"/>
                </a:solidFill>
              </a:rPr>
              <a:t>Dehumanization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95400"/>
            <a:ext cx="5486400" cy="51054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5400" dirty="0" smtClean="0">
                <a:solidFill>
                  <a:srgbClr val="7030A0"/>
                </a:solidFill>
              </a:rPr>
              <a:t>How do you </a:t>
            </a:r>
            <a:r>
              <a:rPr lang="en-US" sz="5400" b="1" dirty="0" smtClean="0">
                <a:solidFill>
                  <a:srgbClr val="7030A0"/>
                </a:solidFill>
              </a:rPr>
              <a:t>dehumanize</a:t>
            </a:r>
            <a:r>
              <a:rPr lang="en-US" sz="5400" dirty="0" smtClean="0">
                <a:solidFill>
                  <a:srgbClr val="7030A0"/>
                </a:solidFill>
              </a:rPr>
              <a:t> people?</a:t>
            </a:r>
            <a:endParaRPr lang="en-US" sz="54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7754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upload.wikimedia.org/wikipedia/en/9/9e/A_Problem_from_Hell_%28book_cover%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5800" y="-160783"/>
            <a:ext cx="4648200" cy="7018784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4114800" cy="1219200"/>
          </a:xfrm>
        </p:spPr>
        <p:txBody>
          <a:bodyPr>
            <a:normAutofit fontScale="90000"/>
          </a:bodyPr>
          <a:lstStyle/>
          <a:p>
            <a:r>
              <a:rPr lang="en-US" b="1" u="sng" dirty="0" smtClean="0">
                <a:solidFill>
                  <a:srgbClr val="C00000"/>
                </a:solidFill>
                <a:latin typeface="Batang" pitchFamily="18" charset="-127"/>
                <a:ea typeface="Batang" pitchFamily="18" charset="-127"/>
              </a:rPr>
              <a:t>Genocide: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200" dirty="0" smtClean="0">
                <a:solidFill>
                  <a:srgbClr val="C00000"/>
                </a:solidFill>
              </a:rPr>
              <a:t>Greek </a:t>
            </a:r>
            <a:r>
              <a:rPr lang="en-US" sz="2200" i="1" dirty="0" err="1" smtClean="0">
                <a:solidFill>
                  <a:srgbClr val="C00000"/>
                </a:solidFill>
              </a:rPr>
              <a:t>genos</a:t>
            </a:r>
            <a:r>
              <a:rPr lang="en-US" sz="2200" dirty="0" smtClean="0">
                <a:solidFill>
                  <a:srgbClr val="C00000"/>
                </a:solidFill>
              </a:rPr>
              <a:t> (</a:t>
            </a:r>
            <a:r>
              <a:rPr lang="en-US" sz="2200" dirty="0" err="1" smtClean="0">
                <a:solidFill>
                  <a:srgbClr val="C00000"/>
                </a:solidFill>
              </a:rPr>
              <a:t>γένος</a:t>
            </a:r>
            <a:r>
              <a:rPr lang="en-US" sz="2200" dirty="0" smtClean="0">
                <a:solidFill>
                  <a:srgbClr val="C00000"/>
                </a:solidFill>
              </a:rPr>
              <a:t>), "race, people“ </a:t>
            </a:r>
            <a:br>
              <a:rPr lang="en-US" sz="2200" dirty="0" smtClean="0">
                <a:solidFill>
                  <a:srgbClr val="C00000"/>
                </a:solidFill>
              </a:rPr>
            </a:br>
            <a:r>
              <a:rPr lang="en-US" sz="2200" dirty="0" smtClean="0">
                <a:solidFill>
                  <a:srgbClr val="C00000"/>
                </a:solidFill>
              </a:rPr>
              <a:t>Latin </a:t>
            </a:r>
            <a:r>
              <a:rPr lang="en-US" sz="2200" i="1" dirty="0" err="1" smtClean="0">
                <a:solidFill>
                  <a:srgbClr val="C00000"/>
                </a:solidFill>
              </a:rPr>
              <a:t>cīdere</a:t>
            </a:r>
            <a:r>
              <a:rPr lang="en-US" sz="2200" dirty="0" smtClean="0">
                <a:solidFill>
                  <a:srgbClr val="C00000"/>
                </a:solidFill>
              </a:rPr>
              <a:t> "to kill"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4267200" cy="5029200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en-US" sz="4000" b="1" dirty="0" smtClean="0">
                <a:solidFill>
                  <a:srgbClr val="7030A0"/>
                </a:solidFill>
              </a:rPr>
              <a:t>Genocide</a:t>
            </a:r>
            <a:r>
              <a:rPr lang="en-US" sz="4000" dirty="0" smtClean="0">
                <a:solidFill>
                  <a:srgbClr val="7030A0"/>
                </a:solidFill>
              </a:rPr>
              <a:t> is the systematic destruction of all or part of a racial, ethnic, religious or national group.</a:t>
            </a:r>
          </a:p>
          <a:p>
            <a:pPr>
              <a:buNone/>
            </a:pPr>
            <a:endParaRPr lang="en-US" sz="4000" dirty="0" smtClean="0">
              <a:solidFill>
                <a:srgbClr val="7030A0"/>
              </a:solidFill>
            </a:endParaRPr>
          </a:p>
          <a:p>
            <a:pPr>
              <a:buNone/>
            </a:pPr>
            <a:r>
              <a:rPr lang="en-US" sz="4000" i="1" dirty="0" smtClean="0">
                <a:solidFill>
                  <a:srgbClr val="7030A0"/>
                </a:solidFill>
              </a:rPr>
              <a:t>The term was created in 1944 to describe the Holocaust.</a:t>
            </a:r>
            <a:endParaRPr lang="en-US" sz="4000" i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534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6531"/>
            <a:ext cx="5943600" cy="914400"/>
          </a:xfrm>
        </p:spPr>
        <p:txBody>
          <a:bodyPr>
            <a:normAutofit/>
          </a:bodyPr>
          <a:lstStyle/>
          <a:p>
            <a:pPr algn="l"/>
            <a:r>
              <a:rPr lang="en-US" dirty="0" smtClean="0">
                <a:solidFill>
                  <a:srgbClr val="FF0000"/>
                </a:solidFill>
              </a:rPr>
              <a:t>West African Civilizations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200" y="838200"/>
            <a:ext cx="90678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00" b="1" dirty="0" smtClean="0">
                <a:solidFill>
                  <a:srgbClr val="0070C0"/>
                </a:solidFill>
              </a:rPr>
              <a:t>3 Empires emerge by dominating trade across the Sahara</a:t>
            </a:r>
          </a:p>
          <a:p>
            <a:r>
              <a:rPr lang="en-US" sz="2900" b="1" dirty="0" smtClean="0">
                <a:solidFill>
                  <a:srgbClr val="0070C0"/>
                </a:solidFill>
              </a:rPr>
              <a:t>- </a:t>
            </a:r>
            <a:r>
              <a:rPr lang="en-US" sz="2900" dirty="0" smtClean="0">
                <a:solidFill>
                  <a:srgbClr val="0070C0"/>
                </a:solidFill>
              </a:rPr>
              <a:t>Empire of Ghana</a:t>
            </a:r>
          </a:p>
          <a:p>
            <a:r>
              <a:rPr lang="en-US" sz="2900" dirty="0" smtClean="0">
                <a:solidFill>
                  <a:srgbClr val="0070C0"/>
                </a:solidFill>
              </a:rPr>
              <a:t>- Empire of Mali</a:t>
            </a:r>
          </a:p>
          <a:p>
            <a:r>
              <a:rPr lang="en-US" sz="2900" dirty="0" smtClean="0">
                <a:solidFill>
                  <a:srgbClr val="0070C0"/>
                </a:solidFill>
              </a:rPr>
              <a:t>- Empire of Songhai </a:t>
            </a:r>
          </a:p>
          <a:p>
            <a:endParaRPr lang="en-US" sz="3200" dirty="0" smtClean="0">
              <a:solidFill>
                <a:srgbClr val="0070C0"/>
              </a:solidFill>
            </a:endParaRPr>
          </a:p>
          <a:p>
            <a:endParaRPr lang="en-US" sz="3200" dirty="0" smtClean="0">
              <a:solidFill>
                <a:srgbClr val="00B05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2743200"/>
            <a:ext cx="8915400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327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001000" cy="990600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 smtClean="0">
                <a:solidFill>
                  <a:srgbClr val="FF0000"/>
                </a:solidFill>
              </a:rPr>
              <a:t>United Nations: </a:t>
            </a:r>
            <a:r>
              <a:rPr lang="en-US" sz="2700" b="1" dirty="0" smtClean="0">
                <a:solidFill>
                  <a:srgbClr val="FF0000"/>
                </a:solidFill>
              </a:rPr>
              <a:t>Convention on the Prevention and Punishment of the Crime of Genocide </a:t>
            </a:r>
            <a:r>
              <a:rPr lang="en-US" sz="2700" dirty="0" smtClean="0">
                <a:solidFill>
                  <a:srgbClr val="FF0000"/>
                </a:solidFill>
              </a:rPr>
              <a:t>(CPPCG).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14400"/>
            <a:ext cx="9067800" cy="594360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2800" b="1" dirty="0" smtClean="0">
                <a:solidFill>
                  <a:srgbClr val="7030A0"/>
                </a:solidFill>
              </a:rPr>
              <a:t>Defines genocide as:</a:t>
            </a:r>
          </a:p>
          <a:p>
            <a:pPr>
              <a:buNone/>
            </a:pPr>
            <a:r>
              <a:rPr lang="en-US" sz="2800" dirty="0" smtClean="0">
                <a:solidFill>
                  <a:srgbClr val="7030A0"/>
                </a:solidFill>
              </a:rPr>
              <a:t>"</a:t>
            </a:r>
            <a:r>
              <a:rPr lang="en-US" sz="3000" dirty="0" smtClean="0">
                <a:solidFill>
                  <a:srgbClr val="7030A0"/>
                </a:solidFill>
              </a:rPr>
              <a:t>any of the following acts committed with intent to destroy, in whole or in part, a national, ethnical, racial or religious group: </a:t>
            </a:r>
          </a:p>
          <a:p>
            <a:r>
              <a:rPr lang="en-US" sz="3000" dirty="0" smtClean="0">
                <a:solidFill>
                  <a:srgbClr val="7030A0"/>
                </a:solidFill>
              </a:rPr>
              <a:t>killing members of the group; </a:t>
            </a:r>
          </a:p>
          <a:p>
            <a:r>
              <a:rPr lang="en-US" sz="3000" dirty="0" smtClean="0">
                <a:solidFill>
                  <a:srgbClr val="7030A0"/>
                </a:solidFill>
              </a:rPr>
              <a:t>deliberately inflicting on the group conditions of life, calculated to bring about its physical destruction; </a:t>
            </a:r>
          </a:p>
          <a:p>
            <a:r>
              <a:rPr lang="en-US" sz="3000" dirty="0" smtClean="0">
                <a:solidFill>
                  <a:srgbClr val="7030A0"/>
                </a:solidFill>
              </a:rPr>
              <a:t>imposing measures intended to </a:t>
            </a:r>
            <a:r>
              <a:rPr lang="en-US" sz="3000" u="sng" dirty="0" smtClean="0">
                <a:solidFill>
                  <a:srgbClr val="7030A0"/>
                </a:solidFill>
              </a:rPr>
              <a:t>prevent births </a:t>
            </a:r>
            <a:r>
              <a:rPr lang="en-US" sz="3000" dirty="0" smtClean="0">
                <a:solidFill>
                  <a:srgbClr val="7030A0"/>
                </a:solidFill>
              </a:rPr>
              <a:t>within the group; </a:t>
            </a:r>
          </a:p>
          <a:p>
            <a:r>
              <a:rPr lang="en-US" sz="3000" dirty="0" smtClean="0">
                <a:solidFill>
                  <a:srgbClr val="7030A0"/>
                </a:solidFill>
              </a:rPr>
              <a:t>[and] </a:t>
            </a:r>
            <a:r>
              <a:rPr lang="en-US" sz="3000" b="1" u="sng" dirty="0" smtClean="0">
                <a:solidFill>
                  <a:srgbClr val="7030A0"/>
                </a:solidFill>
              </a:rPr>
              <a:t>forcibly transferring children </a:t>
            </a:r>
            <a:r>
              <a:rPr lang="en-US" sz="3000" dirty="0" smtClean="0">
                <a:solidFill>
                  <a:srgbClr val="7030A0"/>
                </a:solidFill>
              </a:rPr>
              <a:t>of the group to another group."</a:t>
            </a:r>
            <a:endParaRPr lang="en-US" sz="30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9725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12642" name="Picture 2" descr="http://www.globalresearch.ca/wp-content/uploads/2014/04/carte-rwanda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0"/>
            <a:ext cx="7772400" cy="6858000"/>
          </a:xfrm>
          <a:prstGeom prst="rect">
            <a:avLst/>
          </a:prstGeom>
          <a:noFill/>
        </p:spPr>
      </p:pic>
      <p:pic>
        <p:nvPicPr>
          <p:cNvPr id="112644" name="Picture 4" descr="http://rwandastomp.files.wordpress.com/2010/01/rwanda_thousand-hill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114800"/>
            <a:ext cx="4109441" cy="2743200"/>
          </a:xfrm>
          <a:prstGeom prst="rect">
            <a:avLst/>
          </a:prstGeom>
          <a:noFill/>
        </p:spPr>
      </p:pic>
      <p:pic>
        <p:nvPicPr>
          <p:cNvPr id="112646" name="Picture 6" descr="http://angeladona.files.wordpress.com/2011/07/rwanda-tea-2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73401" y="0"/>
            <a:ext cx="2870599" cy="1905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89683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2" descr="https://www.mtholyoke.edu/%7Egallo22e/classweb/Website-World%20Politics/histor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46405" y="-1"/>
            <a:ext cx="2597596" cy="4038601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686800" cy="1219200"/>
          </a:xfrm>
        </p:spPr>
        <p:txBody>
          <a:bodyPr/>
          <a:lstStyle/>
          <a:p>
            <a:pPr algn="l"/>
            <a:r>
              <a:rPr lang="en-US" b="1" dirty="0" smtClean="0">
                <a:solidFill>
                  <a:srgbClr val="FF0000"/>
                </a:solidFill>
              </a:rPr>
              <a:t>Rwanda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19200"/>
            <a:ext cx="8839200" cy="5638800"/>
          </a:xfrm>
        </p:spPr>
        <p:txBody>
          <a:bodyPr>
            <a:normAutofit/>
          </a:bodyPr>
          <a:lstStyle/>
          <a:p>
            <a:r>
              <a:rPr lang="en-US" sz="4400" b="1" dirty="0" smtClean="0">
                <a:solidFill>
                  <a:srgbClr val="002060"/>
                </a:solidFill>
              </a:rPr>
              <a:t>Hutu</a:t>
            </a:r>
            <a:r>
              <a:rPr lang="en-US" sz="4400" dirty="0" smtClean="0">
                <a:solidFill>
                  <a:srgbClr val="002060"/>
                </a:solidFill>
              </a:rPr>
              <a:t>: 85-90%</a:t>
            </a:r>
          </a:p>
          <a:p>
            <a:r>
              <a:rPr lang="en-US" sz="4400" b="1" dirty="0" smtClean="0">
                <a:solidFill>
                  <a:srgbClr val="002060"/>
                </a:solidFill>
              </a:rPr>
              <a:t>Tutsi</a:t>
            </a:r>
            <a:r>
              <a:rPr lang="en-US" sz="4400" dirty="0" smtClean="0">
                <a:solidFill>
                  <a:srgbClr val="002060"/>
                </a:solidFill>
              </a:rPr>
              <a:t>: 10-14%</a:t>
            </a:r>
          </a:p>
          <a:p>
            <a:r>
              <a:rPr lang="en-US" sz="4400" b="1" dirty="0" err="1" smtClean="0">
                <a:solidFill>
                  <a:srgbClr val="002060"/>
                </a:solidFill>
              </a:rPr>
              <a:t>Twa</a:t>
            </a:r>
            <a:r>
              <a:rPr lang="en-US" sz="4400" dirty="0" smtClean="0">
                <a:solidFill>
                  <a:srgbClr val="002060"/>
                </a:solidFill>
              </a:rPr>
              <a:t>: 1-2%</a:t>
            </a:r>
          </a:p>
          <a:p>
            <a:endParaRPr lang="en-US" sz="4400" dirty="0" smtClean="0"/>
          </a:p>
          <a:p>
            <a:pPr>
              <a:buNone/>
            </a:pPr>
            <a:r>
              <a:rPr lang="en-US" sz="4400" b="1" dirty="0" smtClean="0">
                <a:solidFill>
                  <a:srgbClr val="7030A0"/>
                </a:solidFill>
              </a:rPr>
              <a:t>“Tutsi” </a:t>
            </a:r>
            <a:r>
              <a:rPr lang="en-US" sz="4400" dirty="0" smtClean="0">
                <a:solidFill>
                  <a:srgbClr val="7030A0"/>
                </a:solidFill>
              </a:rPr>
              <a:t>were originally the Rwandans who had the </a:t>
            </a:r>
            <a:r>
              <a:rPr lang="en-US" sz="4400" b="1" dirty="0" smtClean="0">
                <a:solidFill>
                  <a:srgbClr val="7030A0"/>
                </a:solidFill>
              </a:rPr>
              <a:t>most wealth (cattle</a:t>
            </a:r>
            <a:r>
              <a:rPr lang="en-US" sz="4400" dirty="0" smtClean="0">
                <a:solidFill>
                  <a:srgbClr val="7030A0"/>
                </a:solidFill>
              </a:rPr>
              <a:t>). </a:t>
            </a:r>
          </a:p>
          <a:p>
            <a:r>
              <a:rPr lang="en-US" sz="4400" dirty="0" smtClean="0">
                <a:solidFill>
                  <a:srgbClr val="7030A0"/>
                </a:solidFill>
              </a:rPr>
              <a:t>Considered to be </a:t>
            </a:r>
            <a:r>
              <a:rPr lang="en-US" sz="4400" b="1" dirty="0" smtClean="0">
                <a:solidFill>
                  <a:srgbClr val="7030A0"/>
                </a:solidFill>
              </a:rPr>
              <a:t>taller</a:t>
            </a:r>
            <a:r>
              <a:rPr lang="en-US" sz="4400" dirty="0" smtClean="0">
                <a:solidFill>
                  <a:srgbClr val="7030A0"/>
                </a:solidFill>
              </a:rPr>
              <a:t>, with </a:t>
            </a:r>
            <a:r>
              <a:rPr lang="en-US" sz="4400" b="1" dirty="0" smtClean="0">
                <a:solidFill>
                  <a:srgbClr val="7030A0"/>
                </a:solidFill>
              </a:rPr>
              <a:t>longer noses (</a:t>
            </a:r>
            <a:r>
              <a:rPr lang="en-US" sz="4400" b="1" i="1" dirty="0" smtClean="0">
                <a:solidFill>
                  <a:srgbClr val="7030A0"/>
                </a:solidFill>
              </a:rPr>
              <a:t>more European</a:t>
            </a:r>
            <a:r>
              <a:rPr lang="en-US" sz="4400" b="1" dirty="0" smtClean="0">
                <a:solidFill>
                  <a:srgbClr val="7030A0"/>
                </a:solidFill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2972637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www.ilike2learn.com/ilike2learn/Continent%20Maps/Country%20Maps/Rwanda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0" y="3097161"/>
            <a:ext cx="3429000" cy="3760839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686800" cy="1066800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rgbClr val="FF0000"/>
                </a:solidFill>
              </a:rPr>
              <a:t>Rwanda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0" y="1371600"/>
            <a:ext cx="8839200" cy="54864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dirty="0" smtClean="0">
                <a:solidFill>
                  <a:srgbClr val="7030A0"/>
                </a:solidFill>
              </a:rPr>
              <a:t>Colonized by the </a:t>
            </a:r>
            <a:r>
              <a:rPr lang="en-US" b="1" dirty="0" smtClean="0">
                <a:solidFill>
                  <a:srgbClr val="7030A0"/>
                </a:solidFill>
              </a:rPr>
              <a:t>Germans</a:t>
            </a:r>
            <a:r>
              <a:rPr lang="en-US" dirty="0" smtClean="0">
                <a:solidFill>
                  <a:srgbClr val="7030A0"/>
                </a:solidFill>
              </a:rPr>
              <a:t> after the Berlin Conference.</a:t>
            </a:r>
          </a:p>
          <a:p>
            <a:pPr>
              <a:buNone/>
            </a:pPr>
            <a:r>
              <a:rPr lang="en-US" dirty="0" smtClean="0">
                <a:solidFill>
                  <a:srgbClr val="7030A0"/>
                </a:solidFill>
              </a:rPr>
              <a:t>Taken by the </a:t>
            </a:r>
            <a:r>
              <a:rPr lang="en-US" b="1" dirty="0" smtClean="0">
                <a:solidFill>
                  <a:srgbClr val="7030A0"/>
                </a:solidFill>
              </a:rPr>
              <a:t>Belgians</a:t>
            </a:r>
            <a:r>
              <a:rPr lang="en-US" dirty="0" smtClean="0">
                <a:solidFill>
                  <a:srgbClr val="7030A0"/>
                </a:solidFill>
              </a:rPr>
              <a:t> after WWI (1918)</a:t>
            </a:r>
          </a:p>
          <a:p>
            <a:endParaRPr lang="en-US" dirty="0" smtClean="0">
              <a:solidFill>
                <a:srgbClr val="7030A0"/>
              </a:solidFill>
            </a:endParaRPr>
          </a:p>
          <a:p>
            <a:pPr>
              <a:buNone/>
            </a:pPr>
            <a:r>
              <a:rPr lang="en-US" b="1" dirty="0" smtClean="0">
                <a:solidFill>
                  <a:srgbClr val="7030A0"/>
                </a:solidFill>
              </a:rPr>
              <a:t>Hutus</a:t>
            </a:r>
            <a:r>
              <a:rPr lang="en-US" dirty="0" smtClean="0">
                <a:solidFill>
                  <a:srgbClr val="7030A0"/>
                </a:solidFill>
              </a:rPr>
              <a:t>-majority (85-90%)</a:t>
            </a:r>
          </a:p>
          <a:p>
            <a:pPr>
              <a:buNone/>
            </a:pPr>
            <a:r>
              <a:rPr lang="en-US" b="1" dirty="0" smtClean="0">
                <a:solidFill>
                  <a:srgbClr val="7030A0"/>
                </a:solidFill>
              </a:rPr>
              <a:t>Tutsis</a:t>
            </a:r>
            <a:r>
              <a:rPr lang="en-US" dirty="0" smtClean="0">
                <a:solidFill>
                  <a:srgbClr val="7030A0"/>
                </a:solidFill>
              </a:rPr>
              <a:t>-minority (10-15%)</a:t>
            </a:r>
          </a:p>
          <a:p>
            <a:endParaRPr lang="en-US" dirty="0" smtClean="0">
              <a:solidFill>
                <a:srgbClr val="7030A0"/>
              </a:solidFill>
            </a:endParaRPr>
          </a:p>
          <a:p>
            <a:pPr>
              <a:buNone/>
            </a:pPr>
            <a:r>
              <a:rPr lang="en-US" dirty="0" smtClean="0">
                <a:solidFill>
                  <a:srgbClr val="7030A0"/>
                </a:solidFill>
              </a:rPr>
              <a:t>They speak the same language.</a:t>
            </a:r>
          </a:p>
          <a:p>
            <a:pPr>
              <a:buNone/>
            </a:pPr>
            <a:r>
              <a:rPr lang="en-US" dirty="0" smtClean="0">
                <a:solidFill>
                  <a:srgbClr val="7030A0"/>
                </a:solidFill>
              </a:rPr>
              <a:t>There is </a:t>
            </a:r>
            <a:r>
              <a:rPr lang="en-US" b="1" dirty="0" smtClean="0">
                <a:solidFill>
                  <a:srgbClr val="7030A0"/>
                </a:solidFill>
              </a:rPr>
              <a:t>no genetic difference</a:t>
            </a:r>
            <a:r>
              <a:rPr lang="en-US" dirty="0" smtClean="0">
                <a:solidFill>
                  <a:srgbClr val="7030A0"/>
                </a:solidFill>
              </a:rPr>
              <a:t>. </a:t>
            </a:r>
          </a:p>
          <a:p>
            <a:endParaRPr lang="en-US" dirty="0" smtClean="0">
              <a:solidFill>
                <a:srgbClr val="7030A0"/>
              </a:solidFill>
            </a:endParaRPr>
          </a:p>
        </p:txBody>
      </p:sp>
      <p:pic>
        <p:nvPicPr>
          <p:cNvPr id="1026" name="Picture 2" descr="http://ts4.mm.bing.net/th?id=I.4841859135964959&amp;pid=1.7&amp;w=250&amp;h=155&amp;c=7&amp;rs=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62750" y="0"/>
            <a:ext cx="2381250" cy="14763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76611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534400" cy="990600"/>
          </a:xfrm>
        </p:spPr>
        <p:txBody>
          <a:bodyPr/>
          <a:lstStyle/>
          <a:p>
            <a:pPr algn="l"/>
            <a:r>
              <a:rPr lang="en-US" b="1" dirty="0" smtClean="0">
                <a:solidFill>
                  <a:srgbClr val="FF0000"/>
                </a:solidFill>
              </a:rPr>
              <a:t>Rwanda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0" y="1219200"/>
            <a:ext cx="8766048" cy="5486400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en-US" sz="3500" dirty="0" smtClean="0">
                <a:solidFill>
                  <a:srgbClr val="7030A0"/>
                </a:solidFill>
              </a:rPr>
              <a:t>Germans and Belgians used the </a:t>
            </a:r>
            <a:r>
              <a:rPr lang="en-US" sz="3500" b="1" dirty="0" smtClean="0">
                <a:solidFill>
                  <a:srgbClr val="7030A0"/>
                </a:solidFill>
              </a:rPr>
              <a:t>Tutsi </a:t>
            </a:r>
            <a:r>
              <a:rPr lang="en-US" sz="3500" dirty="0" smtClean="0">
                <a:solidFill>
                  <a:srgbClr val="7030A0"/>
                </a:solidFill>
              </a:rPr>
              <a:t>to rule over the </a:t>
            </a:r>
            <a:r>
              <a:rPr lang="en-US" sz="3500" b="1" dirty="0" smtClean="0">
                <a:solidFill>
                  <a:srgbClr val="7030A0"/>
                </a:solidFill>
              </a:rPr>
              <a:t>Hutu</a:t>
            </a:r>
            <a:r>
              <a:rPr lang="en-US" sz="3500" dirty="0" smtClean="0">
                <a:solidFill>
                  <a:srgbClr val="7030A0"/>
                </a:solidFill>
              </a:rPr>
              <a:t>. </a:t>
            </a:r>
          </a:p>
          <a:p>
            <a:endParaRPr lang="en-US" sz="3500" dirty="0" smtClean="0">
              <a:solidFill>
                <a:srgbClr val="7030A0"/>
              </a:solidFill>
            </a:endParaRPr>
          </a:p>
          <a:p>
            <a:pPr>
              <a:buNone/>
            </a:pPr>
            <a:r>
              <a:rPr lang="en-US" sz="3500" dirty="0" smtClean="0">
                <a:solidFill>
                  <a:srgbClr val="7030A0"/>
                </a:solidFill>
              </a:rPr>
              <a:t>Before colonization, these were </a:t>
            </a:r>
            <a:r>
              <a:rPr lang="en-US" sz="3500" b="1" dirty="0" smtClean="0">
                <a:solidFill>
                  <a:srgbClr val="7030A0"/>
                </a:solidFill>
              </a:rPr>
              <a:t>social</a:t>
            </a:r>
            <a:r>
              <a:rPr lang="en-US" sz="3500" dirty="0" smtClean="0">
                <a:solidFill>
                  <a:srgbClr val="7030A0"/>
                </a:solidFill>
              </a:rPr>
              <a:t> labels, </a:t>
            </a:r>
            <a:r>
              <a:rPr lang="en-US" sz="3500" b="1" dirty="0" smtClean="0">
                <a:solidFill>
                  <a:srgbClr val="7030A0"/>
                </a:solidFill>
              </a:rPr>
              <a:t>not racial</a:t>
            </a:r>
            <a:r>
              <a:rPr lang="en-US" sz="3500" dirty="0" smtClean="0">
                <a:solidFill>
                  <a:srgbClr val="7030A0"/>
                </a:solidFill>
              </a:rPr>
              <a:t> labels. </a:t>
            </a:r>
          </a:p>
          <a:p>
            <a:endParaRPr lang="en-US" sz="3500" dirty="0" smtClean="0">
              <a:solidFill>
                <a:srgbClr val="7030A0"/>
              </a:solidFill>
            </a:endParaRPr>
          </a:p>
          <a:p>
            <a:pPr>
              <a:buNone/>
            </a:pPr>
            <a:r>
              <a:rPr lang="en-US" sz="3500" dirty="0" smtClean="0">
                <a:solidFill>
                  <a:srgbClr val="7030A0"/>
                </a:solidFill>
              </a:rPr>
              <a:t>The Belgians labeled people as </a:t>
            </a:r>
            <a:r>
              <a:rPr lang="en-US" sz="3500" b="1" dirty="0" smtClean="0">
                <a:solidFill>
                  <a:srgbClr val="7030A0"/>
                </a:solidFill>
              </a:rPr>
              <a:t>Tutsi or Hutu</a:t>
            </a:r>
            <a:r>
              <a:rPr lang="en-US" sz="3500" dirty="0" smtClean="0">
                <a:solidFill>
                  <a:srgbClr val="7030A0"/>
                </a:solidFill>
              </a:rPr>
              <a:t>: </a:t>
            </a:r>
          </a:p>
          <a:p>
            <a:pPr lvl="1"/>
            <a:r>
              <a:rPr lang="en-US" sz="3000" dirty="0" smtClean="0">
                <a:solidFill>
                  <a:srgbClr val="7030A0"/>
                </a:solidFill>
              </a:rPr>
              <a:t>Height, facial features, eye color, build</a:t>
            </a:r>
          </a:p>
          <a:p>
            <a:pPr lvl="1"/>
            <a:r>
              <a:rPr lang="en-US" sz="3000" dirty="0" smtClean="0">
                <a:solidFill>
                  <a:srgbClr val="7030A0"/>
                </a:solidFill>
              </a:rPr>
              <a:t>If they couldn’t tell: </a:t>
            </a:r>
            <a:r>
              <a:rPr lang="en-US" sz="3000" b="1" dirty="0" smtClean="0">
                <a:solidFill>
                  <a:srgbClr val="7030A0"/>
                </a:solidFill>
              </a:rPr>
              <a:t>more than 10 cows makes you a Tutsi.</a:t>
            </a:r>
          </a:p>
          <a:p>
            <a:pPr lvl="1"/>
            <a:r>
              <a:rPr lang="en-US" sz="3000" dirty="0" smtClean="0">
                <a:solidFill>
                  <a:srgbClr val="7030A0"/>
                </a:solidFill>
              </a:rPr>
              <a:t>Gave the Tutsi power, education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0020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686800" cy="1417638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rgbClr val="7030A0"/>
                </a:solidFill>
              </a:rPr>
              <a:t>Hutu and Tutsi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143000"/>
            <a:ext cx="92964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17642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3810000"/>
            <a:ext cx="8458200" cy="2743200"/>
          </a:xfrm>
        </p:spPr>
        <p:txBody>
          <a:bodyPr/>
          <a:lstStyle/>
          <a:p>
            <a:pPr>
              <a:buNone/>
            </a:pPr>
            <a:r>
              <a:rPr lang="en-US" dirty="0">
                <a:solidFill>
                  <a:srgbClr val="7030A0"/>
                </a:solidFill>
              </a:rPr>
              <a:t>Although the Tutsi constituted only about ten percent of Rwanda's population and the Hutu nearly 90 percent, the Belgians gave the Tutsi all the leadership positions. </a:t>
            </a:r>
            <a:endParaRPr lang="en-US" dirty="0" smtClean="0">
              <a:solidFill>
                <a:srgbClr val="7030A0"/>
              </a:solidFill>
            </a:endParaRPr>
          </a:p>
          <a:p>
            <a:pPr>
              <a:buNone/>
            </a:pPr>
            <a:r>
              <a:rPr lang="en-US" dirty="0" smtClean="0">
                <a:solidFill>
                  <a:srgbClr val="7030A0"/>
                </a:solidFill>
              </a:rPr>
              <a:t>This </a:t>
            </a:r>
            <a:r>
              <a:rPr lang="en-US" dirty="0">
                <a:solidFill>
                  <a:srgbClr val="7030A0"/>
                </a:solidFill>
              </a:rPr>
              <a:t>upset the Hutu. </a:t>
            </a:r>
          </a:p>
          <a:p>
            <a:endParaRPr lang="en-US" dirty="0">
              <a:solidFill>
                <a:srgbClr val="7030A0"/>
              </a:solidFill>
            </a:endParaRPr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-152400"/>
            <a:ext cx="91440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55156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5800"/>
            <a:ext cx="91440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44782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686800" cy="914400"/>
          </a:xfrm>
        </p:spPr>
        <p:txBody>
          <a:bodyPr/>
          <a:lstStyle/>
          <a:p>
            <a:pPr algn="l"/>
            <a:r>
              <a:rPr lang="en-US" b="1" dirty="0" smtClean="0">
                <a:solidFill>
                  <a:srgbClr val="FF0000"/>
                </a:solidFill>
              </a:rPr>
              <a:t>Rwanda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762000"/>
            <a:ext cx="4648200" cy="5867400"/>
          </a:xfrm>
        </p:spPr>
        <p:txBody>
          <a:bodyPr>
            <a:normAutofit fontScale="55000" lnSpcReduction="20000"/>
          </a:bodyPr>
          <a:lstStyle/>
          <a:p>
            <a:pPr>
              <a:buNone/>
            </a:pPr>
            <a:r>
              <a:rPr lang="en-US" b="1" dirty="0" smtClean="0">
                <a:solidFill>
                  <a:srgbClr val="7030A0"/>
                </a:solidFill>
              </a:rPr>
              <a:t>Hutu</a:t>
            </a:r>
            <a:r>
              <a:rPr lang="en-US" dirty="0" smtClean="0">
                <a:solidFill>
                  <a:srgbClr val="7030A0"/>
                </a:solidFill>
              </a:rPr>
              <a:t>: 85-90%</a:t>
            </a:r>
          </a:p>
          <a:p>
            <a:pPr>
              <a:buNone/>
            </a:pPr>
            <a:r>
              <a:rPr lang="en-US" b="1" dirty="0" smtClean="0">
                <a:solidFill>
                  <a:srgbClr val="7030A0"/>
                </a:solidFill>
              </a:rPr>
              <a:t>Tutsi</a:t>
            </a:r>
            <a:r>
              <a:rPr lang="en-US" dirty="0" smtClean="0">
                <a:solidFill>
                  <a:srgbClr val="7030A0"/>
                </a:solidFill>
              </a:rPr>
              <a:t>: 10-14%</a:t>
            </a:r>
          </a:p>
          <a:p>
            <a:pPr>
              <a:buNone/>
            </a:pPr>
            <a:r>
              <a:rPr lang="en-US" b="1" dirty="0" err="1" smtClean="0">
                <a:solidFill>
                  <a:srgbClr val="7030A0"/>
                </a:solidFill>
              </a:rPr>
              <a:t>Twa</a:t>
            </a:r>
            <a:r>
              <a:rPr lang="en-US" dirty="0" smtClean="0">
                <a:solidFill>
                  <a:srgbClr val="7030A0"/>
                </a:solidFill>
              </a:rPr>
              <a:t>: 1-2%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>
                <a:solidFill>
                  <a:srgbClr val="002060"/>
                </a:solidFill>
              </a:rPr>
              <a:t>Colonized by Belgium</a:t>
            </a:r>
          </a:p>
          <a:p>
            <a:pPr>
              <a:buNone/>
            </a:pPr>
            <a:r>
              <a:rPr lang="en-US" b="1" dirty="0" smtClean="0">
                <a:solidFill>
                  <a:srgbClr val="002060"/>
                </a:solidFill>
              </a:rPr>
              <a:t>Indirect Control</a:t>
            </a:r>
          </a:p>
          <a:p>
            <a:pPr>
              <a:buNone/>
            </a:pPr>
            <a:r>
              <a:rPr lang="en-US" dirty="0" smtClean="0">
                <a:solidFill>
                  <a:srgbClr val="002060"/>
                </a:solidFill>
              </a:rPr>
              <a:t>Power given to the </a:t>
            </a:r>
            <a:r>
              <a:rPr lang="en-US" b="1" dirty="0" smtClean="0">
                <a:solidFill>
                  <a:srgbClr val="002060"/>
                </a:solidFill>
              </a:rPr>
              <a:t>Tutsi</a:t>
            </a:r>
          </a:p>
          <a:p>
            <a:pPr>
              <a:buNone/>
            </a:pPr>
            <a:endParaRPr lang="en-US" b="1" dirty="0" smtClean="0">
              <a:solidFill>
                <a:srgbClr val="0070C0"/>
              </a:solidFill>
            </a:endParaRPr>
          </a:p>
          <a:p>
            <a:pPr>
              <a:buNone/>
            </a:pPr>
            <a:r>
              <a:rPr lang="en-US" b="1" dirty="0" smtClean="0">
                <a:solidFill>
                  <a:srgbClr val="0070C0"/>
                </a:solidFill>
              </a:rPr>
              <a:t>Tutsi</a:t>
            </a:r>
            <a:r>
              <a:rPr lang="en-US" dirty="0" smtClean="0">
                <a:solidFill>
                  <a:srgbClr val="0070C0"/>
                </a:solidFill>
              </a:rPr>
              <a:t>: “a person rich in cattle”</a:t>
            </a:r>
          </a:p>
          <a:p>
            <a:pPr>
              <a:buNone/>
            </a:pPr>
            <a:r>
              <a:rPr lang="en-US" dirty="0" smtClean="0">
                <a:solidFill>
                  <a:srgbClr val="0070C0"/>
                </a:solidFill>
              </a:rPr>
              <a:t>-Becomes term for Upper Class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b="1" dirty="0" smtClean="0">
                <a:solidFill>
                  <a:srgbClr val="7030A0"/>
                </a:solidFill>
              </a:rPr>
              <a:t>1935: Belgium issues identification cards</a:t>
            </a:r>
          </a:p>
          <a:p>
            <a:pPr>
              <a:buNone/>
            </a:pPr>
            <a:endParaRPr lang="en-US" b="1" dirty="0" smtClean="0">
              <a:solidFill>
                <a:srgbClr val="7030A0"/>
              </a:solidFill>
            </a:endParaRPr>
          </a:p>
          <a:p>
            <a:pPr>
              <a:buNone/>
            </a:pPr>
            <a:r>
              <a:rPr lang="en-US" dirty="0" smtClean="0">
                <a:solidFill>
                  <a:srgbClr val="7030A0"/>
                </a:solidFill>
              </a:rPr>
              <a:t>Gains </a:t>
            </a:r>
            <a:r>
              <a:rPr lang="en-US" b="1" dirty="0" smtClean="0">
                <a:solidFill>
                  <a:srgbClr val="7030A0"/>
                </a:solidFill>
              </a:rPr>
              <a:t>independence</a:t>
            </a:r>
            <a:r>
              <a:rPr lang="en-US" dirty="0" smtClean="0">
                <a:solidFill>
                  <a:srgbClr val="7030A0"/>
                </a:solidFill>
              </a:rPr>
              <a:t> in 1962</a:t>
            </a:r>
          </a:p>
          <a:p>
            <a:pPr>
              <a:buNone/>
            </a:pPr>
            <a:endParaRPr lang="en-US" dirty="0" smtClean="0">
              <a:solidFill>
                <a:srgbClr val="7030A0"/>
              </a:solidFill>
            </a:endParaRPr>
          </a:p>
          <a:p>
            <a:pPr>
              <a:buNone/>
            </a:pPr>
            <a:r>
              <a:rPr lang="en-US" dirty="0" smtClean="0">
                <a:solidFill>
                  <a:srgbClr val="7030A0"/>
                </a:solidFill>
              </a:rPr>
              <a:t>Becomes </a:t>
            </a:r>
            <a:r>
              <a:rPr lang="en-US" b="1" dirty="0" smtClean="0">
                <a:solidFill>
                  <a:srgbClr val="7030A0"/>
                </a:solidFill>
              </a:rPr>
              <a:t>Hutu</a:t>
            </a:r>
            <a:r>
              <a:rPr lang="en-US" dirty="0" smtClean="0">
                <a:solidFill>
                  <a:srgbClr val="7030A0"/>
                </a:solidFill>
              </a:rPr>
              <a:t> led state</a:t>
            </a:r>
          </a:p>
          <a:p>
            <a:pPr>
              <a:buNone/>
            </a:pPr>
            <a:endParaRPr lang="en-US" dirty="0" smtClean="0">
              <a:solidFill>
                <a:srgbClr val="7030A0"/>
              </a:solidFill>
            </a:endParaRPr>
          </a:p>
          <a:p>
            <a:pPr>
              <a:buNone/>
            </a:pPr>
            <a:r>
              <a:rPr lang="en-US" dirty="0" smtClean="0">
                <a:solidFill>
                  <a:srgbClr val="7030A0"/>
                </a:solidFill>
              </a:rPr>
              <a:t>1990: Tutsi rebels launch Civil War against Hutu Majority</a:t>
            </a:r>
          </a:p>
          <a:p>
            <a:pPr>
              <a:buNone/>
            </a:pPr>
            <a:endParaRPr lang="en-US" dirty="0" smtClean="0">
              <a:solidFill>
                <a:srgbClr val="FF0000"/>
              </a:solidFill>
            </a:endParaRPr>
          </a:p>
          <a:p>
            <a:pPr>
              <a:buNone/>
            </a:pPr>
            <a:endParaRPr lang="en-US" b="1" dirty="0" smtClean="0">
              <a:solidFill>
                <a:srgbClr val="FF0000"/>
              </a:solidFill>
            </a:endParaRPr>
          </a:p>
          <a:p>
            <a:pPr>
              <a:buNone/>
            </a:pPr>
            <a:endParaRPr lang="en-US" b="1" dirty="0" smtClean="0">
              <a:solidFill>
                <a:srgbClr val="FF0000"/>
              </a:solidFill>
            </a:endParaRPr>
          </a:p>
        </p:txBody>
      </p:sp>
      <p:sp>
        <p:nvSpPr>
          <p:cNvPr id="1026" name="AutoShape 2" descr="data:image/jpeg;base64,/9j/4AAQSkZJRgABAQAAAQABAAD/2wCEAAkGBxQTEhQUEhQWFBQXGBcbGBUYGSAcHhscIBcYHB4cGhwdHiogGCEnHRodITEhJSosLi8uGCAzODMsNygtLisBCgoKDg0OGxAQGywkICY0NCw0MDQsLzQ0LywsLC8sNCwsLDQ3MC0sLC8sLCwsNiwvNCwsLC8sNCwsLCwsLCwsLP/AABEIALYA2gMBIgACEQEDEQH/xAAbAAACAwEBAQAAAAAAAAAAAAAABAMFBgIBB//EAEAQAAIBAgQEAwUFBwIFBQAAAAECEQADBBIhMQUTQVEiYXEGMkKBkRQjM1KhFWJygrHB0VOSFiQ0svBDc6Kjwv/EABkBAAIDAQAAAAAAAAAAAAAAAAIDAAEFBP/EADARAAEDAgMFCAIDAQEAAAAAAAEAAhEDIQQSMRNBUWHwIjJxgZGhscHR4SMz8RQF/9oADAMBAAIRAxEAPwD6VRSVritomC4Rvyv4D9GiflXtziKBioDOV97IpYA7wTsDGsedZuUrv2T5iCnKU4lfZVASM7sFUnYE9T3gAmOsVG3F7a/i5rXbOIB9CJB9K4svzmUsj2xANpmIHi8WpWZ1BGh86bSpF7oQVCaLdo5sjr1TWCwi21yrr1Zjux6lj1NMVFzCIzqVJMdxPkaR/bINwqtq66hwhuqAVDdeuYgHQsBA+RoX03tPaCAVRU7QMqzopHh/FrV1SyuugJZSwlACRLAHw7da7PE7OQXOdayEwHzrlJ7BpgnypcFEm6qirYnPDslmMoygA3JBzGSPd1gR517c4nnwy3rUg3AmQEayxAGncTMeVP4WwERUEkKIk7/OiFhKaw5W5t+5dosAAdBFdUUUKUiiiiooiiiiooikcQpa/bX4UBuHzPuj5CSfpT1VV/DJcxJDSSLQ2JES7dj5H6UTU2lEkngixxc73VyWzJRxJEAkQ2nhPWdjPlU9nH22bNZu22Y7rmBzfQyD5/oabs2wqhVEACAOwrjEYVHBDorA/mAP9aNtTK6W2Q1W0aliDHj18pqziwTlIyt+U9fQ7GoLoy3D2fUHzACkfQA/WqtstluW7RZbVGY+40+7mO3QrO2o7U/evkqA2txCGEfGo0YjucpOneK7g8VmFp1+VnVaBw7w8Xbx/PX7YoqAYlT7njPZdfqdl+dTLhXPvPl8lG38x39YFcbMNUfujxT34mm3n4KO5fVTBYA9up9Bua7s4cvq8qvRJgnzYj+n/gasWVQQojv3J7k9akrupYVrDJuVxVMQ59tAuLVpVEKAo7ARXdFFdKSkLlsMIYBh2In+teWLCooVFCqOgED6CpKKwZW3JiETXNxMwg/+dQfrXVV2OQXbqWjqgUu699QqA9xOYx+6Ktusq2sD7HRJ8JutzQWIc3DdltNGRgJXsrD4ehFS4XAX7Tstt7YstdNySCXAY5mSPdMmfFIgHbShbge5ZayhyJnTNACZTEldehUQQINXFMqOJMlHVY1sZRHLzP1Czl32dfloqNbVls37clZBNy4jgkRqPCd+rTUWD9nr1u4boa2zM905GZioW5btJqxWXI5fYSGI0rUUUGYpMKs4ZwgJhbOHc5uWiLmWV1UbjqKl4PdLW9TmKs6z18LECfOIri9cN25y0LKifiONJPRFP6kjbTvUFyx9mdryy1tgougklhBPjBJ1gHUdh8qKJEHVdLWdjITfUDrj+FcVmcDjbovLzrjjO9wKMqNauABiotspzIQFk5t4bTtpqRscHso+dbYDSxGpgFpzFVJhSZMkDWaAFcxVa/tOISLZLPbw7oMwALXrhtqpMaQRJaNulJr7S3LYxBuWwzJeuAIG2RLNpzlKqS2rHUgDUSRV1b4FhwGAtCGCqdT7qtmUAz4QrGRG3SvG9n8MQQbSwSxbU+LMqq2YzLZgqgg75RRS1S6X/wCIPvAotHJzLVsvmEg3LaOvhjUeKDr9au6VHDrX5F95G/mRQqn1AAHypqhMblaW4jiDbts4EkDQeZIAnykijA4TlgyczsZd+5/sB0FKPZN286szZE5RCCACZLeLSTqB16VaVZsITXdluXebn2hFFFFClJbiV/JadsoaB7p2M6AHyk1V2cAtg2lOZmIPiXpEtlQE/drvt0AFXN+0HUqwlTuKq7uFt2b1q4FCg5kZyerQVzE9ysepFOpPymyaGipTNKSJnTfaw61Wjt3AwBGxEivGuAbkDSdT070gLREhWZVJnKI+caSJ8q8GGT8o3mSJM95Os12nGMiwWSMJUOsJn7cp93Mw7qNPkevyqNsU591APNz/APkb/UV7RSHY150ACc3Bt3krzDOweCxYFSdY3BG0etO0lhRNxj+VRH8xM/8AaKdrtokmmC7VcdUAPIbok6KKQu8UEtkR7gUkMyCQCNwNfER2WaxwCVstYXaJjG4kW0LEE7AKN2JMADzJ0qLAYQqGa5BuXNXI220UeQGg+Z60vau8+4GX8G2ZDa+NyDtI2UH6nyq0qzYQmOlgy79/4+/8VZhWNhlss02yItMdCCP/AEydiY1B3MHerOq3jvit8oCXuaL5Ea5/LLvPeK6HCgZNy5cdj1DFB6BVIAFWYIkonBrgHuME+/PrgpeJY5bSMSyhoJVWMZjGgHXU6aUmWcqr3r62VbKAqgJq0QpZyTJJiAAZp/DYG3bMogBO7RqfUnU1lfaxTirzYcWbl63atksUKjLeuAi2fGw1RQW0nVhUbGgQGo1ohovxP4vC1liwttYGgEkkmfMkk/1pG5j7GJt3LVm/ZuM1twAlxWOqkTAJ0k71DwjiBv4LO4y3AjrdXtcUFXH1BqH2Os3hh7BuNZKclMoS2yt7o95i5B+gqtLlLDzmzeacscatA8u86WbqwCjuoJkaFZPiB71ZO4AJJAAEkkwAO5PQVg+P8MuX8XjltLYJGHsEc1Cxkc0jJB026ginLOPttwl0GZT9huFQ5ksvJPiDbP59p1oiybhEe1JaOuvRbEMCJB070vhOIWrs8q7buZfeyOrR6wdKpPaAH9ltExybebLvk8GeP5M1N4K5gmv2+RyjdFpsptwYtyu5XQAmInsY60MWS5VrevKol2CiQJYganQDXqe1c4rErbEtOpgACST2AGprJe2BbEXvsy2bt5Ldtmc2ygyXXBW0fG4EqMzxrqUNWvBbhxeHs3HLW7ySr5Ylbi+FxqCNx9D51eUalEwtLodoluPgthse+UhWsgDOImFYGRvG1LWHt20tmzdsWk+02xcOHgLBVgA5eYkgD6VobGIdHFu6Q2aclwCJI1ysOjRrI3g7RT81ZdCOqO1PVrLDWsRdTD3FJFxHs49uWyaArcbKO5BDGQZnpFPtxq6LmXMAwu2kXD5RLWmtoWug+9AljI8I5cHWtVNB7UObklQsMnHLl2wZdL+bDs9xMgi04ZMqkDXWTo2+WRpVmvFmfGGwSHts91GtlV8IVJBI1bUj3mIBB0Gk1osNZW2ioghVACjsBUk1Mw4KAEKtXDXbX4RD2+ltyQV/heDp5EfPpXq8YtiRdIsuN1cgfNTsw8xVjXF++EUsxhQJJqTOoTs4d3hJ5a9eUpMcZw5IAvWySYADAknsAKduPAJOwE0hhLTXGF66Ij8O2fhH5m7uf0BjvTpTOwTZfebzAO3lJ38qNlPO8NCXiXMpNlvRTGCslVlvebVvpoB5AaUxRRWyBFgsRUnFDPKSSM7wcpIMBWJgjUbDWub+OtYfLbCtopIS2hYhRpJCjQTp5naacvcN8SustcWQCx+E7gdBOh+QqrZLi3mv2k5guWkQqWClWtvcI1OkHmGeoyjesqrQNMCeitZmKFRuUWjqfpW1q6HUMplWAIPcHUGuprOvw2+2KS6QoAuKWKkRk5RBGq5yc52kLEHek8P7LMLKqypn+yXLbGd7xjI09SPF4txNIgcUcq+wVoc6+x1IZQCfhBRSVHYTr86sJrFJwi6mNV3Yg3FaGzqAxFoLkPgLEySYkTE9IqTHcNFm1aRgrH7Ny1TNqL0Cbi/ExmPENRlHeiLZITn5nEQN3xZbKo0ZZIBXNuQIn51icRmLBQXa5cvWcuJgqckIrqkjsHMDTxTVjwf2WFs2iyKrLZKs6nxczmBg2bc6Tqe9QsA1VbMt74IWnCATAGu+m/rXqrGg0HakVwl4afaJHc21J+Z2P0FefssHW5cuOf4igHkFSB9ZOtDA4q8jRq70B/ScbKJY5RpqxgaDufn+tV+LOHuIFF20uXVSrJ4dI22giQR1BNTpwmwNrVv/AGipzhU/In+0f4qAgKNLGmRPt+0lwbiAuF0zI5QiGQQGUjQgbaGVMEjT5U7h8KiTkRUnfKoE+sDWo8XgQ+UyyMs5XSAQDuNQQR5EVBc4YY8F66GHuktmE/vD4geo+kVZg8lbtm4yDCfVACSAATuY36a96EQCYAEmTA3Pc9z51WpxgDw3LdwXFEsqoWETGYEbqY9al/aqnVEuOo3ZUMfKYLfIGqyuVGi8bkxjcKLiMjddj2PQjsQdZqLh2ILAo4i4kBhuDI0YHqDr9DVfbZ7t4C7ntoVY21BKHRgCXjWSCCB2O1OfshZLZ7mcgDPnMwJgdjEncdauABBTC0Nbleefh1vVhRVbzLlk+Mtdtn4gsuv8QUeIeYGnXvXtzjdkAw4ZuiCczHsBEzVZTuS9i492/grGiq4faYzE2R3SG0H8c6kfw0hexOJfD3Li5IyuUS2DnuAAxlYkhc0aGCYIqZOavZWmRCt7vELSmGu21I3BdR/U0pZ/5hw5/BQyg/Ow+PzUfD337VWcE4pbFti5sFUyAcpWD5mMZGtvL5iYg9Z2EVZnjtoKCM5MuuQISwKAFgV6QCD6EdxVxGiraMb3deKsya64esy5+KI/hG311PzFUtvjlm9my5yiqjtCNLKxhcgiSGP6dpmpsR7RDTlgBeVfclwwKm06Kyso10k/QV3YSllGcrKxNTMco0Hyr+ikF4vb5wsnMHMgEqQrEJnIVjoSF1+R7Gn67Vyoql+0sHuRZc+M6rljYbSwq6qgsLfiUazlJYglWJIk6khhvvXNiz/H5rrwTQat403zyXdriRYStm4RJHw7gwfi7iuRxRsxTkXMwAYiU2JIB97uD9KawGHKIFYgmWJIECSxOk+tRYvBS3MFx7Zy5WK5dVBJHvKYiTr5ms3syteaeYiBG7VQYrHWmGW+r2xp76kCdxDjwgjvNR8Dty1y4LhuKCUtmcwyCCfF8Xi0n92nOEXme0GYkyWhiIzLJysR5iDTYWNqhMSFHPyAsA97eSRxet+yvYXH+gCj/vNP0hY8WIuHoiInzJZm/TLT9U7cl1LQOXzf7RRRRQpaKKKKiiKKKgxmJFtCxBOoAA3LEgADzJIFQXVgEmAqbj+Maw73lAnkgKTqCRcJIYT0DSI7nypziPFeTdYN7gtBtBLFjdCKB6lgPU16vDeaHOIAY3FKZOiIfhB7nct3jtS2M4EnKujOzu6qoe6zNADZlUZSCPFrI8UwZMCmWJARViOOgSvFOOqo5wRw1i4bbo2Ub21dhmJy+6yka6kR1p3/AIjteEqrshFklwNFF1sqTJnVtNBpVTa4ILjPbztmN1r1y4jMTbzWltcsM2pZlTqJEzA0q8tcCsqmQA5Ysj3jtZbMn0O/ercALFU6crerJV+PzdtKiNy2e8pcj3uWjTk1n3ljUaxpTnBuNJiQ+SQUIDCQYkSNVJG3SZFQv7N2TM5yv3sJnOVeYGD5QNpzH0nSKZ4bwtLJYqXJfLmLNPurlWOggaaUBywguvOLAsEtzAuvlY/uhWYgeoWPnTOJwwe21syqspWVJUgRHhI1UjoaWx4+9w/8bn/6n/zT9Q6BOf3Wjz94+lSn2dQ5me9ee4eXF1iuZeW5dIhAujEnUGZM11guCT4lZiS1xjceJcuqqTlVQICqAu2w362Fo81og5AxDHSG0B7zGvzqxW6vRl031Gn+K0KGGMZn+iya2Jk5WHzVKfZW1yltK9xQqW0nwkkI4cFgVIaSIYEQQYiubXspaVCme5BXEKT4BpecO5ACACCNNIjeavXuqNyBG8mK5+0LJXMJABInYHrXZlXLnAtKqLXszbGJXEZ7hZXdwpyRLWjbILZM5UAyFzaHy0q7rjnLAOZYOxkQfSu6kQrmVX8Rw65QIgMcrGToD8+u3zrj7Inb9T/mrG5bDAqwkHQiq/DPIgmWUkHvodyPMa/OuLG5oDpsunCBgJbAXn2VO36n/NRYvhqXEZDIDKRIJkSIqLiGPZX5Vu2WuMpKk6LO2p6xuQNYrwXcSNCiPl+LNlzCdMq6wY7mPrpxDNrPutVtCIdYei64baDWwWAzCQYkCVJWQJ0Gm1SYlbVtczwo7kn6DXU+QrrhtlltgNoSWMdpYmPOJqDD2zcus7mRbcrbXoPCJY9zqR5CpJk3UNKmXuMCB1Zc8KwQyFmUhnZnIMggHYETocoArIcO9uVuXhaOGXxXnsrkv5nlSfE9uAypp72oGtfQqx1r2Js2Ml3nZGtYhsQbpCrKt71tiTosdasPmZSagDnSAFW4P2+tO+FU4eFvIWuPzCRaM3AFOmpJSNY3qbH+2i28Phbv2Ys163znti4furQKguTHi1YaQJ17V1Y9gMPcsYhbWILLfurcW4mVsmV2YKhBgiWPWnr3sDh7jM157jjkpZRVZkCooI+FvHJMwdPKizN5oMnIKLjPtVasY2xhzazWrqW3N/OYQO7osrG0qNZ+LypY+1jNdtWrOEDvcfErBvFYFm5lJ93WRrHy86bT2DQqBcvO8YT7NOUAwHZlff3lLD/bUWF9gja5DW8XcW5Z50XDbVi3NaWJBMTVZm8flTJyUg9qrRwdzECw/Nt3eScOzQxvSoCAiQZzDUUxw3iFvF2sM+TIWukPbLElHthiynbZgOlQp7AWctpGu3XVbz37ktDXbrAAOWQgpljQL2+svspwvC4RsYvLuXg945bZttcgwuguGdWkEliPWiaQdCU+hTl05Zjw9VajFWjJS3cuKCQXQEiRuBr4o2kSNKsMBgrZRWKyT4pMyJ1HpFKcNuBmxGVDbXmwLZjT7q2TsYAJM6edN2MQyoFyNoImQdfSdq6cK4NJkxpvXH/6NJocGtb98FW8UNlLzZpQFdXJbIzkQFJnKrABd9TI7VlOFXWs4d2ugviuSjWic3L5RyibYnTLqzgmZEnQiN3Zs+CHhiZzT1nvSv2W5a1snMnWyx0/kbdfQyPSk1q2d5g9BNw2HZswNDz5/Hx4KiwuIu3FUC4mty6ouqM8qttWGohCcxKkrIgd5jnB8TuM9i2VGa+lq6rANCoAOeDruDAE/wCqN4rTYPHK8qJVxvbYQw+XUeY0qU4dc/MjxhSoPYEyR9QPpSC8jVG6jlMELFcO4mbmJQuQ1lVLFgI5ZZiihoY5RG4bUHeAa19vBLcaAPAp8RBOp3yjXbv9O9S8s3cyjRNQx791E6ep17b7PYeyqKFQQoEAV30KRMPd5flceJrMc0U2jSxKVsYLKzEBYLEgyZAygQBEdKg+wt7ukcoqGHfMIn/zvVrRXftXLN2LdFXvg3JZpWWfMQJ/0wm8T0muU4cwAEqYW0PUo06+RqyoqbVymwb1zSKYI5w7R77Nl6CUC6fSSfM0z9mXt+p/zUtFCXkoxTaNyKgxWGDajwuNm/se48qnoodUaz2GsXCwe9cHgLEpAAUwRo3VcpnXf9KZbidrJnVw4mBkOYk9gBua89psFntlwAWUHcwI/M3fKTm17GksALKw1qw7droTVtImWIJnvWZiKIYeS3MNUFenmfqLWgDo/lMPxq0EzT4vFltfGSDEBd99J2pjhuHKWwG1YyzRtmYkmPKTUFm+qklcPcUsZJCKJPn4qmt48FgpS4haYzCAYExoT0rnItZOe20NHPVN1Ue0VokWWyNcS3dVrltVzErDAEL8WViGga+Go/aHGumYI2WMNibk92VVCx6Zp+lVvD+J3Hs3Lt13W4rWVNhSBkBdAGJIOfPmkttGgggmqA3rmJU968SVZLN+zYZrpfl22FxnypkYoozqD4hqBqonSoLH2w5WuG6HU4KVUeE5ni/IAgwu/wCXfSn04+5LRZlf+YyBW8TNaJBWCABmiBrSyceu3eUbaqH5ro9ssV2s5wHzIGQ6jQr+lFdUk0x18uy22uG8VxkBiDbLrItAdIGm3nm1q34BcuG4/wCMbPLtQb6src2XzhcwBKxk6RJMeSNv2gthrLpYH3wsZ2AOZTefIuYqpUa6+JhIBiYqdfaY/eBrYV1KhUYsGOa4UHhyS09CgadhrUIPBQLR1nPaHFmxbxjpmDNacrlUkh1smHkCFGwk6fdnWp+GcYN57JAKq4vqyGdGtuBIkA9DuBvtVhi7IbmZgCAi6HYiXBB8iCR86Zh2Bzi08EutVNNoI0m/MLL8IxlzDm6bjG4zJhWKs+bW5d5RcNHhABACn8m+pq6tcZd73KRF/FuoWLHRbYQkgBdSc0R+tPWuF2VVkW0gVveUKIPr3qSxgraRkRVgk6DqYk/OB9KUXA3TiSTJVJivaYqmYWwTyr9yM8fhuqgTl6zv0jrU441c5hslEF3ncucxyfgC9O0zBiPKasRwyzLHlJLAhtBqCZI+Z1qS7g7bTmRTJDHTcgAA+sACqkKrrMcJv3L3LY+O6guPJfQgX7iZRppp18hV+nEwxyQUvHQW30JPcdGA3JE7GmbGERIyIqwIECIEzH11rxbq85Qx1AGQR1bMJnpoI+dOotFR4BFkNetkpQddAevVP4e0EUKOn69z9akorm48AnsCa1lj6LqiqmxfuBQARpyhBEyzkFtZ2hq8uYssVMiAbjFANQFDASZ3kjSm7IpH/QI06mFb0VVJjWDIoywDDCOyFmO8joB/emMHfckBo1QMREQSdBv2qjTIuibWa4wE7RRRS05FFFFRRBE77VW4XQZTunhPy2PzEGrKkbv4rR+RJ9Zf+39q5sW0GnPBPwzoqAcf9XVIcVbJy7vw22OfyUiCflofQGn68IrLBgrVY7KZUF/DW3guA2jAE7FWEEdiCKrWsc5mNu3ZyrFsO4LFsrAwACNFYaa7imU4LaiGBcDQK7FlUdgp0/vTtmyqKFUBVGwHSrkDRHLG6XPMKqt2l8CXsMgzl1JEFZcEvpvDaz609h+G2kjJbUQS09ZK5Zk6zl09K44xogYbo9sj/eFI+YYinqhNpVPAIDgI6/aQ/YuHlTyUlMmXTbIZTT906jtXg4Jh4I5S6xOnYyI/LB1EddasKKqSlwlMNw21bKm2gXKHAA0AzsGYx3JEk1JibfXU6QwG5G+nmDqKkvXQqlmMKoJJPQDUmkLS3roDF+Sp1CqoLx5s0gGOw0o6b3NdmCjqAqsIdYJiObbZc7Kds6QCNiCJBAkR061l8BxV7NnmG5cxLs18ZXMwtp3BKi3aLdACToJ6VfrbuWfdU3U1nxePeZgwDEnr2iuLOEwt5cotoQpYm2VykFyS+ZTBGYkkzvR1A3MS3TqyCmypswTut+/Pmlm9oTnAFvwZ8OhbNrN5VKwI1gtB1oucfcBzy1MXOWhDMeYQCXyhULNlggwDqG7E1bfs+1/pruh26oAEPqoAjtFQjg1jKFFpQAZAA2Ouo7bn6mlS1FdVLe1Jyh1tSvJs3XloIW47JAEakFZ1iuMTxwWSz5TdZWxGjElstpplQiGAJiSABIlqvF4VZC5RaQLkVIyiMiklV9ASSB51HiOE2HdBctIwPMkEblxLA980GQd4p+Hd/IISMQJpmerq5s3Myqw2YA/UTXZrxVAAA0A0Arm/bzKyzEgifUVrBZh5KFMYCV8JCsYVuhME+o0Gk1NzFgmRHUyP1pO7hHdQCQuVSFifeKlQT6AnSubmBY5TCiOgkfDAJPWNfrTMreKRmeN0p8usjUSdvP8AzQrgmAQT5Gq79nNK6iFKRvsq6COvi1k1PhMHkKnTwpl06kmSaotaBqia95N2pyiiilpyKKKKiiKRxYyuG+FgFJ7EEx9cxHyFPUnjnBKLuc0keQ7/ADil1QDTIKKmSHgjWUUVkfaDjLpiMyc3lYbKbgRGZGLEFw5AIHLtQ0SNXqxTjTm+VCobQv8AJmTmP3IuBh0jWI+dY+UrXlXtFZSx7UuUVitrx2luABj4M11LYFzsBmJLfunTSpLnF35ltXKjl33R2QnI4GGa55xE6jWIqZSpKueOD/l7p2KoWHqviH6imheWJkfWqb2d4w+IN1LiKMq2mEbFbgeAQST8HWJnYVY/suz/AKVv/aKmlimtc0tg9dQmlcESCCO4NdVQ8K4PbayhOYK6hjbVoSSPegdde8aAxNOLaxCABWS6IgFxkI8yRIb6CrLRMAo30mgkNd62UvGiPs92eqMojckiFA8ySIpqzOVc3vQJ9Y1qmxN+4Qlu4v3ouIykAi3cyMHgNrlJAOh6in8NxRHYL41Y/CyMII3EkZSfQ9KhaYVupuDIF9T5cfBO1WcfwyNaZmhWUSr6yDIgaakE6QN5qzqu424CWy2i821m9M4+usVTO8EFCdoIXnDRkMeMBgGCOScsrsCddw2hPUbVZUniQxlljMHVUnbTViY8iR/LSFnHsTdjEWmNk/fKbZATSdDM7dddqfWZ3TxC5qDtoXku3nWVd1HfSRoYIIIJ7ggifLSPnVdhC+IRLq34tMoZDaWMwPU8xSdthAqb9kIffNy4OzuWH02PzpI7JmU91NhEOOvDoKywOMW6CREqcrQQQDAO433FM0nwq2FVgoAh20AjtH6RTF++qZc5C5mVRPVmMAfM1tNMtBWG4AOICkoqNryhghPiIJA8hE/1FSVapFFFFRRFFFFRRFFFFRRRYm9kRm3gaDueg+ZgUnYs5R3PU9z1P1qbH/AO7f0BP9a8rPxr7hvmu3Bs1d5LgWlgiBDTIjed571yuHUbKo1nbrET9NKlorhXaqzA8Dt22ZvE5KlfHBhSZI0AzSY1aToNactYS2oCqigCYAAgToYqeipJUVZxGytqxdNpRbOXdAAd/L1P1qDi+Ge3bLpdaFkubl4ooUAkmQppvjv/AE17/wBtv6V5xrhhvhALmQK4YrlDBo2DAkSAdY7gUYNk3MW0xHE/Sr+D8XW1h7IxCmySPCvieEzZVZ2CDlzI96InyNO3+PWEcoztmBZYFtzLASVWFIZgNcokxrtSnFPZ04gfe3ifDlPgEe/mzKJhW+EnWQOlODhIzq+Y+G7cux5upUj0E1DBulEuJkpDF8ewzubdzW0bNq6twBiId7iySq/dgZAc5IjN0ioRi+W4a/iM1uzcuL+GzMMqalii6AK0kkRtrU1z2XBDKLrBXsLYcZQZth7rGD8LEXSJ1gdKr/aHh9oJeC3iWIvsbYXPGe2okj4CoTR20EtoaJsGwTKRqnstv+/hbBWBAI1B1BqvZA2KhgDktBlnoWdgT6wo1rjDYC7kRXvEAKoi2oWQAN2Mt9IrpuDqCGtM1t+rzmJHZs8z3HahEDejYGtmXX66tK6xeKFplzmELTm7EiNewnr51QX+BXjdcqoyX7rreOYfgyrgjXrDpG/3pPSrzhtosbouE3FW4VUuBPuKG2AESSPlUnBPwQOga4B6B2AH0AptSpIHECEgYYUw6++fUforPXuFYgWwoRi32dUtlXUCzeDOS58Q0gptm9wiNdZ8VgbzHEMLLZmyIoDKFZA6l38NwEu2pg5RCgdTOprwmk5iqhZPhXBr72gLitEY3TOBDG4Ba91tCADEHw1NxLgd/wAIRHa3/wAkzqLgBLpdY3SCzAg5Mus61q+HD7tfOT9ST/emK2g2yyM+9ZBcDi+W4QXEBGK5aM4zKCbfLUnMYJhyDJy5hMRFR4UXRcu8q3eVbd/CtyWcFuXyznAlyu5kjNrB9K2dcu6qCWIUdSdKvKpmWExmGxfLt5xdVz9oyqpVnVzfdkbS6F0tldfGABBHQ6rBW8joJJLA5j+Zvek+e9e2TmJc7tt5L0Hz3Pr5V03v2/4j+qP/AHiuPbzWDRp8ro2X8Redfi6sKKKK7VyooooqKKr4piclxJV2GViAiltQVBJjyIj1NLnikataurb/ADlR+qg51HmR6xVjj1IyuBOWZA/KYn1iAflXKmRI1BrNxYh8kLTwT2ZMpF/Hr7Sn7Vsf6qfJga8/a1n/AFB+v+KcivZrksuuWcD6/pQYbGW7k5HViNwDqPUbip6WxWBW4QxzBhMMrFSJ3EjceRqBuGtul+6rdSSGn+VhlHqBVwFeVh0MePX0mcdh+ZbuJMZ0ZZ7SCJpfA8RVgVchLiQHUnbTcHqp3B/uDVbheGPdUO92QZjMXJ37Zwn/AMamPBGAhGtCdC3KUMPNSNJ9RRQ3QlPyUwMjnexsre3eVvdYH0INSVSYr2dtlXILG7lIRy2qnpGWANQJO9S4PBrdtqxuXipGtsvpPVSQMxg6QT0qsrdZSjTpxId7dfSku4i5dzrZhVBKG6T1gTkUbxMSTE94pu1g0VOWFGWMpEbiIM95qS1bCgKoCgbACAK7oSeCBz9zbBV/7NKfgXGt/usS6H1DGR/KRUmBxDlriXAuZMuqzBBEzB26iPKnKQ4drcxDfvhAP4UGvzLH9KuZBlFmL2nNf/QlcUt23cdbStlvFIceIIxYi4xB28MEdJH1tMLYCKEWYHfc+Z7mpajBZjlSNN2Ow8vM+VE1rqhytCVWxADe1/q9uXAu5Arm3a5h8Wib5ToW8yNwvl1601h8Kq+bdWI1J/t6VlvaNGt41cWqO3IspIUE5ke66uAPiIlXj9ytClhm0+0blZlSu6p2dAtepHSNNPSvSe9YPC83DC+oLW3u4hGe4AIzHCWnbV1YAF5UeEydNKi4rxG/ewpF13ts1nCsLS245hZgbpMrnUrGwIyxJBFdGZJyLafa2M5AIBIBJOsaEwOk1GLUnM5zN07D+EdPXese/G8Qr3eXmZRbvEIyD7spcRRoqg+6WbKzMWABEVI3G7v3qLfzAXraJeyKuhsC4SxKlRLeEHLroAJM1m1a1R8ibLvp0GMgm5WxqKzbZrs5vAkeGN2Kt19CDWTs8evlsOWb37dktaCQczKxYkMobLtqp8OuYVPhOLuLC5b5L3DbLPywBaZldmUuVKj3coDBmGg6iDwlPtFx3IcU6WhoW2orOez/ABG/ee2XbKnIR2XJGZy1xdzquwaBWjrRBXARCKKKKiiKrlXK7oNtGHkGnT6qfrRRXPihNI9b03DmKretxUtFFFZK1UUGiiookeB/9Pa/hFPUUUTu8Uyt/Y7xPyiqlL3Jv8siVvEskfC3xAjsTrp1Jooq2XsjoDMS06QfYSraiiigSEVXcNabuJI0AuKsfvC2kn5ggfKiiiboU2n3XeH2E40s2QHLpJbrExA8/PpT9u2FAAEAUUVq4ZoFMEb1i13F1QzuXVFFFPSl7NRYn3GnbKZ+le0VYVHRIG0Ht5XGZWWGB6gjWucHgktAi2sZjLGSSTAEkkknQAa9AKKKwStoaLu+Jyr+ZoJ8oJI+YEfOrECvKK08GP4/NZ2K/sXtFFFdS51/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8" name="AutoShape 4" descr="data:image/jpeg;base64,/9j/4AAQSkZJRgABAQAAAQABAAD/2wCEAAkGBxQTEhQUEhQWFBQXGBcbGBUYGSAcHhscIBcYHB4cGhwdHiogGCEnHRodITEhJSosLi8uGCAzODMsNygtLisBCgoKDg0OGxAQGywkICY0NCw0MDQsLzQ0LywsLC8sNCwsLDQ3MC0sLC8sLCwsNiwvNCwsLC8sNCwsLCwsLCwsLP/AABEIALYA2gMBIgACEQEDEQH/xAAbAAACAwEBAQAAAAAAAAAAAAAABAMFBgIBB//EAEAQAAIBAgQEAwUFBwIFBQAAAAECEQADBBIhMQUTQVEiYXEGMkKBkRQjM1KhFWJygrHB0VOSFiQ0svBDc6Kjwv/EABkBAAIDAQAAAAAAAAAAAAAAAAIDAAEFBP/EADARAAEDAgMFCAIDAQEAAAAAAAEAAhEDIQQSMRNBUWHwIjJxgZGhscHR4SMz8RQF/9oADAMBAAIRAxEAPwD6VRSVritomC4Rvyv4D9GiflXtziKBioDOV97IpYA7wTsDGsedZuUrv2T5iCnKU4lfZVASM7sFUnYE9T3gAmOsVG3F7a/i5rXbOIB9CJB9K4svzmUsj2xANpmIHi8WpWZ1BGh86bSpF7oQVCaLdo5sjr1TWCwi21yrr1Zjux6lj1NMVFzCIzqVJMdxPkaR/bINwqtq66hwhuqAVDdeuYgHQsBA+RoX03tPaCAVRU7QMqzopHh/FrV1SyuugJZSwlACRLAHw7da7PE7OQXOdayEwHzrlJ7BpgnypcFEm6qirYnPDslmMoygA3JBzGSPd1gR517c4nnwy3rUg3AmQEayxAGncTMeVP4WwERUEkKIk7/OiFhKaw5W5t+5dosAAdBFdUUUKUiiiiooiiiiooikcQpa/bX4UBuHzPuj5CSfpT1VV/DJcxJDSSLQ2JES7dj5H6UTU2lEkngixxc73VyWzJRxJEAkQ2nhPWdjPlU9nH22bNZu22Y7rmBzfQyD5/oabs2wqhVEACAOwrjEYVHBDorA/mAP9aNtTK6W2Q1W0aliDHj18pqziwTlIyt+U9fQ7GoLoy3D2fUHzACkfQA/WqtstluW7RZbVGY+40+7mO3QrO2o7U/evkqA2txCGEfGo0YjucpOneK7g8VmFp1+VnVaBw7w8Xbx/PX7YoqAYlT7njPZdfqdl+dTLhXPvPl8lG38x39YFcbMNUfujxT34mm3n4KO5fVTBYA9up9Bua7s4cvq8qvRJgnzYj+n/gasWVQQojv3J7k9akrupYVrDJuVxVMQ59tAuLVpVEKAo7ARXdFFdKSkLlsMIYBh2In+teWLCooVFCqOgED6CpKKwZW3JiETXNxMwg/+dQfrXVV2OQXbqWjqgUu699QqA9xOYx+6Ktusq2sD7HRJ8JutzQWIc3DdltNGRgJXsrD4ehFS4XAX7Tstt7YstdNySCXAY5mSPdMmfFIgHbShbge5ZayhyJnTNACZTEldehUQQINXFMqOJMlHVY1sZRHLzP1Czl32dfloqNbVls37clZBNy4jgkRqPCd+rTUWD9nr1u4boa2zM905GZioW5btJqxWXI5fYSGI0rUUUGYpMKs4ZwgJhbOHc5uWiLmWV1UbjqKl4PdLW9TmKs6z18LECfOIri9cN25y0LKifiONJPRFP6kjbTvUFyx9mdryy1tgougklhBPjBJ1gHUdh8qKJEHVdLWdjITfUDrj+FcVmcDjbovLzrjjO9wKMqNauABiotspzIQFk5t4bTtpqRscHso+dbYDSxGpgFpzFVJhSZMkDWaAFcxVa/tOISLZLPbw7oMwALXrhtqpMaQRJaNulJr7S3LYxBuWwzJeuAIG2RLNpzlKqS2rHUgDUSRV1b4FhwGAtCGCqdT7qtmUAz4QrGRG3SvG9n8MQQbSwSxbU+LMqq2YzLZgqgg75RRS1S6X/wCIPvAotHJzLVsvmEg3LaOvhjUeKDr9au6VHDrX5F95G/mRQqn1AAHypqhMblaW4jiDbts4EkDQeZIAnykijA4TlgyczsZd+5/sB0FKPZN286szZE5RCCACZLeLSTqB16VaVZsITXdluXebn2hFFFFClJbiV/JadsoaB7p2M6AHyk1V2cAtg2lOZmIPiXpEtlQE/drvt0AFXN+0HUqwlTuKq7uFt2b1q4FCg5kZyerQVzE9ysepFOpPymyaGipTNKSJnTfaw61Wjt3AwBGxEivGuAbkDSdT070gLREhWZVJnKI+caSJ8q8GGT8o3mSJM95Os12nGMiwWSMJUOsJn7cp93Mw7qNPkevyqNsU591APNz/APkb/UV7RSHY150ACc3Bt3krzDOweCxYFSdY3BG0etO0lhRNxj+VRH8xM/8AaKdrtokmmC7VcdUAPIbok6KKQu8UEtkR7gUkMyCQCNwNfER2WaxwCVstYXaJjG4kW0LEE7AKN2JMADzJ0qLAYQqGa5BuXNXI220UeQGg+Z60vau8+4GX8G2ZDa+NyDtI2UH6nyq0qzYQmOlgy79/4+/8VZhWNhlss02yItMdCCP/AEydiY1B3MHerOq3jvit8oCXuaL5Ea5/LLvPeK6HCgZNy5cdj1DFB6BVIAFWYIkonBrgHuME+/PrgpeJY5bSMSyhoJVWMZjGgHXU6aUmWcqr3r62VbKAqgJq0QpZyTJJiAAZp/DYG3bMogBO7RqfUnU1lfaxTirzYcWbl63atksUKjLeuAi2fGw1RQW0nVhUbGgQGo1ohovxP4vC1liwttYGgEkkmfMkk/1pG5j7GJt3LVm/ZuM1twAlxWOqkTAJ0k71DwjiBv4LO4y3AjrdXtcUFXH1BqH2Os3hh7BuNZKclMoS2yt7o95i5B+gqtLlLDzmzeacscatA8u86WbqwCjuoJkaFZPiB71ZO4AJJAAEkkwAO5PQVg+P8MuX8XjltLYJGHsEc1Cxkc0jJB026ginLOPttwl0GZT9huFQ5ksvJPiDbP59p1oiybhEe1JaOuvRbEMCJB070vhOIWrs8q7buZfeyOrR6wdKpPaAH9ltExybebLvk8GeP5M1N4K5gmv2+RyjdFpsptwYtyu5XQAmInsY60MWS5VrevKol2CiQJYganQDXqe1c4rErbEtOpgACST2AGprJe2BbEXvsy2bt5Ldtmc2ygyXXBW0fG4EqMzxrqUNWvBbhxeHs3HLW7ySr5Ylbi+FxqCNx9D51eUalEwtLodoluPgthse+UhWsgDOImFYGRvG1LWHt20tmzdsWk+02xcOHgLBVgA5eYkgD6VobGIdHFu6Q2aclwCJI1ysOjRrI3g7RT81ZdCOqO1PVrLDWsRdTD3FJFxHs49uWyaArcbKO5BDGQZnpFPtxq6LmXMAwu2kXD5RLWmtoWug+9AljI8I5cHWtVNB7UObklQsMnHLl2wZdL+bDs9xMgi04ZMqkDXWTo2+WRpVmvFmfGGwSHts91GtlV8IVJBI1bUj3mIBB0Gk1osNZW2ioghVACjsBUk1Mw4KAEKtXDXbX4RD2+ltyQV/heDp5EfPpXq8YtiRdIsuN1cgfNTsw8xVjXF++EUsxhQJJqTOoTs4d3hJ5a9eUpMcZw5IAvWySYADAknsAKduPAJOwE0hhLTXGF66Ij8O2fhH5m7uf0BjvTpTOwTZfebzAO3lJ38qNlPO8NCXiXMpNlvRTGCslVlvebVvpoB5AaUxRRWyBFgsRUnFDPKSSM7wcpIMBWJgjUbDWub+OtYfLbCtopIS2hYhRpJCjQTp5naacvcN8SustcWQCx+E7gdBOh+QqrZLi3mv2k5guWkQqWClWtvcI1OkHmGeoyjesqrQNMCeitZmKFRuUWjqfpW1q6HUMplWAIPcHUGuprOvw2+2KS6QoAuKWKkRk5RBGq5yc52kLEHek8P7LMLKqypn+yXLbGd7xjI09SPF4txNIgcUcq+wVoc6+x1IZQCfhBRSVHYTr86sJrFJwi6mNV3Yg3FaGzqAxFoLkPgLEySYkTE9IqTHcNFm1aRgrH7Ny1TNqL0Cbi/ExmPENRlHeiLZITn5nEQN3xZbKo0ZZIBXNuQIn51icRmLBQXa5cvWcuJgqckIrqkjsHMDTxTVjwf2WFs2iyKrLZKs6nxczmBg2bc6Tqe9QsA1VbMt74IWnCATAGu+m/rXqrGg0HakVwl4afaJHc21J+Z2P0FefssHW5cuOf4igHkFSB9ZOtDA4q8jRq70B/ScbKJY5RpqxgaDufn+tV+LOHuIFF20uXVSrJ4dI22giQR1BNTpwmwNrVv/AGipzhU/In+0f4qAgKNLGmRPt+0lwbiAuF0zI5QiGQQGUjQgbaGVMEjT5U7h8KiTkRUnfKoE+sDWo8XgQ+UyyMs5XSAQDuNQQR5EVBc4YY8F66GHuktmE/vD4geo+kVZg8lbtm4yDCfVACSAATuY36a96EQCYAEmTA3Pc9z51WpxgDw3LdwXFEsqoWETGYEbqY9al/aqnVEuOo3ZUMfKYLfIGqyuVGi8bkxjcKLiMjddj2PQjsQdZqLh2ILAo4i4kBhuDI0YHqDr9DVfbZ7t4C7ntoVY21BKHRgCXjWSCCB2O1OfshZLZ7mcgDPnMwJgdjEncdauABBTC0Nbleefh1vVhRVbzLlk+Mtdtn4gsuv8QUeIeYGnXvXtzjdkAw4ZuiCczHsBEzVZTuS9i492/grGiq4faYzE2R3SG0H8c6kfw0hexOJfD3Li5IyuUS2DnuAAxlYkhc0aGCYIqZOavZWmRCt7vELSmGu21I3BdR/U0pZ/5hw5/BQyg/Ow+PzUfD337VWcE4pbFti5sFUyAcpWD5mMZGtvL5iYg9Z2EVZnjtoKCM5MuuQISwKAFgV6QCD6EdxVxGiraMb3deKsya64esy5+KI/hG311PzFUtvjlm9my5yiqjtCNLKxhcgiSGP6dpmpsR7RDTlgBeVfclwwKm06Kyso10k/QV3YSllGcrKxNTMco0Hyr+ikF4vb5wsnMHMgEqQrEJnIVjoSF1+R7Gn67Vyoql+0sHuRZc+M6rljYbSwq6qgsLfiUazlJYglWJIk6khhvvXNiz/H5rrwTQat403zyXdriRYStm4RJHw7gwfi7iuRxRsxTkXMwAYiU2JIB97uD9KawGHKIFYgmWJIECSxOk+tRYvBS3MFx7Zy5WK5dVBJHvKYiTr5ms3syteaeYiBG7VQYrHWmGW+r2xp76kCdxDjwgjvNR8Dty1y4LhuKCUtmcwyCCfF8Xi0n92nOEXme0GYkyWhiIzLJysR5iDTYWNqhMSFHPyAsA97eSRxet+yvYXH+gCj/vNP0hY8WIuHoiInzJZm/TLT9U7cl1LQOXzf7RRRRQpaKKKKiiKKKgxmJFtCxBOoAA3LEgADzJIFQXVgEmAqbj+Maw73lAnkgKTqCRcJIYT0DSI7nypziPFeTdYN7gtBtBLFjdCKB6lgPU16vDeaHOIAY3FKZOiIfhB7nct3jtS2M4EnKujOzu6qoe6zNADZlUZSCPFrI8UwZMCmWJARViOOgSvFOOqo5wRw1i4bbo2Ub21dhmJy+6yka6kR1p3/AIjteEqrshFklwNFF1sqTJnVtNBpVTa4ILjPbztmN1r1y4jMTbzWltcsM2pZlTqJEzA0q8tcCsqmQA5Ysj3jtZbMn0O/ercALFU6crerJV+PzdtKiNy2e8pcj3uWjTk1n3ljUaxpTnBuNJiQ+SQUIDCQYkSNVJG3SZFQv7N2TM5yv3sJnOVeYGD5QNpzH0nSKZ4bwtLJYqXJfLmLNPurlWOggaaUBywguvOLAsEtzAuvlY/uhWYgeoWPnTOJwwe21syqspWVJUgRHhI1UjoaWx4+9w/8bn/6n/zT9Q6BOf3Wjz94+lSn2dQ5me9ee4eXF1iuZeW5dIhAujEnUGZM11guCT4lZiS1xjceJcuqqTlVQICqAu2w362Fo81og5AxDHSG0B7zGvzqxW6vRl031Gn+K0KGGMZn+iya2Jk5WHzVKfZW1yltK9xQqW0nwkkI4cFgVIaSIYEQQYiubXspaVCme5BXEKT4BpecO5ACACCNNIjeavXuqNyBG8mK5+0LJXMJABInYHrXZlXLnAtKqLXszbGJXEZ7hZXdwpyRLWjbILZM5UAyFzaHy0q7rjnLAOZYOxkQfSu6kQrmVX8Rw65QIgMcrGToD8+u3zrj7Inb9T/mrG5bDAqwkHQiq/DPIgmWUkHvodyPMa/OuLG5oDpsunCBgJbAXn2VO36n/NRYvhqXEZDIDKRIJkSIqLiGPZX5Vu2WuMpKk6LO2p6xuQNYrwXcSNCiPl+LNlzCdMq6wY7mPrpxDNrPutVtCIdYei64baDWwWAzCQYkCVJWQJ0Gm1SYlbVtczwo7kn6DXU+QrrhtlltgNoSWMdpYmPOJqDD2zcus7mRbcrbXoPCJY9zqR5CpJk3UNKmXuMCB1Zc8KwQyFmUhnZnIMggHYETocoArIcO9uVuXhaOGXxXnsrkv5nlSfE9uAypp72oGtfQqx1r2Js2Ml3nZGtYhsQbpCrKt71tiTosdasPmZSagDnSAFW4P2+tO+FU4eFvIWuPzCRaM3AFOmpJSNY3qbH+2i28Phbv2Ys163znti4furQKguTHi1YaQJ17V1Y9gMPcsYhbWILLfurcW4mVsmV2YKhBgiWPWnr3sDh7jM157jjkpZRVZkCooI+FvHJMwdPKizN5oMnIKLjPtVasY2xhzazWrqW3N/OYQO7osrG0qNZ+LypY+1jNdtWrOEDvcfErBvFYFm5lJ93WRrHy86bT2DQqBcvO8YT7NOUAwHZlff3lLD/bUWF9gja5DW8XcW5Z50XDbVi3NaWJBMTVZm8flTJyUg9qrRwdzECw/Nt3eScOzQxvSoCAiQZzDUUxw3iFvF2sM+TIWukPbLElHthiynbZgOlQp7AWctpGu3XVbz37ktDXbrAAOWQgpljQL2+svspwvC4RsYvLuXg945bZttcgwuguGdWkEliPWiaQdCU+hTl05Zjw9VajFWjJS3cuKCQXQEiRuBr4o2kSNKsMBgrZRWKyT4pMyJ1HpFKcNuBmxGVDbXmwLZjT7q2TsYAJM6edN2MQyoFyNoImQdfSdq6cK4NJkxpvXH/6NJocGtb98FW8UNlLzZpQFdXJbIzkQFJnKrABd9TI7VlOFXWs4d2ugviuSjWic3L5RyibYnTLqzgmZEnQiN3Zs+CHhiZzT1nvSv2W5a1snMnWyx0/kbdfQyPSk1q2d5g9BNw2HZswNDz5/Hx4KiwuIu3FUC4mty6ouqM8qttWGohCcxKkrIgd5jnB8TuM9i2VGa+lq6rANCoAOeDruDAE/wCqN4rTYPHK8qJVxvbYQw+XUeY0qU4dc/MjxhSoPYEyR9QPpSC8jVG6jlMELFcO4mbmJQuQ1lVLFgI5ZZiihoY5RG4bUHeAa19vBLcaAPAp8RBOp3yjXbv9O9S8s3cyjRNQx791E6ep17b7PYeyqKFQQoEAV30KRMPd5flceJrMc0U2jSxKVsYLKzEBYLEgyZAygQBEdKg+wt7ukcoqGHfMIn/zvVrRXftXLN2LdFXvg3JZpWWfMQJ/0wm8T0muU4cwAEqYW0PUo06+RqyoqbVymwb1zSKYI5w7R77Nl6CUC6fSSfM0z9mXt+p/zUtFCXkoxTaNyKgxWGDajwuNm/se48qnoodUaz2GsXCwe9cHgLEpAAUwRo3VcpnXf9KZbidrJnVw4mBkOYk9gBua89psFntlwAWUHcwI/M3fKTm17GksALKw1qw7droTVtImWIJnvWZiKIYeS3MNUFenmfqLWgDo/lMPxq0EzT4vFltfGSDEBd99J2pjhuHKWwG1YyzRtmYkmPKTUFm+qklcPcUsZJCKJPn4qmt48FgpS4haYzCAYExoT0rnItZOe20NHPVN1Ue0VokWWyNcS3dVrltVzErDAEL8WViGga+Go/aHGumYI2WMNibk92VVCx6Zp+lVvD+J3Hs3Lt13W4rWVNhSBkBdAGJIOfPmkttGgggmqA3rmJU968SVZLN+zYZrpfl22FxnypkYoozqD4hqBqonSoLH2w5WuG6HU4KVUeE5ni/IAgwu/wCXfSn04+5LRZlf+YyBW8TNaJBWCABmiBrSyceu3eUbaqH5ro9ssV2s5wHzIGQ6jQr+lFdUk0x18uy22uG8VxkBiDbLrItAdIGm3nm1q34BcuG4/wCMbPLtQb6src2XzhcwBKxk6RJMeSNv2gthrLpYH3wsZ2AOZTefIuYqpUa6+JhIBiYqdfaY/eBrYV1KhUYsGOa4UHhyS09CgadhrUIPBQLR1nPaHFmxbxjpmDNacrlUkh1smHkCFGwk6fdnWp+GcYN57JAKq4vqyGdGtuBIkA9DuBvtVhi7IbmZgCAi6HYiXBB8iCR86Zh2Bzi08EutVNNoI0m/MLL8IxlzDm6bjG4zJhWKs+bW5d5RcNHhABACn8m+pq6tcZd73KRF/FuoWLHRbYQkgBdSc0R+tPWuF2VVkW0gVveUKIPr3qSxgraRkRVgk6DqYk/OB9KUXA3TiSTJVJivaYqmYWwTyr9yM8fhuqgTl6zv0jrU441c5hslEF3ncucxyfgC9O0zBiPKasRwyzLHlJLAhtBqCZI+Z1qS7g7bTmRTJDHTcgAA+sACqkKrrMcJv3L3LY+O6guPJfQgX7iZRppp18hV+nEwxyQUvHQW30JPcdGA3JE7GmbGERIyIqwIECIEzH11rxbq85Qx1AGQR1bMJnpoI+dOotFR4BFkNetkpQddAevVP4e0EUKOn69z9akorm48AnsCa1lj6LqiqmxfuBQARpyhBEyzkFtZ2hq8uYssVMiAbjFANQFDASZ3kjSm7IpH/QI06mFb0VVJjWDIoywDDCOyFmO8joB/emMHfckBo1QMREQSdBv2qjTIuibWa4wE7RRRS05FFFFRRBE77VW4XQZTunhPy2PzEGrKkbv4rR+RJ9Zf+39q5sW0GnPBPwzoqAcf9XVIcVbJy7vw22OfyUiCflofQGn68IrLBgrVY7KZUF/DW3guA2jAE7FWEEdiCKrWsc5mNu3ZyrFsO4LFsrAwACNFYaa7imU4LaiGBcDQK7FlUdgp0/vTtmyqKFUBVGwHSrkDRHLG6XPMKqt2l8CXsMgzl1JEFZcEvpvDaz609h+G2kjJbUQS09ZK5Zk6zl09K44xogYbo9sj/eFI+YYinqhNpVPAIDgI6/aQ/YuHlTyUlMmXTbIZTT906jtXg4Jh4I5S6xOnYyI/LB1EddasKKqSlwlMNw21bKm2gXKHAA0AzsGYx3JEk1JibfXU6QwG5G+nmDqKkvXQqlmMKoJJPQDUmkLS3roDF+Sp1CqoLx5s0gGOw0o6b3NdmCjqAqsIdYJiObbZc7Kds6QCNiCJBAkR061l8BxV7NnmG5cxLs18ZXMwtp3BKi3aLdACToJ6VfrbuWfdU3U1nxePeZgwDEnr2iuLOEwt5cotoQpYm2VykFyS+ZTBGYkkzvR1A3MS3TqyCmypswTut+/Pmlm9oTnAFvwZ8OhbNrN5VKwI1gtB1oucfcBzy1MXOWhDMeYQCXyhULNlggwDqG7E1bfs+1/pruh26oAEPqoAjtFQjg1jKFFpQAZAA2Ouo7bn6mlS1FdVLe1Jyh1tSvJs3XloIW47JAEakFZ1iuMTxwWSz5TdZWxGjElstpplQiGAJiSABIlqvF4VZC5RaQLkVIyiMiklV9ASSB51HiOE2HdBctIwPMkEblxLA980GQd4p+Hd/IISMQJpmerq5s3Myqw2YA/UTXZrxVAAA0A0Arm/bzKyzEgifUVrBZh5KFMYCV8JCsYVuhME+o0Gk1NzFgmRHUyP1pO7hHdQCQuVSFifeKlQT6AnSubmBY5TCiOgkfDAJPWNfrTMreKRmeN0p8usjUSdvP8AzQrgmAQT5Gq79nNK6iFKRvsq6COvi1k1PhMHkKnTwpl06kmSaotaBqia95N2pyiiilpyKKKKiiKRxYyuG+FgFJ7EEx9cxHyFPUnjnBKLuc0keQ7/ADil1QDTIKKmSHgjWUUVkfaDjLpiMyc3lYbKbgRGZGLEFw5AIHLtQ0SNXqxTjTm+VCobQv8AJmTmP3IuBh0jWI+dY+UrXlXtFZSx7UuUVitrx2luABj4M11LYFzsBmJLfunTSpLnF35ltXKjl33R2QnI4GGa55xE6jWIqZSpKueOD/l7p2KoWHqviH6imheWJkfWqb2d4w+IN1LiKMq2mEbFbgeAQST8HWJnYVY/suz/AKVv/aKmlimtc0tg9dQmlcESCCO4NdVQ8K4PbayhOYK6hjbVoSSPegdde8aAxNOLaxCABWS6IgFxkI8yRIb6CrLRMAo30mgkNd62UvGiPs92eqMojckiFA8ySIpqzOVc3vQJ9Y1qmxN+4Qlu4v3ouIykAi3cyMHgNrlJAOh6in8NxRHYL41Y/CyMII3EkZSfQ9KhaYVupuDIF9T5cfBO1WcfwyNaZmhWUSr6yDIgaakE6QN5qzqu424CWy2i821m9M4+usVTO8EFCdoIXnDRkMeMBgGCOScsrsCddw2hPUbVZUniQxlljMHVUnbTViY8iR/LSFnHsTdjEWmNk/fKbZATSdDM7dddqfWZ3TxC5qDtoXku3nWVd1HfSRoYIIIJ7ggifLSPnVdhC+IRLq34tMoZDaWMwPU8xSdthAqb9kIffNy4OzuWH02PzpI7JmU91NhEOOvDoKywOMW6CREqcrQQQDAO433FM0nwq2FVgoAh20AjtH6RTF++qZc5C5mVRPVmMAfM1tNMtBWG4AOICkoqNryhghPiIJA8hE/1FSVapFFFFRRFFFFRRFFFFRRRYm9kRm3gaDueg+ZgUnYs5R3PU9z1P1qbH/AO7f0BP9a8rPxr7hvmu3Bs1d5LgWlgiBDTIjed571yuHUbKo1nbrET9NKlorhXaqzA8Dt22ZvE5KlfHBhSZI0AzSY1aToNactYS2oCqigCYAAgToYqeipJUVZxGytqxdNpRbOXdAAd/L1P1qDi+Ge3bLpdaFkubl4ooUAkmQppvjv/AE17/wBtv6V5xrhhvhALmQK4YrlDBo2DAkSAdY7gUYNk3MW0xHE/Sr+D8XW1h7IxCmySPCvieEzZVZ2CDlzI96InyNO3+PWEcoztmBZYFtzLASVWFIZgNcokxrtSnFPZ04gfe3ifDlPgEe/mzKJhW+EnWQOlODhIzq+Y+G7cux5upUj0E1DBulEuJkpDF8ewzubdzW0bNq6twBiId7iySq/dgZAc5IjN0ioRi+W4a/iM1uzcuL+GzMMqalii6AK0kkRtrU1z2XBDKLrBXsLYcZQZth7rGD8LEXSJ1gdKr/aHh9oJeC3iWIvsbYXPGe2okj4CoTR20EtoaJsGwTKRqnstv+/hbBWBAI1B1BqvZA2KhgDktBlnoWdgT6wo1rjDYC7kRXvEAKoi2oWQAN2Mt9IrpuDqCGtM1t+rzmJHZs8z3HahEDejYGtmXX66tK6xeKFplzmELTm7EiNewnr51QX+BXjdcqoyX7rreOYfgyrgjXrDpG/3pPSrzhtosbouE3FW4VUuBPuKG2AESSPlUnBPwQOga4B6B2AH0AptSpIHECEgYYUw6++fUforPXuFYgWwoRi32dUtlXUCzeDOS58Q0gptm9wiNdZ8VgbzHEMLLZmyIoDKFZA6l38NwEu2pg5RCgdTOprwmk5iqhZPhXBr72gLitEY3TOBDG4Ba91tCADEHw1NxLgd/wAIRHa3/wAkzqLgBLpdY3SCzAg5Mus61q+HD7tfOT9ST/emK2g2yyM+9ZBcDi+W4QXEBGK5aM4zKCbfLUnMYJhyDJy5hMRFR4UXRcu8q3eVbd/CtyWcFuXyznAlyu5kjNrB9K2dcu6qCWIUdSdKvKpmWExmGxfLt5xdVz9oyqpVnVzfdkbS6F0tldfGABBHQ6rBW8joJJLA5j+Zvek+e9e2TmJc7tt5L0Hz3Pr5V03v2/4j+qP/AHiuPbzWDRp8ro2X8Redfi6sKKKK7VyooooqKKr4piclxJV2GViAiltQVBJjyIj1NLnikataurb/ADlR+qg51HmR6xVjj1IyuBOWZA/KYn1iAflXKmRI1BrNxYh8kLTwT2ZMpF/Hr7Sn7Vsf6qfJga8/a1n/AFB+v+KcivZrksuuWcD6/pQYbGW7k5HViNwDqPUbip6WxWBW4QxzBhMMrFSJ3EjceRqBuGtul+6rdSSGn+VhlHqBVwFeVh0MePX0mcdh+ZbuJMZ0ZZ7SCJpfA8RVgVchLiQHUnbTcHqp3B/uDVbheGPdUO92QZjMXJ37Zwn/AMamPBGAhGtCdC3KUMPNSNJ9RRQ3QlPyUwMjnexsre3eVvdYH0INSVSYr2dtlXILG7lIRy2qnpGWANQJO9S4PBrdtqxuXipGtsvpPVSQMxg6QT0qsrdZSjTpxId7dfSku4i5dzrZhVBKG6T1gTkUbxMSTE94pu1g0VOWFGWMpEbiIM95qS1bCgKoCgbACAK7oSeCBz9zbBV/7NKfgXGt/usS6H1DGR/KRUmBxDlriXAuZMuqzBBEzB26iPKnKQ4drcxDfvhAP4UGvzLH9KuZBlFmL2nNf/QlcUt23cdbStlvFIceIIxYi4xB28MEdJH1tMLYCKEWYHfc+Z7mpajBZjlSNN2Ow8vM+VE1rqhytCVWxADe1/q9uXAu5Arm3a5h8Wib5ToW8yNwvl1601h8Kq+bdWI1J/t6VlvaNGt41cWqO3IspIUE5ke66uAPiIlXj9ytClhm0+0blZlSu6p2dAtepHSNNPSvSe9YPC83DC+oLW3u4hGe4AIzHCWnbV1YAF5UeEydNKi4rxG/ewpF13ts1nCsLS245hZgbpMrnUrGwIyxJBFdGZJyLafa2M5AIBIBJOsaEwOk1GLUnM5zN07D+EdPXese/G8Qr3eXmZRbvEIyD7spcRRoqg+6WbKzMWABEVI3G7v3qLfzAXraJeyKuhsC4SxKlRLeEHLroAJM1m1a1R8ibLvp0GMgm5WxqKzbZrs5vAkeGN2Kt19CDWTs8evlsOWb37dktaCQczKxYkMobLtqp8OuYVPhOLuLC5b5L3DbLPywBaZldmUuVKj3coDBmGg6iDwlPtFx3IcU6WhoW2orOez/ABG/ee2XbKnIR2XJGZy1xdzquwaBWjrRBXARCKKKKiiKrlXK7oNtGHkGnT6qfrRRXPihNI9b03DmKretxUtFFFZK1UUGiiookeB/9Pa/hFPUUUTu8Uyt/Y7xPyiqlL3Jv8siVvEskfC3xAjsTrp1Jooq2XsjoDMS06QfYSraiiigSEVXcNabuJI0AuKsfvC2kn5ggfKiiiboU2n3XeH2E40s2QHLpJbrExA8/PpT9u2FAAEAUUVq4ZoFMEb1i13F1QzuXVFFFPSl7NRYn3GnbKZ+le0VYVHRIG0Ht5XGZWWGB6gjWucHgktAi2sZjLGSSTAEkkknQAa9AKKKwStoaLu+Jyr+ZoJ8oJI+YEfOrECvKK08GP4/NZ2K/sXtFFFdS51/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0" name="Picture 6" descr="http://s.hswstatic.com/gif/willow/geography-of-rwanda0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95352" y="152400"/>
            <a:ext cx="4105774" cy="3429000"/>
          </a:xfrm>
          <a:prstGeom prst="rect">
            <a:avLst/>
          </a:prstGeom>
          <a:noFill/>
        </p:spPr>
      </p:pic>
      <p:pic>
        <p:nvPicPr>
          <p:cNvPr id="1032" name="Picture 8" descr="https://upload.wikimedia.org/wikipedia/commons/thumb/1/17/Flag_of_Rwanda.svg/2000px-Flag_of_Rwanda.sv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3657600"/>
            <a:ext cx="4114800" cy="304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96246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5105400" cy="6096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Identity cards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73764" name="Picture 4" descr="http://www.igougo.com/photos/journal/pref/DSCN5663_prefR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0" y="0"/>
            <a:ext cx="3810000" cy="5072866"/>
          </a:xfrm>
          <a:prstGeom prst="rect">
            <a:avLst/>
          </a:prstGeom>
          <a:noFill/>
        </p:spPr>
      </p:pic>
      <p:pic>
        <p:nvPicPr>
          <p:cNvPr id="22530" name="Picture 2" descr="http://online.usip.org/analysis/images/content/Tutsi_ID_Car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98141"/>
            <a:ext cx="7772401" cy="525985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11620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647700"/>
          </a:xfrm>
        </p:spPr>
        <p:txBody>
          <a:bodyPr>
            <a:normAutofit/>
          </a:bodyPr>
          <a:lstStyle/>
          <a:p>
            <a:pPr algn="ctr"/>
            <a:r>
              <a:rPr lang="en-US" sz="3600" b="1" i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West African Civilizations - Ghana</a:t>
            </a:r>
            <a:endParaRPr lang="en-US" sz="3600" b="1" i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501649"/>
            <a:ext cx="5224182" cy="6356351"/>
          </a:xfrm>
        </p:spPr>
        <p:txBody>
          <a:bodyPr>
            <a:normAutofit/>
          </a:bodyPr>
          <a:lstStyle/>
          <a:p>
            <a:r>
              <a:rPr lang="en-US" sz="4000" dirty="0" smtClean="0"/>
              <a:t>Why is salt important for survival?</a:t>
            </a:r>
          </a:p>
          <a:p>
            <a:r>
              <a:rPr lang="en-US" sz="4000" dirty="0" smtClean="0"/>
              <a:t>What impact does salt have on the kingdoms of West Africa?</a:t>
            </a:r>
          </a:p>
          <a:p>
            <a:r>
              <a:rPr lang="en-US" sz="4000" dirty="0" smtClean="0"/>
              <a:t>What similarities does Ghana have to Mesopotamia?</a:t>
            </a:r>
            <a:endParaRPr lang="en-US" sz="36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4182" y="742949"/>
            <a:ext cx="3919818" cy="282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283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1618" name="Picture 2" descr="http://news.bbcimg.co.uk/media/images/48890000/jpg/_48890109_genocide2708_rcard_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991600" cy="6858000"/>
          </a:xfrm>
          <a:prstGeom prst="rect">
            <a:avLst/>
          </a:prstGeom>
          <a:noFill/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782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610600" cy="12192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>
                <a:solidFill>
                  <a:srgbClr val="00B050"/>
                </a:solidFill>
              </a:rPr>
              <a:t>Rwanda:</a:t>
            </a:r>
            <a:br>
              <a:rPr lang="en-US" dirty="0" smtClean="0">
                <a:solidFill>
                  <a:srgbClr val="00B050"/>
                </a:solidFill>
              </a:rPr>
            </a:br>
            <a:r>
              <a:rPr lang="en-US" dirty="0" smtClean="0">
                <a:solidFill>
                  <a:srgbClr val="00B050"/>
                </a:solidFill>
              </a:rPr>
              <a:t>Hutu Children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6498" name="Picture 2" descr="http://quakerfront.com/wp-content/uploads/2008/06/kids-at-windo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57300"/>
            <a:ext cx="9144000" cy="56007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32857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4" name="Picture 4" descr="http://upload.wikimedia.org/wikipedia/commons/4/48/Kigali_orphan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62124" y="0"/>
            <a:ext cx="6324752" cy="41148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2819400" cy="1600200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rgbClr val="FF0000"/>
                </a:solidFill>
              </a:rPr>
              <a:t>Tutsi children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07522" name="Picture 2" descr="http://uscri.refugees.org/images/content/pagebuilder/110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124200"/>
            <a:ext cx="4058478" cy="3733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77991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686800" cy="914400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rgbClr val="FF0000"/>
                </a:solidFill>
              </a:rPr>
              <a:t>Hutu or Tutsi?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200" y="914400"/>
            <a:ext cx="9067800" cy="5910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782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686800" cy="914400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rgbClr val="FF0000"/>
                </a:solidFill>
              </a:rPr>
              <a:t>Neither.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762000"/>
            <a:ext cx="9144000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631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9570" name="Picture 2" descr="http://thegrio.files.wordpress.com/2013/04/refugees-rwanda.jpg?w=650&amp;h=36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905000" y="152399"/>
            <a:ext cx="11908851" cy="67056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91065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" y="0"/>
            <a:ext cx="7886700" cy="1325563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rgbClr val="FF0000"/>
                </a:solidFill>
              </a:rPr>
              <a:t>1994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0"/>
            <a:ext cx="8991600" cy="5334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b="1" dirty="0" smtClean="0">
                <a:solidFill>
                  <a:srgbClr val="7030A0"/>
                </a:solidFill>
              </a:rPr>
              <a:t>Hutu Majority in power.</a:t>
            </a:r>
          </a:p>
          <a:p>
            <a:pPr marL="0" indent="0">
              <a:buNone/>
            </a:pPr>
            <a:r>
              <a:rPr lang="en-US" sz="3600" b="1" dirty="0" smtClean="0">
                <a:solidFill>
                  <a:srgbClr val="7030A0"/>
                </a:solidFill>
              </a:rPr>
              <a:t>Tutsis</a:t>
            </a:r>
            <a:r>
              <a:rPr lang="en-US" sz="3600" dirty="0" smtClean="0">
                <a:solidFill>
                  <a:srgbClr val="7030A0"/>
                </a:solidFill>
              </a:rPr>
              <a:t> are kept out of government.</a:t>
            </a:r>
          </a:p>
          <a:p>
            <a:pPr marL="457200" lvl="1" indent="0">
              <a:buNone/>
            </a:pPr>
            <a:r>
              <a:rPr lang="en-US" sz="3200" dirty="0" smtClean="0">
                <a:solidFill>
                  <a:srgbClr val="7030A0"/>
                </a:solidFill>
              </a:rPr>
              <a:t>Hutu still angry about colonization.</a:t>
            </a:r>
          </a:p>
          <a:p>
            <a:pPr marL="0" indent="0">
              <a:buNone/>
            </a:pPr>
            <a:r>
              <a:rPr lang="en-US" sz="3600" dirty="0" smtClean="0">
                <a:solidFill>
                  <a:srgbClr val="7030A0"/>
                </a:solidFill>
              </a:rPr>
              <a:t>Tutsi feel left out.</a:t>
            </a:r>
          </a:p>
          <a:p>
            <a:pPr marL="0" indent="0">
              <a:buNone/>
            </a:pPr>
            <a:r>
              <a:rPr lang="en-US" sz="3600" b="1" dirty="0" smtClean="0">
                <a:solidFill>
                  <a:srgbClr val="7030A0"/>
                </a:solidFill>
              </a:rPr>
              <a:t>Tutsi form rebel groups</a:t>
            </a:r>
          </a:p>
          <a:p>
            <a:pPr marL="0" indent="0">
              <a:buNone/>
            </a:pPr>
            <a:r>
              <a:rPr lang="en-US" sz="3600" b="1" dirty="0" smtClean="0">
                <a:solidFill>
                  <a:srgbClr val="7030A0"/>
                </a:solidFill>
              </a:rPr>
              <a:t>The Hutu president is going to make peace with the Tutsi.</a:t>
            </a:r>
          </a:p>
          <a:p>
            <a:pPr marL="0" indent="0">
              <a:buNone/>
            </a:pPr>
            <a:r>
              <a:rPr lang="en-US" sz="3600" b="1" dirty="0" smtClean="0">
                <a:solidFill>
                  <a:srgbClr val="7030A0"/>
                </a:solidFill>
              </a:rPr>
              <a:t>The UN is in Kigali to monitor the peace</a:t>
            </a:r>
          </a:p>
        </p:txBody>
      </p:sp>
      <p:pic>
        <p:nvPicPr>
          <p:cNvPr id="1026" name="Picture 2" descr="http://media1.s-nbcnews.com/j/MSNBC/Components/Photo/_new/090123-NKunda-hmed-225a.rp420x4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53201" y="2747319"/>
            <a:ext cx="2514599" cy="1682386"/>
          </a:xfrm>
          <a:prstGeom prst="rect">
            <a:avLst/>
          </a:prstGeom>
          <a:noFill/>
        </p:spPr>
      </p:pic>
      <p:pic>
        <p:nvPicPr>
          <p:cNvPr id="1028" name="Picture 4" descr="http://i.telegraph.co.uk/multimedia/archive/02653/congo-m23_2653275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10200" y="-76200"/>
            <a:ext cx="3733800" cy="2330614"/>
          </a:xfrm>
          <a:prstGeom prst="rect">
            <a:avLst/>
          </a:prstGeom>
          <a:noFill/>
        </p:spPr>
      </p:pic>
      <p:pic>
        <p:nvPicPr>
          <p:cNvPr id="7" name="Picture 2" descr="http://1.bp.blogspot.com/-n6Vid5jA15M/TdRwFBro6JI/AAAAAAAAAAQ/xZXTyPFKyYQ/s1600/g_m_juvenal_habyarimana3%255B1%255D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62400" y="36513"/>
            <a:ext cx="1295400" cy="16192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53931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962400" cy="1143000"/>
          </a:xfrm>
        </p:spPr>
        <p:txBody>
          <a:bodyPr>
            <a:normAutofit/>
          </a:bodyPr>
          <a:lstStyle/>
          <a:p>
            <a:pPr algn="l"/>
            <a:r>
              <a:rPr lang="en-US" sz="6000" b="1" dirty="0" smtClean="0">
                <a:solidFill>
                  <a:srgbClr val="00B050"/>
                </a:solidFill>
              </a:rPr>
              <a:t>Rwanda:</a:t>
            </a:r>
            <a:endParaRPr lang="en-US" sz="6000" b="1" dirty="0">
              <a:solidFill>
                <a:srgbClr val="00B05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0" y="2057400"/>
            <a:ext cx="9144000" cy="480060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4000" b="1" dirty="0" smtClean="0">
                <a:solidFill>
                  <a:srgbClr val="7030A0"/>
                </a:solidFill>
              </a:rPr>
              <a:t>The </a:t>
            </a:r>
            <a:r>
              <a:rPr lang="en-US" sz="4000" b="1" i="1" u="sng" dirty="0" err="1" smtClean="0">
                <a:solidFill>
                  <a:srgbClr val="7030A0"/>
                </a:solidFill>
              </a:rPr>
              <a:t>Interahamwe</a:t>
            </a:r>
            <a:r>
              <a:rPr lang="en-US" sz="4000" b="1" dirty="0" smtClean="0">
                <a:solidFill>
                  <a:srgbClr val="7030A0"/>
                </a:solidFill>
              </a:rPr>
              <a:t> is a militia, an unofficial Hutu army. </a:t>
            </a:r>
          </a:p>
          <a:p>
            <a:pPr>
              <a:buNone/>
            </a:pPr>
            <a:r>
              <a:rPr lang="en-US" i="1" dirty="0" smtClean="0">
                <a:solidFill>
                  <a:srgbClr val="7030A0"/>
                </a:solidFill>
              </a:rPr>
              <a:t>“Those who strike as one fist”</a:t>
            </a:r>
          </a:p>
          <a:p>
            <a:pPr>
              <a:buNone/>
            </a:pPr>
            <a:r>
              <a:rPr lang="en-US" i="1" dirty="0" smtClean="0">
                <a:solidFill>
                  <a:srgbClr val="7030A0"/>
                </a:solidFill>
              </a:rPr>
              <a:t>“Those who work together”</a:t>
            </a:r>
          </a:p>
          <a:p>
            <a:endParaRPr lang="en-US" dirty="0" smtClean="0">
              <a:solidFill>
                <a:srgbClr val="7030A0"/>
              </a:solidFill>
            </a:endParaRPr>
          </a:p>
          <a:p>
            <a:pPr>
              <a:buNone/>
            </a:pPr>
            <a:r>
              <a:rPr lang="en-US" dirty="0" smtClean="0">
                <a:solidFill>
                  <a:srgbClr val="7030A0"/>
                </a:solidFill>
              </a:rPr>
              <a:t>Made up mostly of young men.</a:t>
            </a:r>
          </a:p>
          <a:p>
            <a:pPr>
              <a:buNone/>
            </a:pPr>
            <a:r>
              <a:rPr lang="en-US" b="1" dirty="0" smtClean="0">
                <a:solidFill>
                  <a:srgbClr val="7030A0"/>
                </a:solidFill>
              </a:rPr>
              <a:t>Blame the Tutsis </a:t>
            </a:r>
            <a:r>
              <a:rPr lang="en-US" dirty="0" smtClean="0">
                <a:solidFill>
                  <a:srgbClr val="7030A0"/>
                </a:solidFill>
              </a:rPr>
              <a:t>for all of the problems of Rwanda.</a:t>
            </a:r>
          </a:p>
          <a:p>
            <a:pPr>
              <a:buNone/>
            </a:pPr>
            <a:r>
              <a:rPr lang="en-US" b="1" dirty="0" smtClean="0">
                <a:solidFill>
                  <a:srgbClr val="7030A0"/>
                </a:solidFill>
              </a:rPr>
              <a:t>Organized</a:t>
            </a:r>
            <a:r>
              <a:rPr lang="en-US" dirty="0" smtClean="0">
                <a:solidFill>
                  <a:srgbClr val="7030A0"/>
                </a:solidFill>
              </a:rPr>
              <a:t> (connections to the official military)</a:t>
            </a:r>
          </a:p>
        </p:txBody>
      </p:sp>
      <p:pic>
        <p:nvPicPr>
          <p:cNvPr id="2050" name="Picture 2" descr="http://www.inyenyerinews.org/wp-content/uploads/2012/06/Interahamw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91000" y="0"/>
            <a:ext cx="4953000" cy="213804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11860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686800" cy="914400"/>
          </a:xfrm>
        </p:spPr>
        <p:txBody>
          <a:bodyPr/>
          <a:lstStyle/>
          <a:p>
            <a:pPr algn="l"/>
            <a:r>
              <a:rPr lang="en-US" i="1" dirty="0" err="1" smtClean="0">
                <a:solidFill>
                  <a:srgbClr val="7030A0"/>
                </a:solidFill>
              </a:rPr>
              <a:t>Interhamwe</a:t>
            </a:r>
            <a:endParaRPr lang="en-US" i="1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71714" name="Picture 2" descr="http://www.inyenyerinews.org/wp-content/uploads/2012/06/Interahamw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38200"/>
            <a:ext cx="9144000" cy="6019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11361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02" name="Picture 2" descr="http://sensiblereason.com/wp-content/uploads/2011/11/2004_hotel_rwanda_003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752600" y="-1"/>
            <a:ext cx="10591800" cy="705396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58257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35459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i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Journal Entry 11/30/17</a:t>
            </a:r>
            <a:endParaRPr lang="en-US" b="1" i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58144"/>
            <a:ext cx="9144000" cy="6399856"/>
          </a:xfrm>
        </p:spPr>
        <p:txBody>
          <a:bodyPr>
            <a:noAutofit/>
          </a:bodyPr>
          <a:lstStyle/>
          <a:p>
            <a:r>
              <a:rPr lang="en-US" sz="4800" dirty="0"/>
              <a:t>What impact does salt have on the kingdoms of West Africa?</a:t>
            </a:r>
          </a:p>
          <a:p>
            <a:pPr marL="0" indent="0">
              <a:buNone/>
            </a:pPr>
            <a:endParaRPr lang="en-US" sz="3200" b="1" dirty="0" smtClean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6895" y="2256759"/>
            <a:ext cx="3857105" cy="460124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992581"/>
            <a:ext cx="5235914" cy="3198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446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5638800" cy="1143000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rgbClr val="7030A0"/>
                </a:solidFill>
              </a:rPr>
              <a:t>Radio Rwanda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0" y="1295400"/>
            <a:ext cx="8766048" cy="5562600"/>
          </a:xfrm>
        </p:spPr>
        <p:txBody>
          <a:bodyPr>
            <a:normAutofit/>
          </a:bodyPr>
          <a:lstStyle/>
          <a:p>
            <a:pPr>
              <a:buNone/>
            </a:pPr>
            <a:endParaRPr lang="en-US" sz="4400" dirty="0"/>
          </a:p>
        </p:txBody>
      </p:sp>
      <p:pic>
        <p:nvPicPr>
          <p:cNvPr id="375810" name="Picture 2" descr="http://newsimg.bbc.co.uk/media/images/39987000/jpg/_39987089_rwandaradio203af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62442"/>
            <a:ext cx="8077200" cy="604795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14027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5638800" cy="1143000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rgbClr val="FF0000"/>
                </a:solidFill>
              </a:rPr>
              <a:t>Radio Rwanda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0" y="1295400"/>
            <a:ext cx="8766048" cy="556260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b="1" dirty="0" smtClean="0">
                <a:solidFill>
                  <a:srgbClr val="7030A0"/>
                </a:solidFill>
              </a:rPr>
              <a:t>Language as a weapon.</a:t>
            </a:r>
          </a:p>
          <a:p>
            <a:pPr>
              <a:buNone/>
            </a:pPr>
            <a:endParaRPr lang="en-US" sz="1600" dirty="0" smtClean="0">
              <a:solidFill>
                <a:srgbClr val="7030A0"/>
              </a:solidFill>
            </a:endParaRPr>
          </a:p>
          <a:p>
            <a:pPr>
              <a:buNone/>
            </a:pPr>
            <a:r>
              <a:rPr lang="en-US" i="1" dirty="0" smtClean="0">
                <a:solidFill>
                  <a:srgbClr val="7030A0"/>
                </a:solidFill>
              </a:rPr>
              <a:t>Dehumanizing</a:t>
            </a:r>
            <a:r>
              <a:rPr lang="en-US" dirty="0" smtClean="0">
                <a:solidFill>
                  <a:srgbClr val="7030A0"/>
                </a:solidFill>
              </a:rPr>
              <a:t> speech:</a:t>
            </a:r>
          </a:p>
          <a:p>
            <a:pPr>
              <a:buNone/>
            </a:pPr>
            <a:endParaRPr lang="en-US" dirty="0" smtClean="0">
              <a:solidFill>
                <a:srgbClr val="7030A0"/>
              </a:solidFill>
            </a:endParaRPr>
          </a:p>
          <a:p>
            <a:pPr>
              <a:buNone/>
            </a:pPr>
            <a:r>
              <a:rPr lang="en-US" dirty="0" smtClean="0">
                <a:solidFill>
                  <a:srgbClr val="7030A0"/>
                </a:solidFill>
              </a:rPr>
              <a:t>“Kill the cockroaches”</a:t>
            </a:r>
          </a:p>
          <a:p>
            <a:pPr>
              <a:buNone/>
            </a:pPr>
            <a:r>
              <a:rPr lang="en-US" dirty="0" smtClean="0">
                <a:solidFill>
                  <a:srgbClr val="7030A0"/>
                </a:solidFill>
              </a:rPr>
              <a:t>“Cut the tall trees”</a:t>
            </a:r>
          </a:p>
          <a:p>
            <a:endParaRPr lang="en-US" dirty="0" smtClean="0">
              <a:solidFill>
                <a:srgbClr val="7030A0"/>
              </a:solidFill>
            </a:endParaRPr>
          </a:p>
          <a:p>
            <a:pPr>
              <a:buNone/>
            </a:pPr>
            <a:r>
              <a:rPr lang="en-US" dirty="0" smtClean="0">
                <a:solidFill>
                  <a:srgbClr val="7030A0"/>
                </a:solidFill>
              </a:rPr>
              <a:t>“Defend yourself from the Tutsi”</a:t>
            </a:r>
          </a:p>
          <a:p>
            <a:pPr>
              <a:buNone/>
            </a:pPr>
            <a:r>
              <a:rPr lang="en-US" dirty="0" smtClean="0">
                <a:solidFill>
                  <a:srgbClr val="7030A0"/>
                </a:solidFill>
              </a:rPr>
              <a:t>“Beware of Tutsi plots”</a:t>
            </a:r>
          </a:p>
          <a:p>
            <a:pPr>
              <a:buNone/>
            </a:pPr>
            <a:r>
              <a:rPr lang="en-US" dirty="0" smtClean="0">
                <a:solidFill>
                  <a:srgbClr val="7030A0"/>
                </a:solidFill>
              </a:rPr>
              <a:t>“Traitors”</a:t>
            </a:r>
            <a:endParaRPr lang="en-US" dirty="0">
              <a:solidFill>
                <a:srgbClr val="7030A0"/>
              </a:solidFill>
            </a:endParaRPr>
          </a:p>
        </p:txBody>
      </p:sp>
      <p:pic>
        <p:nvPicPr>
          <p:cNvPr id="375810" name="Picture 2" descr="http://newsimg.bbc.co.uk/media/images/39987000/jpg/_39987089_rwandaradio203af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9091" y="-152400"/>
            <a:ext cx="4464909" cy="482498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57875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57600" cy="1417638"/>
          </a:xfrm>
        </p:spPr>
        <p:txBody>
          <a:bodyPr/>
          <a:lstStyle/>
          <a:p>
            <a:r>
              <a:rPr lang="en-US" b="1" dirty="0" smtClean="0"/>
              <a:t>Tutsi Rebels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6978" name="Picture 2" descr="http://www.csmonitor.com/var/archive/storage/images/media/images/2009/0122/p06s01-woaf.html/oinvite_g1_l.gif/6404512-1-eng-US/OINVITE_G1_L.gif_full_600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13329" y="76200"/>
            <a:ext cx="5530672" cy="6896100"/>
          </a:xfrm>
          <a:prstGeom prst="rect">
            <a:avLst/>
          </a:prstGeom>
          <a:noFill/>
        </p:spPr>
      </p:pic>
      <p:pic>
        <p:nvPicPr>
          <p:cNvPr id="126982" name="Picture 6" descr="http://news.bbcimg.co.uk/media/images/61169000/jpg/_61169588_afp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90600"/>
            <a:ext cx="4419600" cy="2486026"/>
          </a:xfrm>
          <a:prstGeom prst="rect">
            <a:avLst/>
          </a:prstGeom>
          <a:noFill/>
        </p:spPr>
      </p:pic>
      <p:pic>
        <p:nvPicPr>
          <p:cNvPr id="126984" name="Picture 8" descr="http://newsimg.bbc.co.uk/media/images/45192000/jpg/_45192880_nkunda3_afp226b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" y="3505201"/>
            <a:ext cx="4457249" cy="3352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51387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b="1" u="sng" dirty="0" smtClean="0">
                <a:solidFill>
                  <a:srgbClr val="FF0000"/>
                </a:solidFill>
              </a:rPr>
              <a:t>The </a:t>
            </a:r>
            <a:r>
              <a:rPr lang="en-US" b="1" u="sng" dirty="0" err="1" smtClean="0">
                <a:solidFill>
                  <a:srgbClr val="FF0000"/>
                </a:solidFill>
              </a:rPr>
              <a:t>Arusha</a:t>
            </a:r>
            <a:r>
              <a:rPr lang="en-US" b="1" u="sng" dirty="0" smtClean="0">
                <a:solidFill>
                  <a:srgbClr val="FF0000"/>
                </a:solidFill>
              </a:rPr>
              <a:t> Accords</a:t>
            </a:r>
            <a:r>
              <a:rPr lang="en-US" dirty="0" smtClean="0">
                <a:solidFill>
                  <a:srgbClr val="FF0000"/>
                </a:solidFill>
              </a:rPr>
              <a:t/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dirty="0" smtClean="0">
                <a:solidFill>
                  <a:srgbClr val="FF0000"/>
                </a:solidFill>
              </a:rPr>
              <a:t>Peace between Hutu and Tutsi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19200"/>
            <a:ext cx="5334000" cy="54864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4800" dirty="0" smtClean="0">
                <a:solidFill>
                  <a:srgbClr val="7030A0"/>
                </a:solidFill>
              </a:rPr>
              <a:t>April, 1994</a:t>
            </a:r>
          </a:p>
          <a:p>
            <a:pPr>
              <a:buNone/>
            </a:pPr>
            <a:r>
              <a:rPr lang="en-US" sz="4800" dirty="0" smtClean="0">
                <a:solidFill>
                  <a:srgbClr val="7030A0"/>
                </a:solidFill>
              </a:rPr>
              <a:t>The Hutu President’s plane is shot down.</a:t>
            </a:r>
          </a:p>
          <a:p>
            <a:pPr>
              <a:buNone/>
            </a:pPr>
            <a:r>
              <a:rPr lang="en-US" sz="4800" dirty="0" smtClean="0">
                <a:solidFill>
                  <a:srgbClr val="7030A0"/>
                </a:solidFill>
              </a:rPr>
              <a:t>He is killed.</a:t>
            </a:r>
          </a:p>
          <a:p>
            <a:pPr>
              <a:buNone/>
            </a:pPr>
            <a:r>
              <a:rPr lang="en-US" sz="4800" dirty="0" smtClean="0">
                <a:solidFill>
                  <a:srgbClr val="7030A0"/>
                </a:solidFill>
              </a:rPr>
              <a:t>This sparks an uprising </a:t>
            </a:r>
            <a:endParaRPr lang="en-US" sz="4800" dirty="0">
              <a:solidFill>
                <a:srgbClr val="7030A0"/>
              </a:solidFill>
            </a:endParaRPr>
          </a:p>
        </p:txBody>
      </p:sp>
      <p:pic>
        <p:nvPicPr>
          <p:cNvPr id="124930" name="Picture 2" descr="http://i.colnect.net/images/f/955/664/President-Juv-eacute-nal-Habyariman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62601" y="1232764"/>
            <a:ext cx="3581400" cy="562523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95828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>
                <a:solidFill>
                  <a:srgbClr val="FF0000"/>
                </a:solidFill>
              </a:rPr>
              <a:t>Who shot the plane down? </a:t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b="1" dirty="0" smtClean="0">
                <a:solidFill>
                  <a:srgbClr val="FF0000"/>
                </a:solidFill>
              </a:rPr>
              <a:t>Still a mystery…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4450" name="Picture 2" descr="http://i.huffpost.com/gen/461499/thumbs/r-RWANDA-INVESTIGATION-large57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95399"/>
            <a:ext cx="9144000" cy="55626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73768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4191000" cy="1143000"/>
          </a:xfrm>
        </p:spPr>
        <p:txBody>
          <a:bodyPr/>
          <a:lstStyle/>
          <a:p>
            <a:pPr algn="l"/>
            <a:r>
              <a:rPr lang="en-US" b="1" dirty="0" smtClean="0">
                <a:solidFill>
                  <a:srgbClr val="FF0000"/>
                </a:solidFill>
              </a:rPr>
              <a:t>Hotel Rwanda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990600"/>
            <a:ext cx="4724400" cy="5638800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en-US" sz="3600" i="1" dirty="0" smtClean="0">
                <a:solidFill>
                  <a:srgbClr val="7030A0"/>
                </a:solidFill>
              </a:rPr>
              <a:t>Great movie</a:t>
            </a:r>
            <a:r>
              <a:rPr lang="en-US" sz="3600" dirty="0" smtClean="0">
                <a:solidFill>
                  <a:srgbClr val="7030A0"/>
                </a:solidFill>
              </a:rPr>
              <a:t>.</a:t>
            </a:r>
          </a:p>
          <a:p>
            <a:pPr>
              <a:buNone/>
            </a:pPr>
            <a:endParaRPr lang="en-US" sz="3600" dirty="0" smtClean="0">
              <a:solidFill>
                <a:srgbClr val="7030A0"/>
              </a:solidFill>
            </a:endParaRPr>
          </a:p>
          <a:p>
            <a:pPr>
              <a:buNone/>
            </a:pPr>
            <a:r>
              <a:rPr lang="en-US" sz="3600" dirty="0" smtClean="0">
                <a:solidFill>
                  <a:srgbClr val="7030A0"/>
                </a:solidFill>
              </a:rPr>
              <a:t>Tells the story of April-May, 1994 in Rwanda</a:t>
            </a:r>
          </a:p>
          <a:p>
            <a:pPr>
              <a:buNone/>
            </a:pPr>
            <a:endParaRPr lang="en-US" sz="3600" dirty="0" smtClean="0">
              <a:solidFill>
                <a:srgbClr val="7030A0"/>
              </a:solidFill>
            </a:endParaRPr>
          </a:p>
          <a:p>
            <a:pPr>
              <a:buNone/>
            </a:pPr>
            <a:r>
              <a:rPr lang="en-US" sz="3600" dirty="0" smtClean="0">
                <a:solidFill>
                  <a:srgbClr val="7030A0"/>
                </a:solidFill>
              </a:rPr>
              <a:t>Tells the </a:t>
            </a:r>
            <a:r>
              <a:rPr lang="en-US" sz="3600" b="1" dirty="0" smtClean="0">
                <a:solidFill>
                  <a:srgbClr val="7030A0"/>
                </a:solidFill>
              </a:rPr>
              <a:t>true story </a:t>
            </a:r>
            <a:r>
              <a:rPr lang="en-US" sz="3600" dirty="0" smtClean="0">
                <a:solidFill>
                  <a:srgbClr val="7030A0"/>
                </a:solidFill>
              </a:rPr>
              <a:t>of </a:t>
            </a:r>
            <a:r>
              <a:rPr lang="en-US" sz="3600" b="1" u="sng" dirty="0" smtClean="0">
                <a:solidFill>
                  <a:srgbClr val="7030A0"/>
                </a:solidFill>
              </a:rPr>
              <a:t>Paul </a:t>
            </a:r>
            <a:r>
              <a:rPr lang="en-US" sz="3600" b="1" u="sng" dirty="0" err="1" smtClean="0">
                <a:solidFill>
                  <a:srgbClr val="7030A0"/>
                </a:solidFill>
              </a:rPr>
              <a:t>Rusesebagina</a:t>
            </a:r>
            <a:r>
              <a:rPr lang="en-US" sz="3600" dirty="0" smtClean="0">
                <a:solidFill>
                  <a:srgbClr val="7030A0"/>
                </a:solidFill>
              </a:rPr>
              <a:t>, a hotel manager. </a:t>
            </a:r>
          </a:p>
          <a:p>
            <a:pPr>
              <a:buNone/>
            </a:pPr>
            <a:endParaRPr lang="en-US" sz="3600" dirty="0" smtClean="0">
              <a:solidFill>
                <a:srgbClr val="7030A0"/>
              </a:solidFill>
            </a:endParaRPr>
          </a:p>
          <a:p>
            <a:pPr>
              <a:buNone/>
            </a:pPr>
            <a:r>
              <a:rPr lang="en-US" sz="3600" dirty="0" smtClean="0">
                <a:solidFill>
                  <a:srgbClr val="7030A0"/>
                </a:solidFill>
              </a:rPr>
              <a:t>Paul is a </a:t>
            </a:r>
            <a:r>
              <a:rPr lang="en-US" sz="3600" b="1" dirty="0" smtClean="0">
                <a:solidFill>
                  <a:srgbClr val="7030A0"/>
                </a:solidFill>
              </a:rPr>
              <a:t>Hutu</a:t>
            </a:r>
            <a:r>
              <a:rPr lang="en-US" sz="3600" dirty="0" smtClean="0">
                <a:solidFill>
                  <a:srgbClr val="7030A0"/>
                </a:solidFill>
              </a:rPr>
              <a:t>. His wife is a </a:t>
            </a:r>
            <a:r>
              <a:rPr lang="en-US" sz="3600" b="1" dirty="0" smtClean="0">
                <a:solidFill>
                  <a:srgbClr val="7030A0"/>
                </a:solidFill>
              </a:rPr>
              <a:t>Tutsi</a:t>
            </a:r>
            <a:r>
              <a:rPr lang="en-US" sz="3600" dirty="0" smtClean="0">
                <a:solidFill>
                  <a:srgbClr val="7030A0"/>
                </a:solidFill>
              </a:rPr>
              <a:t>. </a:t>
            </a:r>
            <a:endParaRPr lang="en-US" sz="3600" dirty="0">
              <a:solidFill>
                <a:srgbClr val="7030A0"/>
              </a:solidFill>
            </a:endParaRPr>
          </a:p>
        </p:txBody>
      </p:sp>
      <p:pic>
        <p:nvPicPr>
          <p:cNvPr id="28674" name="Picture 2" descr="http://rwandaspeaks.files.wordpress.com/2011/11/2011_hr_award_recipent_paul_rusesabagina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29200" y="4626243"/>
            <a:ext cx="4114800" cy="2231757"/>
          </a:xfrm>
          <a:prstGeom prst="rect">
            <a:avLst/>
          </a:prstGeom>
          <a:noFill/>
        </p:spPr>
      </p:pic>
      <p:pic>
        <p:nvPicPr>
          <p:cNvPr id="28676" name="Picture 4" descr="http://shalinijena.files.wordpress.com/2012/08/hotel-rwanda-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9200" y="0"/>
            <a:ext cx="4114800" cy="4648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53794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9330" name="Picture 2" descr="http://www.todoinstitute.com/images/hotelrwand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10538298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37392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1143000"/>
          </a:xfrm>
        </p:spPr>
        <p:txBody>
          <a:bodyPr/>
          <a:lstStyle/>
          <a:p>
            <a:pPr algn="l"/>
            <a:r>
              <a:rPr lang="en-US" b="1" i="1" u="sng" dirty="0" smtClean="0">
                <a:solidFill>
                  <a:srgbClr val="FF0000"/>
                </a:solidFill>
              </a:rPr>
              <a:t>The United Nations</a:t>
            </a:r>
            <a:endParaRPr lang="en-US" b="1" i="1" u="sng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0" y="1066800"/>
            <a:ext cx="8991600" cy="50593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3600" dirty="0" smtClean="0">
                <a:solidFill>
                  <a:srgbClr val="7030A0"/>
                </a:solidFill>
              </a:rPr>
              <a:t>A small force of UN soldiers was in Rwanda to help implement the </a:t>
            </a:r>
            <a:r>
              <a:rPr lang="en-US" sz="3600" dirty="0" err="1" smtClean="0">
                <a:solidFill>
                  <a:srgbClr val="7030A0"/>
                </a:solidFill>
              </a:rPr>
              <a:t>Arusha</a:t>
            </a:r>
            <a:r>
              <a:rPr lang="en-US" sz="3600" dirty="0" smtClean="0">
                <a:solidFill>
                  <a:srgbClr val="7030A0"/>
                </a:solidFill>
              </a:rPr>
              <a:t> Accords.</a:t>
            </a:r>
          </a:p>
          <a:p>
            <a:pPr>
              <a:buNone/>
            </a:pPr>
            <a:r>
              <a:rPr lang="en-US" sz="3600" b="1" dirty="0" smtClean="0">
                <a:solidFill>
                  <a:srgbClr val="7030A0"/>
                </a:solidFill>
              </a:rPr>
              <a:t>Keep peace </a:t>
            </a:r>
            <a:r>
              <a:rPr lang="en-US" sz="3600" dirty="0" smtClean="0">
                <a:solidFill>
                  <a:srgbClr val="7030A0"/>
                </a:solidFill>
              </a:rPr>
              <a:t>between Hutu and Tutsi</a:t>
            </a:r>
          </a:p>
          <a:p>
            <a:pPr>
              <a:buNone/>
            </a:pPr>
            <a:r>
              <a:rPr lang="en-US" sz="3600" dirty="0" smtClean="0">
                <a:solidFill>
                  <a:srgbClr val="7030A0"/>
                </a:solidFill>
              </a:rPr>
              <a:t>They had strict rules of engagement:</a:t>
            </a:r>
          </a:p>
          <a:p>
            <a:pPr lvl="1"/>
            <a:r>
              <a:rPr lang="en-US" sz="3200" dirty="0" smtClean="0">
                <a:solidFill>
                  <a:srgbClr val="7030A0"/>
                </a:solidFill>
              </a:rPr>
              <a:t>Only fire in self-defense</a:t>
            </a:r>
          </a:p>
          <a:p>
            <a:pPr lvl="1"/>
            <a:r>
              <a:rPr lang="en-US" sz="3200" dirty="0" smtClean="0">
                <a:solidFill>
                  <a:srgbClr val="7030A0"/>
                </a:solidFill>
              </a:rPr>
              <a:t>Peace-keepers, not peace-makers</a:t>
            </a:r>
          </a:p>
        </p:txBody>
      </p:sp>
      <p:pic>
        <p:nvPicPr>
          <p:cNvPr id="374786" name="Picture 2" descr="http://musicians4freedom.com/wp-content/uploads/2012/07/large_UruguayanTroopsCONGO_FIGHTING_Mey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38600" y="4648200"/>
            <a:ext cx="5105400" cy="2209801"/>
          </a:xfrm>
          <a:prstGeom prst="rect">
            <a:avLst/>
          </a:prstGeom>
          <a:noFill/>
        </p:spPr>
      </p:pic>
      <p:pic>
        <p:nvPicPr>
          <p:cNvPr id="374788" name="Picture 4" descr="http://media-cdn.tripadvisor.com/media/photo-s/01/16/02/b6/canadian-un-soldier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800600"/>
            <a:ext cx="4038600" cy="2057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37282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0354" name="Picture 2" descr="http://cdn.mos.totalfilm.com/images/h/hotel-rwanda-645-7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33400" y="381000"/>
            <a:ext cx="10018381" cy="6477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75947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 descr="http://www.hollywoodjesus.com/movie/hotel_rwanda/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520172" cy="6858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696200" cy="83820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The Press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5663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55983"/>
          </a:xfrm>
        </p:spPr>
        <p:txBody>
          <a:bodyPr>
            <a:normAutofit/>
          </a:bodyPr>
          <a:lstStyle/>
          <a:p>
            <a:pPr algn="ctr"/>
            <a:r>
              <a:rPr lang="en-US" sz="3600" b="1" i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Daily Agenda Thursday 11/29/17</a:t>
            </a:r>
            <a:endParaRPr lang="en-US" sz="3600" b="1" i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13660"/>
            <a:ext cx="9144000" cy="6344340"/>
          </a:xfrm>
        </p:spPr>
        <p:txBody>
          <a:bodyPr>
            <a:normAutofit/>
          </a:bodyPr>
          <a:lstStyle/>
          <a:p>
            <a:r>
              <a:rPr lang="en-US" sz="4400" b="1" dirty="0" smtClean="0">
                <a:solidFill>
                  <a:srgbClr val="002060"/>
                </a:solidFill>
              </a:rPr>
              <a:t>Agenda:</a:t>
            </a:r>
          </a:p>
          <a:p>
            <a:pPr lvl="1"/>
            <a:r>
              <a:rPr lang="en-US" sz="4000" b="1" dirty="0" smtClean="0">
                <a:solidFill>
                  <a:srgbClr val="002060"/>
                </a:solidFill>
              </a:rPr>
              <a:t>Ghana, Mali, Songhai </a:t>
            </a:r>
          </a:p>
          <a:p>
            <a:r>
              <a:rPr lang="en-US" sz="4400" b="1" dirty="0" smtClean="0">
                <a:solidFill>
                  <a:srgbClr val="002060"/>
                </a:solidFill>
              </a:rPr>
              <a:t>Key Terms:</a:t>
            </a:r>
          </a:p>
          <a:p>
            <a:pPr marL="0" indent="0">
              <a:buNone/>
            </a:pPr>
            <a:endParaRPr lang="en-US" sz="4000" dirty="0" smtClean="0"/>
          </a:p>
          <a:p>
            <a:r>
              <a:rPr lang="en-US" sz="4400" b="1" dirty="0" smtClean="0">
                <a:solidFill>
                  <a:srgbClr val="002060"/>
                </a:solidFill>
              </a:rPr>
              <a:t>Skills:</a:t>
            </a:r>
          </a:p>
          <a:p>
            <a:pPr lvl="1"/>
            <a:r>
              <a:rPr lang="en-US" sz="4000" dirty="0" smtClean="0"/>
              <a:t>Large/small group discussion</a:t>
            </a:r>
          </a:p>
          <a:p>
            <a:pPr lvl="1"/>
            <a:r>
              <a:rPr lang="en-US" sz="4000" dirty="0" smtClean="0"/>
              <a:t>Analysis of content</a:t>
            </a:r>
          </a:p>
          <a:p>
            <a:pPr lvl="1"/>
            <a:r>
              <a:rPr lang="en-US" sz="4000" dirty="0" smtClean="0"/>
              <a:t>Argument recognition </a:t>
            </a:r>
          </a:p>
        </p:txBody>
      </p:sp>
    </p:spTree>
    <p:extLst>
      <p:ext uri="{BB962C8B-B14F-4D97-AF65-F5344CB8AC3E}">
        <p14:creationId xmlns:p14="http://schemas.microsoft.com/office/powerpoint/2010/main" val="717378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8002" name="Picture 2" descr="http://www.realpoliticalfacetalk.com/r/i/hotelrwanda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827764" y="457200"/>
            <a:ext cx="12957634" cy="7239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71850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686800" cy="1417638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The Red Cross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>
                <a:solidFill>
                  <a:srgbClr val="7030A0"/>
                </a:solidFill>
              </a:rPr>
              <a:t>Non-Governmental Organization (NGO)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3426" name="Picture 2" descr="http://3.bp.blogspot.com/_11VBIhiHIhU/S7-zjngTmYI/AAAAAAAAAIk/FRGhCvm52ng/s400/r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1447801"/>
            <a:ext cx="9618133" cy="5410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33880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686800" cy="1066800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rgbClr val="7030A0"/>
                </a:solidFill>
              </a:rPr>
              <a:t>Characters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76800" y="1066800"/>
            <a:ext cx="3810000" cy="55626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4000" dirty="0" smtClean="0">
                <a:solidFill>
                  <a:srgbClr val="00B050"/>
                </a:solidFill>
              </a:rPr>
              <a:t>George </a:t>
            </a:r>
            <a:r>
              <a:rPr lang="en-US" sz="4000" dirty="0" err="1" smtClean="0">
                <a:solidFill>
                  <a:srgbClr val="00B050"/>
                </a:solidFill>
              </a:rPr>
              <a:t>Rutagunda</a:t>
            </a:r>
            <a:r>
              <a:rPr lang="en-US" sz="4000" dirty="0" smtClean="0">
                <a:solidFill>
                  <a:srgbClr val="00B050"/>
                </a:solidFill>
              </a:rPr>
              <a:t>:</a:t>
            </a:r>
          </a:p>
          <a:p>
            <a:pPr>
              <a:buNone/>
            </a:pPr>
            <a:r>
              <a:rPr lang="en-US" sz="4000" b="1" dirty="0" smtClean="0">
                <a:solidFill>
                  <a:srgbClr val="00B050"/>
                </a:solidFill>
              </a:rPr>
              <a:t>Hutu</a:t>
            </a:r>
            <a:r>
              <a:rPr lang="en-US" sz="4000" dirty="0" smtClean="0">
                <a:solidFill>
                  <a:srgbClr val="00B050"/>
                </a:solidFill>
              </a:rPr>
              <a:t> businessman</a:t>
            </a:r>
          </a:p>
          <a:p>
            <a:pPr>
              <a:buNone/>
            </a:pPr>
            <a:r>
              <a:rPr lang="en-US" sz="4000" i="1" dirty="0" err="1" smtClean="0">
                <a:solidFill>
                  <a:srgbClr val="00B050"/>
                </a:solidFill>
              </a:rPr>
              <a:t>Interhamwe</a:t>
            </a:r>
            <a:r>
              <a:rPr lang="en-US" sz="4000" dirty="0" smtClean="0">
                <a:solidFill>
                  <a:srgbClr val="00B050"/>
                </a:solidFill>
              </a:rPr>
              <a:t> leader</a:t>
            </a:r>
            <a:endParaRPr lang="en-US" sz="4000" dirty="0">
              <a:solidFill>
                <a:srgbClr val="00B050"/>
              </a:solidFill>
            </a:endParaRPr>
          </a:p>
        </p:txBody>
      </p:sp>
      <p:pic>
        <p:nvPicPr>
          <p:cNvPr id="116738" name="Picture 2" descr="http://www.postavy.cz/foto/georges-rutaganda-fot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90600"/>
            <a:ext cx="4724400" cy="5867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20065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686800" cy="914400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rgbClr val="00B050"/>
                </a:solidFill>
              </a:rPr>
              <a:t>Characters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00" y="762000"/>
            <a:ext cx="4191000" cy="58674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4000" b="1" dirty="0" smtClean="0">
                <a:solidFill>
                  <a:srgbClr val="7030A0"/>
                </a:solidFill>
              </a:rPr>
              <a:t>General </a:t>
            </a:r>
            <a:r>
              <a:rPr lang="en-US" sz="4000" b="1" dirty="0" err="1" smtClean="0">
                <a:solidFill>
                  <a:srgbClr val="7030A0"/>
                </a:solidFill>
              </a:rPr>
              <a:t>Bizimungu</a:t>
            </a:r>
            <a:endParaRPr lang="en-US" sz="4000" b="1" dirty="0" smtClean="0">
              <a:solidFill>
                <a:srgbClr val="7030A0"/>
              </a:solidFill>
            </a:endParaRPr>
          </a:p>
          <a:p>
            <a:pPr>
              <a:buNone/>
            </a:pPr>
            <a:r>
              <a:rPr lang="en-US" sz="4000" b="1" dirty="0" smtClean="0">
                <a:solidFill>
                  <a:srgbClr val="7030A0"/>
                </a:solidFill>
              </a:rPr>
              <a:t>Hutu</a:t>
            </a:r>
            <a:r>
              <a:rPr lang="en-US" sz="4000" dirty="0" smtClean="0">
                <a:solidFill>
                  <a:srgbClr val="7030A0"/>
                </a:solidFill>
              </a:rPr>
              <a:t> </a:t>
            </a:r>
          </a:p>
          <a:p>
            <a:pPr>
              <a:buNone/>
            </a:pPr>
            <a:r>
              <a:rPr lang="en-US" sz="4000" dirty="0" smtClean="0">
                <a:solidFill>
                  <a:srgbClr val="7030A0"/>
                </a:solidFill>
              </a:rPr>
              <a:t>Rwandan Military leader</a:t>
            </a:r>
            <a:endParaRPr lang="en-US" sz="4000" dirty="0">
              <a:solidFill>
                <a:srgbClr val="7030A0"/>
              </a:solidFill>
            </a:endParaRPr>
          </a:p>
        </p:txBody>
      </p:sp>
      <p:pic>
        <p:nvPicPr>
          <p:cNvPr id="120834" name="Picture 2" descr="http://ia.media-imdb.com/images/M/MV5BOTc1NDE4NDU1N15BMl5BanBnXkFtZTcwNDI4MzQyNw@@._V1_SX640_SY720_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66801"/>
            <a:ext cx="4800600" cy="579119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48404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>
            <a:noAutofit/>
          </a:bodyPr>
          <a:lstStyle/>
          <a:p>
            <a:pPr algn="l"/>
            <a:r>
              <a:rPr lang="en-US" sz="3200" b="1" dirty="0" err="1" smtClean="0">
                <a:solidFill>
                  <a:srgbClr val="7030A0"/>
                </a:solidFill>
              </a:rPr>
              <a:t>Dube</a:t>
            </a:r>
            <a:r>
              <a:rPr lang="en-US" sz="3200" dirty="0" smtClean="0">
                <a:solidFill>
                  <a:srgbClr val="7030A0"/>
                </a:solidFill>
              </a:rPr>
              <a:t>: </a:t>
            </a:r>
            <a:r>
              <a:rPr lang="en-US" sz="3200" dirty="0" err="1" smtClean="0">
                <a:solidFill>
                  <a:srgbClr val="7030A0"/>
                </a:solidFill>
              </a:rPr>
              <a:t>Tusti</a:t>
            </a:r>
            <a:r>
              <a:rPr lang="en-US" sz="3200">
                <a:solidFill>
                  <a:srgbClr val="7030A0"/>
                </a:solidFill>
              </a:rPr>
              <a:t> </a:t>
            </a:r>
            <a:r>
              <a:rPr lang="en-US" sz="3200" smtClean="0">
                <a:solidFill>
                  <a:srgbClr val="7030A0"/>
                </a:solidFill>
              </a:rPr>
              <a:t>employee</a:t>
            </a:r>
            <a:endParaRPr lang="en-US" sz="3200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1858" name="Picture 2" descr="http://content7.flixster.com/photo/12/90/28/12902853_or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14400"/>
            <a:ext cx="9144000" cy="5943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82180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882" name="Picture 2" descr="http://img.poptower.com/pic-7576/desmond-dube.jpg?d=6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14400" y="0"/>
            <a:ext cx="109728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17610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8534400" cy="1417638"/>
          </a:xfrm>
        </p:spPr>
        <p:txBody>
          <a:bodyPr>
            <a:normAutofit/>
          </a:bodyPr>
          <a:lstStyle/>
          <a:p>
            <a:pPr algn="l"/>
            <a:r>
              <a:rPr lang="en-US" dirty="0" err="1" smtClean="0">
                <a:solidFill>
                  <a:srgbClr val="7030A0"/>
                </a:solidFill>
              </a:rPr>
              <a:t>Gregoire</a:t>
            </a:r>
            <a:r>
              <a:rPr lang="en-US" dirty="0" smtClean="0">
                <a:solidFill>
                  <a:srgbClr val="7030A0"/>
                </a:solidFill>
              </a:rPr>
              <a:t>:</a:t>
            </a:r>
            <a:br>
              <a:rPr lang="en-US" dirty="0" smtClean="0">
                <a:solidFill>
                  <a:srgbClr val="7030A0"/>
                </a:solidFill>
              </a:rPr>
            </a:br>
            <a:r>
              <a:rPr lang="en-US" dirty="0" smtClean="0">
                <a:solidFill>
                  <a:srgbClr val="7030A0"/>
                </a:solidFill>
              </a:rPr>
              <a:t>Hutu employee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23906" name="Picture 2" descr="https://fbcdn-sphotos-e-a.akamaihd.net/hphotos-ak-ash3/10643_1378521165696520_1102698372_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47800"/>
            <a:ext cx="9144000" cy="5410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50526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686800" cy="12192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>
                <a:solidFill>
                  <a:srgbClr val="7030A0"/>
                </a:solidFill>
              </a:rPr>
              <a:t>Regular people,</a:t>
            </a:r>
            <a:br>
              <a:rPr lang="en-US" dirty="0" smtClean="0">
                <a:solidFill>
                  <a:srgbClr val="7030A0"/>
                </a:solidFill>
              </a:rPr>
            </a:br>
            <a:r>
              <a:rPr lang="en-US" dirty="0" smtClean="0">
                <a:solidFill>
                  <a:srgbClr val="7030A0"/>
                </a:solidFill>
              </a:rPr>
              <a:t>Impossible choices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76836" name="Picture 4" descr="http://blackmannrobin.com/wp-content/uploads/2012/01/site_28_rand_931868047_hotel_rwanda_maxe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19200"/>
            <a:ext cx="9282466" cy="5638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6357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647700"/>
          </a:xfrm>
        </p:spPr>
        <p:txBody>
          <a:bodyPr>
            <a:normAutofit/>
          </a:bodyPr>
          <a:lstStyle/>
          <a:p>
            <a:pPr algn="ctr"/>
            <a:r>
              <a:rPr lang="en-US" sz="3600" b="1" i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West African Civilizations - Ghana</a:t>
            </a:r>
            <a:endParaRPr lang="en-US" sz="3600" b="1" i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01650"/>
            <a:ext cx="9143999" cy="3009438"/>
          </a:xfrm>
        </p:spPr>
        <p:txBody>
          <a:bodyPr>
            <a:normAutofit/>
          </a:bodyPr>
          <a:lstStyle/>
          <a:p>
            <a:r>
              <a:rPr lang="en-US" sz="6600" dirty="0" smtClean="0"/>
              <a:t>What similarities does Ghana have to Mesopotamia?</a:t>
            </a:r>
            <a:endParaRPr lang="en-US" sz="60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511087"/>
            <a:ext cx="3919818" cy="28289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4053" y="3511087"/>
            <a:ext cx="4789947" cy="282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192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38175"/>
          </a:xfrm>
        </p:spPr>
        <p:txBody>
          <a:bodyPr>
            <a:normAutofit/>
          </a:bodyPr>
          <a:lstStyle/>
          <a:p>
            <a:pPr algn="ctr"/>
            <a:r>
              <a:rPr lang="en-US" sz="3600" b="1" i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West Africa Civilizations - Ghana</a:t>
            </a:r>
            <a:endParaRPr lang="en-US" sz="3600" b="1" i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11174"/>
            <a:ext cx="9144000" cy="2740026"/>
          </a:xfrm>
        </p:spPr>
        <p:txBody>
          <a:bodyPr>
            <a:noAutofit/>
          </a:bodyPr>
          <a:lstStyle/>
          <a:p>
            <a:r>
              <a:rPr lang="en-US" sz="3200" dirty="0" smtClean="0"/>
              <a:t>How important was the king to the kingdom of Ghana?</a:t>
            </a:r>
          </a:p>
          <a:p>
            <a:pPr lvl="1"/>
            <a:r>
              <a:rPr lang="en-US" sz="2800" dirty="0" smtClean="0"/>
              <a:t>King controlled all of the gold, and levied taxes on the peoples of the kingdom. </a:t>
            </a:r>
          </a:p>
          <a:p>
            <a:pPr lvl="1"/>
            <a:r>
              <a:rPr lang="en-US" sz="2800" dirty="0" smtClean="0"/>
              <a:t>Ghana king acted as religious leader, judge, and military commander </a:t>
            </a:r>
          </a:p>
          <a:p>
            <a:r>
              <a:rPr lang="en-US" sz="3200" dirty="0" smtClean="0"/>
              <a:t>What was the capital of Ghana?</a:t>
            </a:r>
          </a:p>
          <a:p>
            <a:pPr lvl="1"/>
            <a:r>
              <a:rPr lang="en-US" sz="2800" dirty="0" err="1" smtClean="0"/>
              <a:t>Kumbi</a:t>
            </a:r>
            <a:r>
              <a:rPr lang="en-US" sz="2800" dirty="0" smtClean="0"/>
              <a:t> Saleh</a:t>
            </a:r>
            <a:endParaRPr lang="en-US" sz="2800" dirty="0"/>
          </a:p>
          <a:p>
            <a:pPr lvl="1"/>
            <a:r>
              <a:rPr lang="en-US" sz="2800" dirty="0" smtClean="0"/>
              <a:t>Was a major trading center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6799" y="4568176"/>
            <a:ext cx="5537201" cy="2289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966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6726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5400" b="1" i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Africa – Unit Introduction</a:t>
            </a:r>
            <a:endParaRPr lang="en-US" sz="5400" b="1" i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667265"/>
            <a:ext cx="91440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4400" dirty="0" smtClean="0"/>
              <a:t>This unit will consist of the following…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4400" dirty="0"/>
              <a:t>Africa’s geography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4400" dirty="0"/>
              <a:t>Ancient civilizations of West Africa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4400" dirty="0"/>
              <a:t>European expansion into </a:t>
            </a:r>
            <a:r>
              <a:rPr lang="en-US" sz="4400" dirty="0" smtClean="0"/>
              <a:t>Africa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4400" dirty="0" smtClean="0"/>
              <a:t>Modern Africa</a:t>
            </a:r>
            <a:endParaRPr lang="en-US" sz="44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 smtClean="0"/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580479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38175"/>
          </a:xfrm>
        </p:spPr>
        <p:txBody>
          <a:bodyPr>
            <a:normAutofit/>
          </a:bodyPr>
          <a:lstStyle/>
          <a:p>
            <a:pPr algn="ctr"/>
            <a:r>
              <a:rPr lang="en-US" sz="3600" b="1" i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West Africa Civilizations - Ghana</a:t>
            </a:r>
            <a:endParaRPr lang="en-US" sz="3600" b="1" i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11174"/>
            <a:ext cx="9144000" cy="6346825"/>
          </a:xfrm>
        </p:spPr>
        <p:txBody>
          <a:bodyPr>
            <a:normAutofit/>
          </a:bodyPr>
          <a:lstStyle/>
          <a:p>
            <a:r>
              <a:rPr lang="en-US" sz="4000" dirty="0" smtClean="0"/>
              <a:t>Explain the impacts of Islam on the kingdom of Ghana?</a:t>
            </a:r>
          </a:p>
          <a:p>
            <a:pPr lvl="1"/>
            <a:r>
              <a:rPr lang="en-US" sz="3600" dirty="0" smtClean="0"/>
              <a:t>Islam was spread to N. Africa through warfare, and to S. of the Sahara through merchants </a:t>
            </a:r>
          </a:p>
          <a:p>
            <a:pPr lvl="1"/>
            <a:r>
              <a:rPr lang="en-US" sz="3600" dirty="0" smtClean="0"/>
              <a:t>Kings of Ghana accepted Islam as religion, many peoples living in the kingdom stuck to animism </a:t>
            </a:r>
          </a:p>
          <a:p>
            <a:pPr lvl="1"/>
            <a:r>
              <a:rPr lang="en-US" sz="3600" dirty="0" smtClean="0"/>
              <a:t>Overall the kingdom was weakened by the presence of Muslim rulers, as they disrupted the gold-salt trade</a:t>
            </a:r>
          </a:p>
        </p:txBody>
      </p:sp>
    </p:spTree>
    <p:extLst>
      <p:ext uri="{BB962C8B-B14F-4D97-AF65-F5344CB8AC3E}">
        <p14:creationId xmlns:p14="http://schemas.microsoft.com/office/powerpoint/2010/main" val="831134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4024" y="14288"/>
            <a:ext cx="59037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258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38175"/>
          </a:xfrm>
        </p:spPr>
        <p:txBody>
          <a:bodyPr>
            <a:normAutofit/>
          </a:bodyPr>
          <a:lstStyle/>
          <a:p>
            <a:pPr algn="ctr"/>
            <a:r>
              <a:rPr lang="en-US" sz="3600" b="1" i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West Africa Civilizations - Mali</a:t>
            </a:r>
            <a:endParaRPr lang="en-US" sz="3600" b="1" i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11174"/>
            <a:ext cx="9144000" cy="6346825"/>
          </a:xfrm>
        </p:spPr>
        <p:txBody>
          <a:bodyPr>
            <a:normAutofit/>
          </a:bodyPr>
          <a:lstStyle/>
          <a:p>
            <a:r>
              <a:rPr lang="en-US" sz="3600" dirty="0" smtClean="0"/>
              <a:t>How was the Mali kingdom able to gain power and wealth?</a:t>
            </a:r>
          </a:p>
          <a:p>
            <a:pPr lvl="1"/>
            <a:r>
              <a:rPr lang="en-US" sz="3200" dirty="0" smtClean="0"/>
              <a:t>Kingdom was able to gain power/wealth because they filled the trading void left from the kingdom of Ghana</a:t>
            </a:r>
          </a:p>
          <a:p>
            <a:pPr marL="457200" lvl="1" indent="0">
              <a:buNone/>
            </a:pPr>
            <a:endParaRPr lang="en-US" sz="32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6150" y="2566987"/>
            <a:ext cx="5438775" cy="4202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128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4292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b="1" i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West African Civilization - Mali</a:t>
            </a:r>
            <a:endParaRPr lang="en-US" sz="4000" b="1" i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63550"/>
            <a:ext cx="9144000" cy="6394450"/>
          </a:xfrm>
        </p:spPr>
        <p:txBody>
          <a:bodyPr>
            <a:noAutofit/>
          </a:bodyPr>
          <a:lstStyle/>
          <a:p>
            <a:r>
              <a:rPr lang="en-US" sz="4400" dirty="0" smtClean="0"/>
              <a:t>Who were two powerful leaders in Mali?</a:t>
            </a:r>
          </a:p>
          <a:p>
            <a:pPr lvl="1"/>
            <a:r>
              <a:rPr lang="en-US" sz="4000" dirty="0" err="1" smtClean="0"/>
              <a:t>Sundiata</a:t>
            </a:r>
            <a:r>
              <a:rPr lang="en-US" sz="4000" dirty="0" smtClean="0"/>
              <a:t> and Mansa Musa.</a:t>
            </a:r>
          </a:p>
          <a:p>
            <a:r>
              <a:rPr lang="en-US" sz="4400" dirty="0" err="1" smtClean="0"/>
              <a:t>Sundiata</a:t>
            </a:r>
            <a:r>
              <a:rPr lang="en-US" sz="4400" dirty="0" smtClean="0"/>
              <a:t> first major leader of Mali, got rid of poor leaders, expanded the empire, and put a legitimate government in place to rule the empire. </a:t>
            </a:r>
          </a:p>
        </p:txBody>
      </p:sp>
    </p:spTree>
    <p:extLst>
      <p:ext uri="{BB962C8B-B14F-4D97-AF65-F5344CB8AC3E}">
        <p14:creationId xmlns:p14="http://schemas.microsoft.com/office/powerpoint/2010/main" val="192918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660400"/>
          </a:xfrm>
        </p:spPr>
        <p:txBody>
          <a:bodyPr>
            <a:normAutofit fontScale="90000"/>
          </a:bodyPr>
          <a:lstStyle/>
          <a:p>
            <a:r>
              <a:rPr lang="en-US" b="1" i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Western Africa - Mansa Musa</a:t>
            </a:r>
            <a:endParaRPr lang="en-US" b="1" i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55624"/>
            <a:ext cx="9144000" cy="6302375"/>
          </a:xfrm>
        </p:spPr>
        <p:txBody>
          <a:bodyPr>
            <a:normAutofit/>
          </a:bodyPr>
          <a:lstStyle/>
          <a:p>
            <a:r>
              <a:rPr lang="en-US" sz="3600" dirty="0"/>
              <a:t>Mansa Musa was a Muslim leader from about 1312-1332</a:t>
            </a:r>
          </a:p>
          <a:p>
            <a:pPr lvl="1"/>
            <a:r>
              <a:rPr lang="en-US" sz="3200" dirty="0"/>
              <a:t>Expanded the empire</a:t>
            </a:r>
          </a:p>
          <a:p>
            <a:pPr lvl="1"/>
            <a:r>
              <a:rPr lang="en-US" sz="3200" dirty="0"/>
              <a:t>Had a massive army he used to control and protect the Mali</a:t>
            </a:r>
          </a:p>
          <a:p>
            <a:pPr lvl="1"/>
            <a:r>
              <a:rPr lang="en-US" sz="3200" dirty="0"/>
              <a:t>Successfully divided up the empire and put governors in place to help him rule </a:t>
            </a:r>
          </a:p>
          <a:p>
            <a:pPr lvl="1"/>
            <a:r>
              <a:rPr lang="en-US" sz="3200" dirty="0"/>
              <a:t>Makes Timbuktu an important trading </a:t>
            </a:r>
            <a:r>
              <a:rPr lang="en-US" sz="3200" dirty="0" smtClean="0"/>
              <a:t>center</a:t>
            </a:r>
          </a:p>
          <a:p>
            <a:pPr lvl="1"/>
            <a:r>
              <a:rPr lang="en-US" sz="3200" dirty="0" smtClean="0"/>
              <a:t>Maybe the richest person of all time, it is estimated he would be worth over 400 billion dollars </a:t>
            </a:r>
          </a:p>
          <a:p>
            <a:r>
              <a:rPr lang="en-US" sz="3600" dirty="0" smtClean="0"/>
              <a:t>Why would he have been this rich?</a:t>
            </a:r>
            <a:endParaRPr lang="en-US" sz="36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3049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http://www.africanseer.com/thumbnail.php?file=Mansa_Kankan_Musa_577948765.jpg&amp;size=article_lar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832" y="0"/>
            <a:ext cx="9277583" cy="68580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96819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685800"/>
          </a:xfrm>
        </p:spPr>
        <p:txBody>
          <a:bodyPr>
            <a:noAutofit/>
          </a:bodyPr>
          <a:lstStyle/>
          <a:p>
            <a:pPr algn="ctr"/>
            <a:r>
              <a:rPr lang="en-US" sz="3600" b="1" i="1" dirty="0" err="1" smtClean="0">
                <a:solidFill>
                  <a:srgbClr val="FF0000"/>
                </a:solidFill>
                <a:latin typeface="Arial Black" panose="020B0A04020102020204" pitchFamily="34" charset="0"/>
              </a:rPr>
              <a:t>Djinguereber</a:t>
            </a:r>
            <a:r>
              <a:rPr lang="en-US" sz="3600" b="1" i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 Mosque – Built 1327</a:t>
            </a:r>
            <a:endParaRPr lang="en-US" sz="3600" b="1" i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30225"/>
            <a:ext cx="9144000" cy="1933575"/>
          </a:xfrm>
        </p:spPr>
        <p:txBody>
          <a:bodyPr>
            <a:normAutofit/>
          </a:bodyPr>
          <a:lstStyle/>
          <a:p>
            <a:r>
              <a:rPr lang="en-US" sz="3200" dirty="0" smtClean="0"/>
              <a:t>Phonetically – Jing-</a:t>
            </a:r>
            <a:r>
              <a:rPr lang="en-US" sz="3200" dirty="0" err="1" smtClean="0"/>
              <a:t>gurb</a:t>
            </a:r>
            <a:r>
              <a:rPr lang="en-US" sz="3200" dirty="0" smtClean="0"/>
              <a:t>-</a:t>
            </a:r>
            <a:r>
              <a:rPr lang="en-US" sz="3200" dirty="0" err="1" smtClean="0"/>
              <a:t>er</a:t>
            </a:r>
            <a:endParaRPr lang="en-US" sz="3200" dirty="0" smtClean="0"/>
          </a:p>
          <a:p>
            <a:r>
              <a:rPr lang="en-US" sz="3200" dirty="0" smtClean="0"/>
              <a:t>Built during Mansa Musa’s reign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00200"/>
            <a:ext cx="9144000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234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15924"/>
            <a:ext cx="9144000" cy="6442075"/>
          </a:xfrm>
        </p:spPr>
        <p:txBody>
          <a:bodyPr>
            <a:normAutofit/>
          </a:bodyPr>
          <a:lstStyle/>
          <a:p>
            <a:r>
              <a:rPr lang="en-US" sz="4000" dirty="0" smtClean="0"/>
              <a:t>Predict the eventually downfall of the Mali empire?</a:t>
            </a:r>
          </a:p>
          <a:p>
            <a:pPr lvl="1"/>
            <a:r>
              <a:rPr lang="en-US" sz="3600" dirty="0" smtClean="0"/>
              <a:t>The death of Mansa Musa led to a series of poor leaders, none of which could govern the empire well. </a:t>
            </a:r>
          </a:p>
          <a:p>
            <a:pPr lvl="2"/>
            <a:r>
              <a:rPr lang="en-US" sz="3200" dirty="0" smtClean="0"/>
              <a:t>Left a power gap for other civilizations to fill</a:t>
            </a:r>
          </a:p>
          <a:p>
            <a:pPr lvl="1"/>
            <a:r>
              <a:rPr lang="en-US" sz="3600" dirty="0" smtClean="0"/>
              <a:t>Other gold fields were found and the spotlight of power moved to other locations in Africa. </a:t>
            </a:r>
            <a:endParaRPr lang="en-US" sz="3600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144000" cy="5429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i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West African Civilization – Mali Downfall</a:t>
            </a:r>
            <a:endParaRPr lang="en-US" sz="4000" b="1" i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7175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48577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b="1" i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West Africa Civilization - Songhai</a:t>
            </a:r>
            <a:endParaRPr lang="en-US" sz="3600" b="1" i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06400"/>
            <a:ext cx="9144000" cy="6451600"/>
          </a:xfrm>
        </p:spPr>
        <p:txBody>
          <a:bodyPr>
            <a:normAutofit/>
          </a:bodyPr>
          <a:lstStyle/>
          <a:p>
            <a:r>
              <a:rPr lang="en-US" sz="4400" dirty="0" smtClean="0"/>
              <a:t>How was the Songhai empire able to rise to power, what did they control that allowed them to continue to have power?</a:t>
            </a:r>
          </a:p>
          <a:p>
            <a:pPr lvl="1"/>
            <a:r>
              <a:rPr lang="en-US" sz="4000" dirty="0" smtClean="0"/>
              <a:t>They broke away and expanded the territory that the Mali had. </a:t>
            </a:r>
          </a:p>
          <a:p>
            <a:pPr lvl="1"/>
            <a:r>
              <a:rPr lang="en-US" sz="4000" dirty="0" smtClean="0"/>
              <a:t>They were able to control all important trade routes through that region of W. Africa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997780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48577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b="1" i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West Africa Civilization - Songhai</a:t>
            </a:r>
            <a:endParaRPr lang="en-US" sz="3600" b="1" i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4041" y="561253"/>
            <a:ext cx="7815917" cy="6039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716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35459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i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Journal Entry 11/29/17</a:t>
            </a:r>
            <a:endParaRPr lang="en-US" b="1" i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58144"/>
            <a:ext cx="3657600" cy="6399856"/>
          </a:xfrm>
        </p:spPr>
        <p:txBody>
          <a:bodyPr>
            <a:normAutofit/>
          </a:bodyPr>
          <a:lstStyle/>
          <a:p>
            <a:r>
              <a:rPr lang="en-US" sz="3600" dirty="0"/>
              <a:t>Why does geography matter?</a:t>
            </a:r>
          </a:p>
          <a:p>
            <a:r>
              <a:rPr lang="en-US" sz="3600" dirty="0"/>
              <a:t>What can you say about Africa just by looking at it</a:t>
            </a:r>
            <a:r>
              <a:rPr lang="en-US" sz="3600" dirty="0" smtClean="0"/>
              <a:t>?</a:t>
            </a:r>
          </a:p>
          <a:p>
            <a:r>
              <a:rPr lang="en-US" sz="3600" dirty="0" smtClean="0"/>
              <a:t>How different is Africa’s geography from other places we have studied?</a:t>
            </a:r>
            <a:endParaRPr lang="en-US" sz="3600" dirty="0"/>
          </a:p>
        </p:txBody>
      </p:sp>
      <p:pic>
        <p:nvPicPr>
          <p:cNvPr id="4" name="Picture 2" descr="http://www.geographicguide.com/pictures/africa-imag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57600" y="834658"/>
            <a:ext cx="5486400" cy="55714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96587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48577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b="1" i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West Africa Civilization - Songhai</a:t>
            </a:r>
            <a:endParaRPr lang="en-US" sz="3600" b="1" i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387350"/>
            <a:ext cx="9144000" cy="647065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How do you think </a:t>
            </a:r>
            <a:r>
              <a:rPr lang="en-US" sz="4000" dirty="0" err="1" smtClean="0"/>
              <a:t>Sonni</a:t>
            </a:r>
            <a:r>
              <a:rPr lang="en-US" sz="4000" dirty="0" smtClean="0"/>
              <a:t> Ali was able to expand the Songhai empire?</a:t>
            </a:r>
          </a:p>
          <a:p>
            <a:pPr lvl="1"/>
            <a:r>
              <a:rPr lang="en-US" sz="3600" dirty="0" smtClean="0"/>
              <a:t>He was able to build a strong army and conquer neighboring cities like Timbuktu and </a:t>
            </a:r>
            <a:r>
              <a:rPr lang="en-US" sz="3600" dirty="0" err="1" smtClean="0"/>
              <a:t>Djenne</a:t>
            </a:r>
            <a:r>
              <a:rPr lang="en-US" sz="3600" dirty="0" smtClean="0"/>
              <a:t>.</a:t>
            </a:r>
          </a:p>
          <a:p>
            <a:pPr lvl="1"/>
            <a:r>
              <a:rPr lang="en-US" sz="3600" dirty="0" smtClean="0"/>
              <a:t>He used technology like war canoes and a fleet of soldiers on horseback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300" y="4124325"/>
            <a:ext cx="6972300" cy="2733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661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48577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b="1" i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West Africa Civilization - Songhai</a:t>
            </a:r>
            <a:endParaRPr lang="en-US" sz="3600" b="1" i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06400"/>
            <a:ext cx="9144000" cy="6451600"/>
          </a:xfrm>
        </p:spPr>
        <p:txBody>
          <a:bodyPr>
            <a:normAutofit/>
          </a:bodyPr>
          <a:lstStyle/>
          <a:p>
            <a:r>
              <a:rPr lang="en-US" sz="4800" dirty="0"/>
              <a:t>What did </a:t>
            </a:r>
            <a:r>
              <a:rPr lang="en-US" sz="4800" dirty="0" err="1"/>
              <a:t>Askia</a:t>
            </a:r>
            <a:r>
              <a:rPr lang="en-US" sz="4800" dirty="0"/>
              <a:t> Muhammad do to expand Songhai</a:t>
            </a:r>
            <a:r>
              <a:rPr lang="en-US" sz="4800" dirty="0" smtClean="0"/>
              <a:t>?</a:t>
            </a:r>
          </a:p>
          <a:p>
            <a:pPr lvl="1"/>
            <a:r>
              <a:rPr lang="en-US" sz="4400" dirty="0" smtClean="0"/>
              <a:t>Set up efficient tax system, created a centralized government, and put officials in place to help him rule </a:t>
            </a:r>
          </a:p>
          <a:p>
            <a:r>
              <a:rPr lang="en-US" sz="4800" dirty="0" smtClean="0"/>
              <a:t>What caused the Songhai empire to fall?</a:t>
            </a:r>
          </a:p>
          <a:p>
            <a:pPr lvl="1"/>
            <a:r>
              <a:rPr lang="en-US" sz="4400" dirty="0" smtClean="0"/>
              <a:t>Gunpowder, used by the Moroccans to defeat the empire. 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755513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15924"/>
            <a:ext cx="9144000" cy="6442075"/>
          </a:xfrm>
        </p:spPr>
        <p:txBody>
          <a:bodyPr>
            <a:noAutofit/>
          </a:bodyPr>
          <a:lstStyle/>
          <a:p>
            <a:r>
              <a:rPr lang="en-US" sz="6000" dirty="0" smtClean="0"/>
              <a:t>In your groups summarize the kingdoms of the Hausa, and Benin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48577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b="1" i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West Africa Civilization – Other Empires</a:t>
            </a:r>
            <a:endParaRPr lang="en-US" sz="3600" b="1" i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775" y="3005137"/>
            <a:ext cx="4219576" cy="37576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0865" y="3457575"/>
            <a:ext cx="4566621" cy="2695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993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5334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i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West Africa Arguments</a:t>
            </a:r>
            <a:endParaRPr lang="en-US" b="1" i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34974"/>
            <a:ext cx="9144000" cy="6423025"/>
          </a:xfrm>
        </p:spPr>
        <p:txBody>
          <a:bodyPr>
            <a:normAutofit/>
          </a:bodyPr>
          <a:lstStyle/>
          <a:p>
            <a:r>
              <a:rPr lang="en-US" sz="3200" dirty="0" smtClean="0"/>
              <a:t>Prompt: Who was the most successful ruler of early African civilizations?</a:t>
            </a:r>
          </a:p>
          <a:p>
            <a:r>
              <a:rPr lang="en-US" sz="3200" dirty="0" smtClean="0"/>
              <a:t>Mansa Musa, the most successful ruler of early West African civilizations, was able to maintain control through his use of both hard and soft power. </a:t>
            </a:r>
          </a:p>
          <a:p>
            <a:r>
              <a:rPr lang="en-US" sz="3200" dirty="0" smtClean="0"/>
              <a:t>What is the how, what, and so what of this thesis?</a:t>
            </a:r>
          </a:p>
          <a:p>
            <a:pPr lvl="1"/>
            <a:r>
              <a:rPr lang="en-US" sz="2800" dirty="0" smtClean="0"/>
              <a:t>What – Mansa Musa</a:t>
            </a:r>
          </a:p>
          <a:p>
            <a:pPr lvl="1"/>
            <a:r>
              <a:rPr lang="en-US" sz="2800" dirty="0" smtClean="0"/>
              <a:t>How – was able to maintain control through his use of both hard and soft power</a:t>
            </a:r>
          </a:p>
          <a:p>
            <a:pPr lvl="1"/>
            <a:r>
              <a:rPr lang="en-US" sz="2800" dirty="0" smtClean="0"/>
              <a:t>So what – the most successful ruler of early West African Civilizations</a:t>
            </a:r>
          </a:p>
          <a:p>
            <a:r>
              <a:rPr lang="en-US" sz="3200" dirty="0" smtClean="0"/>
              <a:t>Using your notes and the text book create two body thesis statements that will support this thesis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020740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35459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i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Journal Entry</a:t>
            </a:r>
            <a:endParaRPr lang="en-US" b="1" i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58144"/>
            <a:ext cx="4667250" cy="6399856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Answer both questions…</a:t>
            </a:r>
          </a:p>
          <a:p>
            <a:r>
              <a:rPr lang="en-US" sz="4000" dirty="0" smtClean="0"/>
              <a:t>Do you think that the ancient empires and civilizations of Africa were thriving or struggling?</a:t>
            </a:r>
          </a:p>
          <a:p>
            <a:r>
              <a:rPr lang="en-US" sz="4000" dirty="0" smtClean="0"/>
              <a:t>Predict how/why Europeans were able to imperialize Africa</a:t>
            </a:r>
            <a:endParaRPr lang="en-US" sz="4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7250" y="657225"/>
            <a:ext cx="4476750" cy="581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033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55983"/>
          </a:xfrm>
        </p:spPr>
        <p:txBody>
          <a:bodyPr>
            <a:normAutofit/>
          </a:bodyPr>
          <a:lstStyle/>
          <a:p>
            <a:pPr algn="ctr"/>
            <a:r>
              <a:rPr lang="en-US" sz="3600" b="1" i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Daily Agenda Thursday 11/29/17</a:t>
            </a:r>
            <a:endParaRPr lang="en-US" sz="3600" b="1" i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13660"/>
            <a:ext cx="9144000" cy="6344340"/>
          </a:xfrm>
        </p:spPr>
        <p:txBody>
          <a:bodyPr>
            <a:normAutofit fontScale="85000" lnSpcReduction="20000"/>
          </a:bodyPr>
          <a:lstStyle/>
          <a:p>
            <a:r>
              <a:rPr lang="en-US" sz="4400" b="1" dirty="0" smtClean="0">
                <a:solidFill>
                  <a:srgbClr val="002060"/>
                </a:solidFill>
              </a:rPr>
              <a:t>Agenda:</a:t>
            </a:r>
          </a:p>
          <a:p>
            <a:pPr lvl="1"/>
            <a:r>
              <a:rPr lang="en-US" sz="4000" dirty="0" smtClean="0"/>
              <a:t>Transition from Ancient Africa to Imperialized Africa</a:t>
            </a:r>
          </a:p>
          <a:p>
            <a:pPr lvl="1"/>
            <a:r>
              <a:rPr lang="en-US" sz="4000" dirty="0" smtClean="0"/>
              <a:t>Start Slavery &amp; European influence on Africa </a:t>
            </a:r>
          </a:p>
          <a:p>
            <a:pPr lvl="2"/>
            <a:r>
              <a:rPr lang="en-US" sz="3600" dirty="0" smtClean="0"/>
              <a:t>Transatlantic Trade</a:t>
            </a:r>
          </a:p>
          <a:p>
            <a:pPr lvl="2"/>
            <a:r>
              <a:rPr lang="en-US" sz="3600" dirty="0" smtClean="0"/>
              <a:t>Mercantilism</a:t>
            </a:r>
          </a:p>
          <a:p>
            <a:pPr lvl="2"/>
            <a:r>
              <a:rPr lang="en-US" sz="3600" dirty="0" smtClean="0"/>
              <a:t>Columbian Exchange</a:t>
            </a:r>
          </a:p>
          <a:p>
            <a:r>
              <a:rPr lang="en-US" sz="4400" b="1" dirty="0" smtClean="0">
                <a:solidFill>
                  <a:srgbClr val="002060"/>
                </a:solidFill>
              </a:rPr>
              <a:t>Key Terms:</a:t>
            </a:r>
          </a:p>
          <a:p>
            <a:pPr lvl="2"/>
            <a:r>
              <a:rPr lang="en-US" sz="3600" dirty="0"/>
              <a:t>Transatlantic Trade</a:t>
            </a:r>
          </a:p>
          <a:p>
            <a:pPr lvl="2"/>
            <a:r>
              <a:rPr lang="en-US" sz="3600" dirty="0"/>
              <a:t>Mercantilism</a:t>
            </a:r>
          </a:p>
          <a:p>
            <a:pPr lvl="2"/>
            <a:r>
              <a:rPr lang="en-US" sz="3600" dirty="0"/>
              <a:t>Columbian </a:t>
            </a:r>
            <a:r>
              <a:rPr lang="en-US" sz="3600" dirty="0" smtClean="0"/>
              <a:t>Exchange</a:t>
            </a:r>
            <a:endParaRPr lang="en-US" sz="4000" dirty="0" smtClean="0"/>
          </a:p>
          <a:p>
            <a:r>
              <a:rPr lang="en-US" sz="4400" b="1" dirty="0" smtClean="0">
                <a:solidFill>
                  <a:srgbClr val="002060"/>
                </a:solidFill>
              </a:rPr>
              <a:t>Skills:</a:t>
            </a:r>
          </a:p>
          <a:p>
            <a:pPr lvl="1"/>
            <a:r>
              <a:rPr lang="en-US" sz="4000" dirty="0" smtClean="0"/>
              <a:t>Large/small group discussion</a:t>
            </a:r>
          </a:p>
          <a:p>
            <a:pPr lvl="1"/>
            <a:r>
              <a:rPr lang="en-US" sz="4000" dirty="0" smtClean="0"/>
              <a:t>Analysis of content</a:t>
            </a:r>
          </a:p>
        </p:txBody>
      </p:sp>
    </p:spTree>
    <p:extLst>
      <p:ext uri="{BB962C8B-B14F-4D97-AF65-F5344CB8AC3E}">
        <p14:creationId xmlns:p14="http://schemas.microsoft.com/office/powerpoint/2010/main" val="1770094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377824"/>
            <a:ext cx="9144000" cy="6480175"/>
          </a:xfrm>
        </p:spPr>
        <p:txBody>
          <a:bodyPr>
            <a:normAutofit/>
          </a:bodyPr>
          <a:lstStyle/>
          <a:p>
            <a:r>
              <a:rPr lang="en-US" sz="4800" dirty="0" smtClean="0"/>
              <a:t>What are some common themes amongst these WAC?</a:t>
            </a:r>
          </a:p>
          <a:p>
            <a:r>
              <a:rPr lang="en-US" sz="4800" dirty="0" smtClean="0"/>
              <a:t>Why wouldn’t Europeans be able to just stroll right into Africa and conquer the continent? </a:t>
            </a:r>
          </a:p>
          <a:p>
            <a:pPr lvl="1"/>
            <a:r>
              <a:rPr lang="en-US" sz="4400" dirty="0" smtClean="0"/>
              <a:t>Strong empires </a:t>
            </a:r>
          </a:p>
          <a:p>
            <a:pPr lvl="1"/>
            <a:r>
              <a:rPr lang="en-US" sz="4400" dirty="0" smtClean="0"/>
              <a:t>Geography</a:t>
            </a:r>
          </a:p>
          <a:p>
            <a:pPr lvl="1"/>
            <a:r>
              <a:rPr lang="en-US" sz="4400" dirty="0" smtClean="0"/>
              <a:t>Disease</a:t>
            </a:r>
          </a:p>
          <a:p>
            <a:r>
              <a:rPr lang="en-US" sz="4800" dirty="0" smtClean="0"/>
              <a:t>How did Europeans respond?</a:t>
            </a:r>
            <a:endParaRPr lang="en-US" sz="4800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144000" cy="485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i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West Africa Civilization</a:t>
            </a:r>
            <a:endParaRPr lang="en-US" sz="3600" b="1" i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8019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51435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i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Journal Entry 12/18/17</a:t>
            </a:r>
            <a:endParaRPr lang="en-US" b="1" i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14350"/>
            <a:ext cx="9144000" cy="6343649"/>
          </a:xfrm>
        </p:spPr>
        <p:txBody>
          <a:bodyPr>
            <a:normAutofit/>
          </a:bodyPr>
          <a:lstStyle/>
          <a:p>
            <a:r>
              <a:rPr lang="en-US" sz="5400" dirty="0" smtClean="0"/>
              <a:t>What do you remember about the African Slave Trade?</a:t>
            </a:r>
          </a:p>
          <a:p>
            <a:pPr marL="0" indent="0">
              <a:buNone/>
            </a:pPr>
            <a:endParaRPr lang="en-US" sz="5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8735" y="2057399"/>
            <a:ext cx="3158590" cy="4800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717005"/>
            <a:ext cx="5922422" cy="3559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22279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5334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b="1" i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Slavery Research Instructions</a:t>
            </a:r>
            <a:endParaRPr lang="en-US" sz="4000" b="1" i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06400"/>
            <a:ext cx="9144000" cy="64516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Read each of the articles found on  my website (one of them is from the textbook, so if you want to use the text in class that is OK too)</a:t>
            </a:r>
          </a:p>
          <a:p>
            <a:pPr lvl="1"/>
            <a:r>
              <a:rPr lang="en-US" dirty="0" smtClean="0"/>
              <a:t>You should have two answers per question. One from each reading</a:t>
            </a:r>
          </a:p>
          <a:p>
            <a:pPr lvl="1"/>
            <a:r>
              <a:rPr lang="en-US" dirty="0" smtClean="0"/>
              <a:t>Your answers should be compete sentences and complete thoughts. </a:t>
            </a:r>
          </a:p>
          <a:p>
            <a:r>
              <a:rPr lang="en-US" dirty="0" smtClean="0"/>
              <a:t>Answer the following questions for each article</a:t>
            </a:r>
          </a:p>
          <a:p>
            <a:r>
              <a:rPr lang="en-US" dirty="0" smtClean="0"/>
              <a:t>What motives did Europeans have for exploration?</a:t>
            </a:r>
          </a:p>
          <a:p>
            <a:r>
              <a:rPr lang="en-US" dirty="0" smtClean="0"/>
              <a:t>What technology did the explorers have, why were they able to explore now and they weren’t before?</a:t>
            </a:r>
          </a:p>
          <a:p>
            <a:r>
              <a:rPr lang="en-US" dirty="0" smtClean="0"/>
              <a:t>What are the origins of the slave trade?</a:t>
            </a:r>
          </a:p>
          <a:p>
            <a:pPr lvl="1"/>
            <a:r>
              <a:rPr lang="en-US" dirty="0" smtClean="0"/>
              <a:t>Make sure you include the impact of both Europeans and Africans</a:t>
            </a:r>
          </a:p>
          <a:p>
            <a:r>
              <a:rPr lang="en-US" dirty="0" smtClean="0"/>
              <a:t>How did the slave trade operate? </a:t>
            </a:r>
          </a:p>
          <a:p>
            <a:r>
              <a:rPr lang="en-US" dirty="0" smtClean="0"/>
              <a:t>What is the impact of the slave trade on Africa?</a:t>
            </a:r>
          </a:p>
          <a:p>
            <a:r>
              <a:rPr lang="en-US" dirty="0" smtClean="0"/>
              <a:t>Once you have completed the questions above complete the following questions…</a:t>
            </a:r>
          </a:p>
          <a:p>
            <a:pPr lvl="1"/>
            <a:r>
              <a:rPr lang="en-US" dirty="0" smtClean="0"/>
              <a:t>What were the similarities between the two articles?</a:t>
            </a:r>
          </a:p>
          <a:p>
            <a:pPr lvl="1"/>
            <a:r>
              <a:rPr lang="en-US" dirty="0" smtClean="0"/>
              <a:t>What were the differences between the two articles?</a:t>
            </a:r>
          </a:p>
          <a:p>
            <a:pPr lvl="1"/>
            <a:r>
              <a:rPr lang="en-US" dirty="0" smtClean="0"/>
              <a:t>Which article has better information?</a:t>
            </a:r>
          </a:p>
        </p:txBody>
      </p:sp>
    </p:spTree>
    <p:extLst>
      <p:ext uri="{BB962C8B-B14F-4D97-AF65-F5344CB8AC3E}">
        <p14:creationId xmlns:p14="http://schemas.microsoft.com/office/powerpoint/2010/main" val="1847563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51435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i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Journal Entry 12/19/17</a:t>
            </a:r>
            <a:endParaRPr lang="en-US" b="1" i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14350"/>
            <a:ext cx="9144000" cy="6343649"/>
          </a:xfrm>
        </p:spPr>
        <p:txBody>
          <a:bodyPr>
            <a:normAutofit/>
          </a:bodyPr>
          <a:lstStyle/>
          <a:p>
            <a:r>
              <a:rPr lang="en-US" sz="5400" dirty="0" smtClean="0"/>
              <a:t>Argue the greatest impact of slavery on Africa.</a:t>
            </a:r>
          </a:p>
          <a:p>
            <a:pPr marL="0" indent="0">
              <a:buNone/>
            </a:pPr>
            <a:endParaRPr lang="en-US" sz="5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8735" y="2057399"/>
            <a:ext cx="3158590" cy="4800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0436" y="2275738"/>
            <a:ext cx="4117863" cy="4363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639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55983"/>
          </a:xfrm>
        </p:spPr>
        <p:txBody>
          <a:bodyPr>
            <a:normAutofit/>
          </a:bodyPr>
          <a:lstStyle/>
          <a:p>
            <a:pPr algn="ctr"/>
            <a:r>
              <a:rPr lang="en-US" sz="3600" b="1" i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Daily Agenda Thursday 11/29/17</a:t>
            </a:r>
            <a:endParaRPr lang="en-US" sz="3600" b="1" i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13660"/>
            <a:ext cx="9144000" cy="6344340"/>
          </a:xfrm>
        </p:spPr>
        <p:txBody>
          <a:bodyPr>
            <a:normAutofit/>
          </a:bodyPr>
          <a:lstStyle/>
          <a:p>
            <a:r>
              <a:rPr lang="en-US" sz="4400" b="1" dirty="0" smtClean="0">
                <a:solidFill>
                  <a:srgbClr val="002060"/>
                </a:solidFill>
              </a:rPr>
              <a:t>Agenda:</a:t>
            </a:r>
          </a:p>
          <a:p>
            <a:pPr lvl="1"/>
            <a:r>
              <a:rPr lang="en-US" sz="4000" dirty="0" smtClean="0"/>
              <a:t>Geography of Africa</a:t>
            </a:r>
          </a:p>
          <a:p>
            <a:pPr lvl="1"/>
            <a:r>
              <a:rPr lang="en-US" sz="4000" dirty="0" smtClean="0"/>
              <a:t>Ancient Africa</a:t>
            </a:r>
          </a:p>
          <a:p>
            <a:r>
              <a:rPr lang="en-US" sz="4400" b="1" dirty="0" smtClean="0">
                <a:solidFill>
                  <a:srgbClr val="002060"/>
                </a:solidFill>
              </a:rPr>
              <a:t>Key Terms:</a:t>
            </a:r>
          </a:p>
          <a:p>
            <a:pPr lvl="1"/>
            <a:endParaRPr lang="en-US" sz="4000" dirty="0" smtClean="0"/>
          </a:p>
          <a:p>
            <a:r>
              <a:rPr lang="en-US" sz="4400" b="1" dirty="0" smtClean="0">
                <a:solidFill>
                  <a:srgbClr val="002060"/>
                </a:solidFill>
              </a:rPr>
              <a:t>Skills:</a:t>
            </a:r>
          </a:p>
          <a:p>
            <a:pPr lvl="1"/>
            <a:r>
              <a:rPr lang="en-US" sz="4000" dirty="0" smtClean="0"/>
              <a:t>Large/small group discussion</a:t>
            </a:r>
          </a:p>
          <a:p>
            <a:pPr lvl="1"/>
            <a:r>
              <a:rPr lang="en-US" sz="4000" dirty="0" smtClean="0"/>
              <a:t>Analysis of content</a:t>
            </a:r>
          </a:p>
        </p:txBody>
      </p:sp>
    </p:spTree>
    <p:extLst>
      <p:ext uri="{BB962C8B-B14F-4D97-AF65-F5344CB8AC3E}">
        <p14:creationId xmlns:p14="http://schemas.microsoft.com/office/powerpoint/2010/main" val="892341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55983"/>
          </a:xfrm>
        </p:spPr>
        <p:txBody>
          <a:bodyPr>
            <a:normAutofit/>
          </a:bodyPr>
          <a:lstStyle/>
          <a:p>
            <a:pPr algn="ctr"/>
            <a:r>
              <a:rPr lang="en-US" sz="3600" b="1" i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Daily Agenda Thursday 12/19/17</a:t>
            </a:r>
            <a:endParaRPr lang="en-US" sz="3600" b="1" i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13660"/>
            <a:ext cx="9144000" cy="6344340"/>
          </a:xfrm>
        </p:spPr>
        <p:txBody>
          <a:bodyPr>
            <a:normAutofit/>
          </a:bodyPr>
          <a:lstStyle/>
          <a:p>
            <a:r>
              <a:rPr lang="en-US" sz="4400" b="1" dirty="0" smtClean="0">
                <a:solidFill>
                  <a:srgbClr val="002060"/>
                </a:solidFill>
              </a:rPr>
              <a:t>Agenda:</a:t>
            </a:r>
          </a:p>
          <a:p>
            <a:pPr lvl="1"/>
            <a:r>
              <a:rPr lang="en-US" sz="4000" dirty="0" smtClean="0"/>
              <a:t>Slavery</a:t>
            </a:r>
          </a:p>
          <a:p>
            <a:r>
              <a:rPr lang="en-US" sz="4400" b="1" dirty="0" smtClean="0">
                <a:solidFill>
                  <a:srgbClr val="002060"/>
                </a:solidFill>
              </a:rPr>
              <a:t>Key Terms:</a:t>
            </a:r>
          </a:p>
          <a:p>
            <a:pPr lvl="1"/>
            <a:r>
              <a:rPr lang="en-US" sz="3600" dirty="0" smtClean="0"/>
              <a:t>None</a:t>
            </a:r>
          </a:p>
          <a:p>
            <a:r>
              <a:rPr lang="en-US" sz="4400" b="1" dirty="0" smtClean="0">
                <a:solidFill>
                  <a:srgbClr val="002060"/>
                </a:solidFill>
              </a:rPr>
              <a:t>Skills:</a:t>
            </a:r>
          </a:p>
          <a:p>
            <a:pPr lvl="1"/>
            <a:r>
              <a:rPr lang="en-US" sz="4000" dirty="0" smtClean="0"/>
              <a:t>Large/small group discussion</a:t>
            </a:r>
          </a:p>
          <a:p>
            <a:pPr lvl="1"/>
            <a:r>
              <a:rPr lang="en-US" sz="4000" dirty="0" smtClean="0"/>
              <a:t>Analysis of content</a:t>
            </a:r>
          </a:p>
          <a:p>
            <a:pPr lvl="1"/>
            <a:r>
              <a:rPr lang="en-US" sz="4000" dirty="0" smtClean="0"/>
              <a:t>Argument recognition </a:t>
            </a:r>
          </a:p>
        </p:txBody>
      </p:sp>
    </p:spTree>
    <p:extLst>
      <p:ext uri="{BB962C8B-B14F-4D97-AF65-F5344CB8AC3E}">
        <p14:creationId xmlns:p14="http://schemas.microsoft.com/office/powerpoint/2010/main" val="2109956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4953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i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Journal Entry 1/2/18</a:t>
            </a:r>
            <a:endParaRPr lang="en-US" b="1" i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15924"/>
            <a:ext cx="4333875" cy="6442075"/>
          </a:xfrm>
        </p:spPr>
        <p:txBody>
          <a:bodyPr>
            <a:normAutofit/>
          </a:bodyPr>
          <a:lstStyle/>
          <a:p>
            <a:r>
              <a:rPr lang="en-US" sz="4800" dirty="0" smtClean="0"/>
              <a:t>Answer both questions…</a:t>
            </a:r>
          </a:p>
          <a:p>
            <a:r>
              <a:rPr lang="en-US" sz="4800" dirty="0" smtClean="0"/>
              <a:t>What was the best part about break?</a:t>
            </a:r>
          </a:p>
          <a:p>
            <a:r>
              <a:rPr lang="en-US" sz="4800" dirty="0" smtClean="0"/>
              <a:t>Argue the importance of breaks from school/work. </a:t>
            </a:r>
            <a:endParaRPr lang="en-US" sz="4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8650" y="690562"/>
            <a:ext cx="4705350" cy="5972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144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55983"/>
          </a:xfrm>
        </p:spPr>
        <p:txBody>
          <a:bodyPr>
            <a:normAutofit/>
          </a:bodyPr>
          <a:lstStyle/>
          <a:p>
            <a:pPr algn="ctr"/>
            <a:r>
              <a:rPr lang="en-US" sz="3600" b="1" i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Daily Agenda Thursday 1/2/18</a:t>
            </a:r>
            <a:endParaRPr lang="en-US" sz="3600" b="1" i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13660"/>
            <a:ext cx="9144000" cy="6344340"/>
          </a:xfrm>
        </p:spPr>
        <p:txBody>
          <a:bodyPr>
            <a:normAutofit/>
          </a:bodyPr>
          <a:lstStyle/>
          <a:p>
            <a:r>
              <a:rPr lang="en-US" sz="4400" b="1" dirty="0" smtClean="0">
                <a:solidFill>
                  <a:srgbClr val="002060"/>
                </a:solidFill>
              </a:rPr>
              <a:t>Agenda:</a:t>
            </a:r>
          </a:p>
          <a:p>
            <a:pPr lvl="1"/>
            <a:r>
              <a:rPr lang="en-US" sz="4000" dirty="0" smtClean="0"/>
              <a:t>Review slavery</a:t>
            </a:r>
          </a:p>
          <a:p>
            <a:pPr lvl="1"/>
            <a:r>
              <a:rPr lang="en-US" sz="4000" dirty="0" smtClean="0"/>
              <a:t>Scramble for Africa</a:t>
            </a:r>
          </a:p>
          <a:p>
            <a:r>
              <a:rPr lang="en-US" sz="4400" b="1" dirty="0" smtClean="0">
                <a:solidFill>
                  <a:srgbClr val="002060"/>
                </a:solidFill>
              </a:rPr>
              <a:t>Key Terms:</a:t>
            </a:r>
          </a:p>
          <a:p>
            <a:pPr lvl="1"/>
            <a:r>
              <a:rPr lang="en-US" sz="3600" dirty="0" smtClean="0"/>
              <a:t>None</a:t>
            </a:r>
          </a:p>
          <a:p>
            <a:r>
              <a:rPr lang="en-US" sz="4400" b="1" dirty="0" smtClean="0">
                <a:solidFill>
                  <a:srgbClr val="002060"/>
                </a:solidFill>
              </a:rPr>
              <a:t>Skills:</a:t>
            </a:r>
          </a:p>
          <a:p>
            <a:pPr lvl="1"/>
            <a:r>
              <a:rPr lang="en-US" sz="4000" dirty="0" smtClean="0"/>
              <a:t>Large/small group discussion</a:t>
            </a:r>
          </a:p>
          <a:p>
            <a:pPr lvl="1"/>
            <a:r>
              <a:rPr lang="en-US" sz="4000" dirty="0" smtClean="0"/>
              <a:t>Analysis of content</a:t>
            </a:r>
          </a:p>
          <a:p>
            <a:pPr lvl="1"/>
            <a:r>
              <a:rPr lang="en-US" sz="4000" dirty="0" smtClean="0"/>
              <a:t>Argument recognition </a:t>
            </a:r>
          </a:p>
        </p:txBody>
      </p:sp>
    </p:spTree>
    <p:extLst>
      <p:ext uri="{BB962C8B-B14F-4D97-AF65-F5344CB8AC3E}">
        <p14:creationId xmlns:p14="http://schemas.microsoft.com/office/powerpoint/2010/main" val="730225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5334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b="1" i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Slavery Research Questions</a:t>
            </a:r>
            <a:endParaRPr lang="en-US" sz="4000" b="1" i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06400"/>
            <a:ext cx="9144000" cy="64516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Lets warm ourselves back up with some basic questions from your homework/reading from the week before break. </a:t>
            </a:r>
          </a:p>
          <a:p>
            <a:pPr lvl="1"/>
            <a:r>
              <a:rPr lang="en-US" dirty="0" smtClean="0"/>
              <a:t>Use the readings from 12/18/17 to answer the following questions, this should be review since we discussed some of these already </a:t>
            </a:r>
          </a:p>
          <a:p>
            <a:r>
              <a:rPr lang="en-US" dirty="0" smtClean="0"/>
              <a:t>What motives did Europeans have for exploration?</a:t>
            </a:r>
          </a:p>
          <a:p>
            <a:r>
              <a:rPr lang="en-US" dirty="0" smtClean="0"/>
              <a:t>What technology did the explorers have, why were they able to explore now and they weren’t before?</a:t>
            </a:r>
          </a:p>
          <a:p>
            <a:r>
              <a:rPr lang="en-US" dirty="0" smtClean="0"/>
              <a:t>What are the origins of the slave trade?</a:t>
            </a:r>
          </a:p>
          <a:p>
            <a:pPr lvl="1"/>
            <a:r>
              <a:rPr lang="en-US" dirty="0" smtClean="0"/>
              <a:t>Make sure you include the impact of both Europeans and Africans</a:t>
            </a:r>
          </a:p>
          <a:p>
            <a:r>
              <a:rPr lang="en-US" dirty="0" smtClean="0"/>
              <a:t>How did the slave trade operate? </a:t>
            </a:r>
          </a:p>
          <a:p>
            <a:r>
              <a:rPr lang="en-US" dirty="0" smtClean="0"/>
              <a:t>What is the impact of the slave trade on Africa?</a:t>
            </a:r>
          </a:p>
          <a:p>
            <a:r>
              <a:rPr lang="en-US" dirty="0" smtClean="0"/>
              <a:t>Once you have completed the questions above complete the following questions…</a:t>
            </a:r>
          </a:p>
          <a:p>
            <a:pPr lvl="1"/>
            <a:r>
              <a:rPr lang="en-US" dirty="0" smtClean="0"/>
              <a:t>What were the similarities between the two articles?</a:t>
            </a:r>
          </a:p>
          <a:p>
            <a:pPr lvl="1"/>
            <a:r>
              <a:rPr lang="en-US" dirty="0" smtClean="0"/>
              <a:t>What were the differences between the two articles?</a:t>
            </a:r>
          </a:p>
          <a:p>
            <a:pPr lvl="1"/>
            <a:r>
              <a:rPr lang="en-US" dirty="0" smtClean="0"/>
              <a:t>Which article has better information?</a:t>
            </a:r>
          </a:p>
        </p:txBody>
      </p:sp>
    </p:spTree>
    <p:extLst>
      <p:ext uri="{BB962C8B-B14F-4D97-AF65-F5344CB8AC3E}">
        <p14:creationId xmlns:p14="http://schemas.microsoft.com/office/powerpoint/2010/main" val="3413648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6477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i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African’s Lose Power…</a:t>
            </a:r>
            <a:endParaRPr lang="en-US" b="1" i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01650"/>
            <a:ext cx="9144000" cy="6356350"/>
          </a:xfrm>
        </p:spPr>
        <p:txBody>
          <a:bodyPr>
            <a:normAutofit/>
          </a:bodyPr>
          <a:lstStyle/>
          <a:p>
            <a:r>
              <a:rPr lang="en-US" sz="4400" dirty="0" smtClean="0"/>
              <a:t>Based on what you know from your reading (Tuesday 12/19) define what the term “Scramble for Africa” means</a:t>
            </a:r>
          </a:p>
          <a:p>
            <a:pPr lvl="1"/>
            <a:r>
              <a:rPr lang="en-US" sz="4000" dirty="0" smtClean="0">
                <a:solidFill>
                  <a:srgbClr val="FF0000"/>
                </a:solidFill>
              </a:rPr>
              <a:t>Quickly review the reading the in your table groups…</a:t>
            </a:r>
            <a:endParaRPr lang="en-US" sz="4000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3800" y="3381375"/>
            <a:ext cx="5410200" cy="3476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58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5715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i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Journal Entry 1/3/18</a:t>
            </a:r>
            <a:endParaRPr lang="en-US" b="1" i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73074"/>
            <a:ext cx="9144000" cy="6384925"/>
          </a:xfrm>
        </p:spPr>
        <p:txBody>
          <a:bodyPr>
            <a:normAutofit/>
          </a:bodyPr>
          <a:lstStyle/>
          <a:p>
            <a:r>
              <a:rPr lang="en-US" sz="6600" dirty="0" smtClean="0"/>
              <a:t>Define the term imperialism.</a:t>
            </a:r>
            <a:endParaRPr lang="en-US" sz="6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3974" y="1561892"/>
            <a:ext cx="4010025" cy="53119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2905125"/>
            <a:ext cx="5294630" cy="3968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19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571500"/>
          </a:xfrm>
        </p:spPr>
        <p:txBody>
          <a:bodyPr>
            <a:no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Connecting the Dots – Slavery to the Scramble </a:t>
            </a:r>
            <a:endParaRPr lang="en-US" sz="24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25450"/>
            <a:ext cx="9144000" cy="6432550"/>
          </a:xfrm>
        </p:spPr>
        <p:txBody>
          <a:bodyPr>
            <a:noAutofit/>
          </a:bodyPr>
          <a:lstStyle/>
          <a:p>
            <a:r>
              <a:rPr lang="en-US" sz="3200" dirty="0" smtClean="0"/>
              <a:t>Africans now have the following things working in their favor to keep Europe from completely colonizing them</a:t>
            </a:r>
          </a:p>
          <a:p>
            <a:pPr lvl="1"/>
            <a:r>
              <a:rPr lang="en-US" sz="2800" dirty="0" smtClean="0"/>
              <a:t>Angry people because of slavery</a:t>
            </a:r>
          </a:p>
          <a:p>
            <a:pPr lvl="1"/>
            <a:r>
              <a:rPr lang="en-US" sz="2800" dirty="0" smtClean="0"/>
              <a:t>Guns because Europeans traded with them</a:t>
            </a:r>
          </a:p>
          <a:p>
            <a:pPr lvl="1"/>
            <a:r>
              <a:rPr lang="en-US" sz="2800" dirty="0" smtClean="0"/>
              <a:t>Diseases that Europeans do not have natural immunities for </a:t>
            </a:r>
          </a:p>
          <a:p>
            <a:pPr lvl="2"/>
            <a:r>
              <a:rPr lang="en-US" sz="2400" dirty="0" smtClean="0"/>
              <a:t>Malaria</a:t>
            </a:r>
          </a:p>
          <a:p>
            <a:pPr lvl="1"/>
            <a:r>
              <a:rPr lang="en-US" sz="2800" dirty="0" smtClean="0"/>
              <a:t>Challenging terrain to navigate (that they aren’t familiar with)</a:t>
            </a:r>
          </a:p>
          <a:p>
            <a:r>
              <a:rPr lang="en-US" sz="3200" dirty="0" smtClean="0"/>
              <a:t>How might Europeans might be able to colonize Africa?</a:t>
            </a:r>
          </a:p>
          <a:p>
            <a:r>
              <a:rPr lang="en-US" sz="3200" dirty="0" smtClean="0"/>
              <a:t>More importantly why might Europeans want to colonize Africa?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333636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571500"/>
          </a:xfrm>
        </p:spPr>
        <p:txBody>
          <a:bodyPr>
            <a:no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Connecting the Dots – Slavery to the Scramble </a:t>
            </a:r>
            <a:endParaRPr lang="en-US" sz="24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25450"/>
            <a:ext cx="9144000" cy="6432550"/>
          </a:xfrm>
        </p:spPr>
        <p:txBody>
          <a:bodyPr>
            <a:noAutofit/>
          </a:bodyPr>
          <a:lstStyle/>
          <a:p>
            <a:r>
              <a:rPr lang="en-US" sz="3200" dirty="0" smtClean="0"/>
              <a:t>First step towards colonizing Africa – </a:t>
            </a:r>
            <a:r>
              <a:rPr lang="en-US" sz="3200" b="1" dirty="0" smtClean="0">
                <a:solidFill>
                  <a:srgbClr val="FF0000"/>
                </a:solidFill>
              </a:rPr>
              <a:t>Industrial Revolution</a:t>
            </a:r>
          </a:p>
          <a:p>
            <a:pPr>
              <a:defRPr/>
            </a:pPr>
            <a:r>
              <a:rPr lang="en-US" b="1" dirty="0">
                <a:solidFill>
                  <a:srgbClr val="FF0000"/>
                </a:solidFill>
              </a:rPr>
              <a:t>The IR – What it does </a:t>
            </a:r>
          </a:p>
          <a:p>
            <a:pPr lvl="1">
              <a:defRPr/>
            </a:pPr>
            <a:r>
              <a:rPr lang="en-US" dirty="0"/>
              <a:t>New type of revolution changes the way people live and work</a:t>
            </a:r>
          </a:p>
          <a:p>
            <a:pPr lvl="1">
              <a:defRPr/>
            </a:pPr>
            <a:r>
              <a:rPr lang="en-US" dirty="0"/>
              <a:t>Mostly refers to how machines helped people do their jobs faster</a:t>
            </a:r>
          </a:p>
          <a:p>
            <a:pPr lvl="1">
              <a:defRPr/>
            </a:pPr>
            <a:r>
              <a:rPr lang="en-US" dirty="0"/>
              <a:t>Huge impact on society</a:t>
            </a:r>
            <a:r>
              <a:rPr lang="en-US" dirty="0">
                <a:sym typeface="Wingdings" pitchFamily="2" charset="2"/>
              </a:rPr>
              <a:t> more so than political revolutions</a:t>
            </a:r>
          </a:p>
          <a:p>
            <a:pPr>
              <a:defRPr/>
            </a:pPr>
            <a:r>
              <a:rPr lang="en-US" b="1" dirty="0">
                <a:solidFill>
                  <a:srgbClr val="FF0000"/>
                </a:solidFill>
              </a:rPr>
              <a:t>Historians claim three IRs</a:t>
            </a:r>
            <a:r>
              <a:rPr lang="en-US" dirty="0"/>
              <a:t>:</a:t>
            </a:r>
          </a:p>
          <a:p>
            <a:pPr lvl="1">
              <a:defRPr/>
            </a:pPr>
            <a:r>
              <a:rPr lang="en-US" dirty="0"/>
              <a:t>Britain</a:t>
            </a:r>
          </a:p>
          <a:p>
            <a:pPr lvl="1">
              <a:defRPr/>
            </a:pPr>
            <a:r>
              <a:rPr lang="en-US" dirty="0"/>
              <a:t>Rest of Europe, US, Canada, Japan</a:t>
            </a:r>
          </a:p>
          <a:p>
            <a:pPr lvl="1">
              <a:defRPr/>
            </a:pPr>
            <a:r>
              <a:rPr lang="en-US" dirty="0"/>
              <a:t>Rest of the world (still going on today)</a:t>
            </a:r>
          </a:p>
          <a:p>
            <a:pPr>
              <a:defRPr/>
            </a:pPr>
            <a:r>
              <a:rPr lang="en-US" b="1" dirty="0">
                <a:solidFill>
                  <a:srgbClr val="FF0000"/>
                </a:solidFill>
              </a:rPr>
              <a:t>Social scientists claim three different phases:</a:t>
            </a:r>
          </a:p>
          <a:p>
            <a:pPr lvl="1">
              <a:defRPr/>
            </a:pPr>
            <a:r>
              <a:rPr lang="en-US" b="1" dirty="0">
                <a:solidFill>
                  <a:srgbClr val="FF0000"/>
                </a:solidFill>
              </a:rPr>
              <a:t>Farming, textiles, early factories &amp; transportation</a:t>
            </a:r>
          </a:p>
          <a:p>
            <a:pPr lvl="1">
              <a:defRPr/>
            </a:pPr>
            <a:r>
              <a:rPr lang="en-US" b="1" dirty="0">
                <a:solidFill>
                  <a:srgbClr val="FF0000"/>
                </a:solidFill>
              </a:rPr>
              <a:t>New inventions in weapons, sanitation, mass production and culture</a:t>
            </a:r>
          </a:p>
          <a:p>
            <a:pPr lvl="1">
              <a:defRPr/>
            </a:pPr>
            <a:r>
              <a:rPr lang="en-US" b="1" dirty="0">
                <a:solidFill>
                  <a:srgbClr val="FF0000"/>
                </a:solidFill>
              </a:rPr>
              <a:t>Technological revolution (still going on today</a:t>
            </a:r>
            <a:r>
              <a:rPr lang="en-US" b="1" dirty="0" smtClean="0">
                <a:solidFill>
                  <a:srgbClr val="FF0000"/>
                </a:solidFill>
              </a:rPr>
              <a:t>)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1522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571500"/>
          </a:xfrm>
        </p:spPr>
        <p:txBody>
          <a:bodyPr>
            <a:no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Connecting the Dots – Slavery to the Scramble </a:t>
            </a:r>
            <a:endParaRPr lang="en-US" sz="24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25450"/>
            <a:ext cx="9144000" cy="6432550"/>
          </a:xfrm>
        </p:spPr>
        <p:txBody>
          <a:bodyPr>
            <a:noAutofit/>
          </a:bodyPr>
          <a:lstStyle/>
          <a:p>
            <a:r>
              <a:rPr lang="en-US" dirty="0" smtClean="0"/>
              <a:t>What do Europeans get out of the IR that allow them to dominate Africa?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Steam, steel, weapons, and medicine</a:t>
            </a:r>
          </a:p>
          <a:p>
            <a:r>
              <a:rPr lang="en-US" dirty="0" smtClean="0"/>
              <a:t>They get better guns</a:t>
            </a:r>
          </a:p>
          <a:p>
            <a:r>
              <a:rPr lang="en-US" dirty="0" smtClean="0"/>
              <a:t>Better tools/technology</a:t>
            </a:r>
          </a:p>
          <a:p>
            <a:r>
              <a:rPr lang="en-US" dirty="0" smtClean="0"/>
              <a:t>Better medicine (for the germs)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7318" y="2643189"/>
            <a:ext cx="3996682" cy="4214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021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686800" cy="990600"/>
          </a:xfrm>
        </p:spPr>
        <p:txBody>
          <a:bodyPr/>
          <a:lstStyle/>
          <a:p>
            <a:pPr algn="l"/>
            <a:r>
              <a:rPr lang="en-US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Challenge: Technology</a:t>
            </a:r>
            <a:endParaRPr lang="en-US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914400"/>
            <a:ext cx="4724400" cy="563880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dirty="0" smtClean="0">
                <a:solidFill>
                  <a:srgbClr val="00B050"/>
                </a:solidFill>
              </a:rPr>
              <a:t>African Nations have guns, and ferocious warriors</a:t>
            </a:r>
          </a:p>
          <a:p>
            <a:pPr>
              <a:buNone/>
            </a:pPr>
            <a:endParaRPr lang="en-US" dirty="0" smtClean="0">
              <a:solidFill>
                <a:srgbClr val="7030A0"/>
              </a:solidFill>
            </a:endParaRPr>
          </a:p>
          <a:p>
            <a:pPr marL="0" indent="0">
              <a:buNone/>
            </a:pPr>
            <a:r>
              <a:rPr lang="en-US" b="1" dirty="0" smtClean="0">
                <a:solidFill>
                  <a:srgbClr val="FF0000"/>
                </a:solidFill>
              </a:rPr>
              <a:t>Solution</a:t>
            </a:r>
            <a:r>
              <a:rPr lang="en-US" dirty="0" smtClean="0">
                <a:solidFill>
                  <a:srgbClr val="7030A0"/>
                </a:solidFill>
              </a:rPr>
              <a:t> - 1881: Hiram Maxim visits Paris Electrical Exhibition</a:t>
            </a:r>
          </a:p>
          <a:p>
            <a:pPr marL="0" indent="0">
              <a:buNone/>
            </a:pPr>
            <a:r>
              <a:rPr lang="en-US" b="1" dirty="0" smtClean="0">
                <a:solidFill>
                  <a:srgbClr val="7030A0"/>
                </a:solidFill>
              </a:rPr>
              <a:t>Told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i="1" dirty="0" smtClean="0">
                <a:solidFill>
                  <a:srgbClr val="7030A0"/>
                </a:solidFill>
              </a:rPr>
              <a:t>"</a:t>
            </a:r>
            <a:r>
              <a:rPr lang="en-US" i="1" dirty="0">
                <a:solidFill>
                  <a:srgbClr val="7030A0"/>
                </a:solidFill>
              </a:rPr>
              <a:t>If you wanted to make a lot of money, invent something that will enable these </a:t>
            </a:r>
            <a:r>
              <a:rPr lang="en-US" b="1" i="1" dirty="0">
                <a:solidFill>
                  <a:srgbClr val="7030A0"/>
                </a:solidFill>
              </a:rPr>
              <a:t>Europeans to cut each other's throats with greater facility</a:t>
            </a:r>
            <a:r>
              <a:rPr lang="en-US" i="1" dirty="0">
                <a:solidFill>
                  <a:srgbClr val="7030A0"/>
                </a:solidFill>
              </a:rPr>
              <a:t>."</a:t>
            </a:r>
          </a:p>
          <a:p>
            <a:pPr marL="0" indent="0">
              <a:buNone/>
            </a:pPr>
            <a:endParaRPr lang="en-US" dirty="0" smtClean="0">
              <a:solidFill>
                <a:srgbClr val="7030A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00625" y="990600"/>
            <a:ext cx="402336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109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Fact or Fiction?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sz="5400" dirty="0" smtClean="0"/>
              <a:t>There are 1200 languages spoken in Africa.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2507526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7426" name="Picture 2" descr="http://home.earthlink.net/%7Einmyownwords/sitebuildercontent/sitebuilderpictures/maxim-gun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289078"/>
            <a:ext cx="6400800" cy="4568922"/>
          </a:xfrm>
          <a:prstGeom prst="rect">
            <a:avLst/>
          </a:prstGeom>
          <a:noFill/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2400" y="152400"/>
            <a:ext cx="8991600" cy="1905000"/>
          </a:xfrm>
        </p:spPr>
        <p:txBody>
          <a:bodyPr>
            <a:noAutofit/>
          </a:bodyPr>
          <a:lstStyle/>
          <a:p>
            <a:pPr algn="l"/>
            <a:r>
              <a:rPr lang="en-US" sz="32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The Maxim Gun</a:t>
            </a:r>
            <a:r>
              <a:rPr lang="en-US" sz="3200" dirty="0" smtClean="0">
                <a:solidFill>
                  <a:srgbClr val="7030A0"/>
                </a:solidFill>
              </a:rPr>
              <a:t/>
            </a:r>
            <a:br>
              <a:rPr lang="en-US" sz="3200" dirty="0" smtClean="0">
                <a:solidFill>
                  <a:srgbClr val="7030A0"/>
                </a:solidFill>
              </a:rPr>
            </a:br>
            <a:r>
              <a:rPr lang="en-US" sz="3200" dirty="0" smtClean="0">
                <a:solidFill>
                  <a:srgbClr val="7030A0"/>
                </a:solidFill>
              </a:rPr>
              <a:t>Invented in 1884</a:t>
            </a:r>
            <a:br>
              <a:rPr lang="en-US" sz="3200" dirty="0" smtClean="0">
                <a:solidFill>
                  <a:srgbClr val="7030A0"/>
                </a:solidFill>
              </a:rPr>
            </a:br>
            <a:r>
              <a:rPr lang="en-US" sz="3200" dirty="0" smtClean="0">
                <a:solidFill>
                  <a:srgbClr val="7030A0"/>
                </a:solidFill>
              </a:rPr>
              <a:t>500 bullets per minute </a:t>
            </a:r>
            <a:br>
              <a:rPr lang="en-US" sz="3200" dirty="0" smtClean="0">
                <a:solidFill>
                  <a:srgbClr val="7030A0"/>
                </a:solidFill>
              </a:rPr>
            </a:br>
            <a:r>
              <a:rPr lang="en-US" sz="3200" dirty="0" smtClean="0">
                <a:solidFill>
                  <a:srgbClr val="7030A0"/>
                </a:solidFill>
              </a:rPr>
              <a:t>(as many as 100 riflemen)</a:t>
            </a:r>
            <a:endParaRPr lang="en-US" sz="32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5233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210050" cy="34385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41" y="3200400"/>
            <a:ext cx="7924800" cy="3657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6541" y="63500"/>
            <a:ext cx="5029200" cy="352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02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" y="-22365"/>
            <a:ext cx="9128760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629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874" name="AutoShape 2" descr="data:image/jpeg;base64,/9j/4AAQSkZJRgABAQAAAQABAAD/2wCEAAkGBhQSERQUEhIWFRUVFxoWGRcYFhcUGhgYFBcXFhgWGBUXHSYfFxojGhcVHzAgJCcpLCwsFR4yNTAqNSYrLCkBCQoKDgwOFg8PGikcHRwtNSwpLCwpKSwpLCwpKikpKSksLCwsLCwpKSwpLCwpKSksLCwpLCkpKSkpKSwpLCkpLP/AABEIAOwAnQMBIgACEQEDEQH/xAAcAAACAgMBAQAAAAAAAAAAAAAABgQFAgMHAQj/xABHEAACAQIEAwQFCQYEAwkAAAABAhEAAwQSITEFQVEGEyJhBzJxgZEUIzVyobGys/BCc4LB0eEVJDRDF1NiM1JkdJKio9Li/8QAGwEBAQACAwEAAAAAAAAAAAAAAAECBQMEBwb/xAArEQEAAgECBQMDBAMAAAAAAAAAARECAzEEBRIhMlGBsRM0oSQzQdEiYXH/2gAMAwEAAhEDEQA/AOR19Heg76Jt/vbv4zXzjX0d6Dvom3+9u/jNWVP9FFFRBRRSf6Su3D8Ms2riWlu95cyEMxWBlLSCAddKBwormPaX04YezhrNzCqL128MxtsxXulGjC5EkNmBAHOCdolpxXpBwdhLXyrEJae5bS5k8TEBwDJCgkCZEnpQMtFLuI7XJ8rwdm29lreJS5cDZzmIVcyG2oBDg6zqIitvY/tH8tsNd+b0u3Lfzbl1hG8OpA1ylSR5+4Be0Vzq36XUTil3BYlFtW1c20vZzGYAEd4CIUGYmdDE71l2c9LK43iT4a3bUWFR2F4sQW7rLLZYhVMmJMwJoOh0Uv8AC+32BxN4WbGKtvcMwonxRqcpIhtAToeVUv8AxH/y3fThv9b8m/7V8uSZnNknvMuuWI+6geqKKKAooooPmj0yfTGI+ra/KWkmnb0yfTGI+ra/KWkmslFfR3oO+ibf727+M18419Heg76Jt/vbv4zUkP8ARRRUQUh+lnsxiMbawq4a2HNvEC43iVYUKRPiOvsp8ooOV9t/RInybEnh9nNfxF5HyllUIgJLLbJgKpaWjzA2AFY9qOzXErvzNuz8w2DS2e7uWrRa8qZYvuwzOimYVdDPma6tWq/iQnre34R/UVJmu8ji/CMLctcS4Jh7yBL1ixeR0Dq5Ay3MjMV0XMJMeVPPoq7O38Hg7lrEJkc37jgZlbwsEgyp8jTClnDNfF/InfZMmcr48glss7gb1JHEUIJBmI0gzqYH21j9TH1Wpc2tejFsTj+JnF2osYkqbVxWQsGUghlGpUjXcagkGtmD7AXsPxZ7uHsIMMuDNm3mZSpfu1ADrOYgsDJ5ya6MeIJBOYQPb7YrEcTSYmD0I28vjpT6mPqVLkeC7NcTGLwGKxNgk4dn70tfsJbRNQDaRABatqhmNSSvLSqns/2ev43hZGGQXMvFTdPiCjIqCWBY67jTzrvbICCCJB0I6g1H4bwy1h7YtWLa27a7KgCgTqdBWaJVFFFAUUUUHzR6ZPpjEfVtflLSTTt6ZPpjEfVtflLSTWSivo70HfRNv97d/Ga+ca+jvQd9E2/3t38ZqSH+iiiogooooCsLloNuAfbWdJ/Hu0OLTE3kwtrvu7s2jkySBcuPeJl5WJRbfMxIMUqw1/JlkHKJExy33rIWQNgPgOVKD8c4nLEYK2yy2VZZWIm+EBYtAPzdknT/AHo5TUvhHF8dcaLuGVJsFw0MB3odgqNmbwgrlMDNHi12mdMBhGEQT4RqZ98R7tKzNodB8BXPrXE+LdyfmrveaSXSz62VC4S2keANnUSxJEGekyxxbipaThgA2QAMBlTN3Csxhs0ANdeJkZYkxTpgPFFQ+D37j2LbXk7u6ygug2Vo1A8qmVQUUUUBRRRQfNHpk+mMR9W1+UtJNO3pk+mMR9W1+UtJNZKK+jvQd9E2/wB7d/Ga+ca+jvQd9E2/3t38ZqSH+iiiogooooFzttxLFWbKHB2muObgzZUFyEAJOhI1JgDrtKzmEXjXaa+l60lm3mZsK95rOUswbvLKJOXUAZ7k9cp6U215FAmJ2n4gxB/w+FOWQS+cT8nD6ZY0765H/l2rfwjj2NuC6t3CG2VsZlYzLXO7UxljLqxYRuMmu+jW+xjeqc4nGSIs24gz49+nSPZ50CzY4/xa2s3sKlw91aIFtXjMe8zswAzZiVQZBoucEkgGp57TY8NrgIUuoEFmYL3rW2mAFJyhWBkCCTOwpkwN28Se9tqoAEZWzTPn5aj3DrU2gSsP2p4g0Tw+Bn8Ul/VzWVKrpqw7x/F6p7okU60UUBRRRQFFFFB80emT6YxH1bX5S0k07emT6YxH1bX5S0k1krpf/C6x/wA67/7P/rTt2Wx/+G4YYdCGQMzZn9bxGT6scyOXMVhUfFA+EhA0HnEjbUT5T9lee4cz4rKanUn8NxHD6c/wfOz3HWxBbMFAABBWdZnqau6UewwMvIAOVJA2G+g8qbq+v5bq56vD45Zzc9/lrdfGMc5iBRRRWxcAooooCiiigKKKKAooooCiiigKKKKD5o9Mn0xiPq2vylpJp29Mn0xiPq2vylpJrJXfqi4+YEWhc156x5/rpUqomOI8PiYGdMoBk6GNRHIfb515dpecN/jubexA1ufVXlHXlypspR7CR44JIyJE7xrv503V91yj7XH3+Wn4n9yRRRXlbV13s0TXle0BNe15RQFE0UUBNE0V5QezRNeCig9mgmvKKD5q9Mn0xiPq2vylpJp29Mn0xiPq2vylpJrJXfq1XsQFiZ12AEyen66GttRsZcIiHVdf2gTOx5e/415bhETlUt9G5r7EPJuEc1U/EmmylHsQdXkycq69d9aba+75R9rj7/LUcT+5LKvK8omtq672vaxmiaDKisZomgyorA3IrHvhUsbKK0NiKwOJ86XC0lV5NQzia8OJqdRSbmFAYGq18bWv/EYM/Gp1L0uAemT6YxH1bX5S0k05+l+4G4tfI2K2vylpMrkR36tGKz6Zc0azlyztp63KZ+Fb6jYxQYByc4zidt41GuteXaflDfxuZ+xTeJs2jZV+Os02lxXPuDYruzl7wAsuUE65ion46b1bYDtQAQCPDG+5+POvt+U5xHDYx/35aricb1JNhNeZqrcN2gtOBrlnr/apXytfCcw8W3nW26odWpSJrwmtPykbzp1rNjVspnmrC5fAFYM9UuMu3JYZhvHqn+tY5ZUsY2n3caOtRjjdd6qbub/mfAAVpNuf9xvjH3VwznLl6V0cXWtsZG5j7Pvqo7oc2Y/xH+tDWUGpAjzjr1NTqWlk3FFj11+IrTd4p0MzUQlRUHF3ob3VLKWx4kIiNK0PxDfpVJdxlQ72NO36++ra05x6RbobiF0jpb/LWlqrvtk84y4fJPwCqSu3jtDgnd36tGJBkQgY6jXYTGp8vZ08631hcuEbKW9kfzIry7Cans3sKXtFfKizIic0j+EaVCw3EyANY+741522ZslgxBlpHQ5Vn+dLNu8+uh/X3V9ryuP02Pv8tdrz/nLodnEPCFQzB1zCFbYaH2689qsM93JJDwBm2Onx201nypdxXEri2rWVGNsIqF8uYTAOQRzn7AKk2eNEKoK+sPFBadBrI6axHnWwcS2w/GCDI23q3w3ag59/DE+KV23idaRBdy5emkyrATO0HU0w28lwnvSWbKxzLCwuYKBA5mD7hS6KNR7TIVLdI05+6qzGcUV0JzZO8MDWDLGBEc96i4C/atI7J4fnANTJ8MRHlqa84hYuIQLXqu2XTU6mQB0560mbSIpKv3gPPXLsSTrA0H31FBuW0HeKxMnULPsGnlOvlVZxxsRaQOrZYJnL4ifKBsu8+6tNniN21h1VwUa6wuAyWGUxplGu8CB1qKl4PHkDxMSSSdtYOw2EnfQeVWNj50qMpZSwJgclOvwqot8WdmVCchQqGdydFEgwImWMeEamI61uu9oXVmW1cUmWIlBnidyOvl91BPxl4oxVhl6AjqSB921VWJvEvAPIE5vCAOXiOh66VoxHa1wrd67MRl/ZGWCHjwkiNRqR0qSmOt3VaT3oUBspnKCToPP+9BS4rGgqQDtJkRELrueX9q0jOAc0z57EbyDsR/StljEWxeeMgzWie7bxBXG2nTnrtVlxvGW3RBaYxCrqPDqAInaT09tUcr7U3c2KcgzIXX+EVU1Y8feb7bbKNBA0UDaq6u5jtDgnd36ouPSVjOy/VBM+RA1j3ipVaMQxEERGoILBd9tT5/fXl+n5Q3sbrHhWAS7OdQwUAgRoJ6TtU27weygJFlOvlAGvPlFQeD4ju28bf7ZBME6jL4iBy/rTNdwgKkdRHuI/vX2XK/tsff5a7X85JtrjhuKxfIRnIVV1EDeByH3SKmcCIvB86LKuRpMwToSRvtVbjVtWSFATOxJYZQCCvgJ0mV0gGdTO9XvZbCIFud3kiROQqQDzEDY+XnWxcTZxfC3CsJsYBAQORJ8TnNyC66a1Qcas27PhyEgWwVaNZDZYzCNdRT06afr30i8dxz3br2TMI2YAhd1ggCNdQRqas9kiWHBOHLfBttItgktqQTpC6nlMn+Gt+KW73ZTLL4dCVbNGaZVXHPRZ99MuB4WtlcqiCYzakyQAOe21U3a1XtoLtsMWAKxyg7T/ABRWKq7iPEwEtq1xSBAObTMVAJBPIz99aMLjPlFtA4CsjuAFVsoOdIJiROrGl7gb4m/ma+ge2CFzXFAAZuhOs6V0DgGHKpdC6NmJ1ndllSw94qz2G/EcJsnOWUvm8REkyRJAC+07Us8U7M2gFew7Kba92VOpDO0mTyMGNuQq7bil/D4d2xCobikgQ0BlGsiBpGo91KHDMcxstduP4rj94Z2AMgD9eVBPw2HS1bPyjXK6lSNdCCIYkRAiYPTzrfiMGyXXVIIZg2o2RLckgjzP21Gs9o1UyykpGVlYSGEiVg6cudTOP8bW0wjw+AAqVJ8LjaRpMfCoJLdnM9kd2B3jrObbVhJM++qHjHBzby5JOWAQVMEwVDadCT7qcjiAtgPaY+qIIJmYECDty0ik5+L3XvOHaVXnAGoUSYG39qWOc9r8OyYt1uLlYKkiZ/YHMVS1d9scT3mLZuqWx8EAqkrvY7Q4J3d+qLjQNCSoidGXMDIAPhG51HxjnUqtWIuqol9hrMExpqdBppzry/TmsopvY3a0w5Y2st1VURmkMWdTlWFgeYmetdAcidOtIWGxmTFYSCQruUO0FWXQMDynL7wKdr2OQEDOgJMAZhJJ5RO9fZ8rn9NHv8tbxHnLnnb7DFnzbN3mVSujQdAJGp60z9irXd2e7uAJdb51l0zZWgAkcjodPPzpZ7S4y617FlWYNaezbt5SQUa4SCQepAI/iNdCTCqpBjxBAk+S6wOmsmthDilq4vixbtk6TBgGTPlA1pNs8Zslhclbd0qFOZXGkTlkDl8elNOJ4iGum0qliqlmMkZTIABI66/CkvteBcuWQthAzXMphdXMTHv671Jm5WINPAeMviA5a2FQH5ttfGoJWYO2qz7DVncUFSGEg/bVR2ZdlFy1cjMjSYGgkRA8hGntq7dxFSwj2MPca7/mL75FkJtoQY1HWNOf20wWsdbAbubiuxI5qMxVQNNhA01G01R9pbuVyBOrE/HpVLfx5XxBip9ZSpyw6+sOviWTFS1pI7f8cU2+6V4Zmgg7kTB09k1W/wCL2bdpFEEgiRtOUQN9lGvmTrWHE+HrbOoW49wMwDkSqgZYOuhkmPZ5VeYTsthVCk21MCSTJkn3watxEBWwGKF66zb21On1j98SadsdwAXrmGuHUBVzj9hvDvG4gDr0rDA9nLC3odFKMSY2/Z0Hhg1N4wcQWa3atLkyqASI23C66bjcRod4qdXoUoOM9oltju8OC4TRRBMkeEMzHfQR/DVTwrh1y+zJ36qdzoWHjmQ0Rv0HKrbiVk4S2yXFRCELqZBZjBUkkbnYRsJ0iq/s/irdpEDEd9dae7QFmk7DTyirfYJPbnhvcY25azZsq29YjdAdtaoKZfSK08QuyIOW3pM/7a/ZS1Xew8Yded3fqh8SdQoLltDIy9eUzp8amVpvuREKSNZgSdtNOm/2V5jpeUN9jui8SOU2H3ZLqkCd4BJE7fs71p4hxG3axtnu2RmzpoHVozP4pK6AhJOvIVbYbs+mKULfJCoAxVTlBaI1YahRroP5VY8NwOEthgtpEGWV2Aa3qAwMSZkzz1E6RX13Lajh8ff5a/W85Ur4rPdvOtprltsZbuFlViClpNCCAZE6SJ3q+492nFiz3i27jZhKnIYB/wCoHUHyio2B7YhSVunMZMZEd4UcpVYLfCp1rtFZu5gsqwQt4gMwA3OWSRvWwtw0wwJa1Z8Flrly5DtcbKgzZZM/tRyAAP21HwnEL3ie7glbLoPGMymNWEqY92uutXTXDctAoxUsohtGIkeehNegBFAHKN/vPnU6ilDaxTpiSzAoLqIB4SwJPLMANRpM1di5WjhuIDqSrs4zHUxz1jTca/bW5xFY2pX7QqS+Y2yoHhBJUhtN4BkaDnSdxzHG0bLDcMx1C6ws8/OK6liMOtxSrHQj4eY8xSnxH0ei883b82lUhVQZGBO7EkkE+yKuMxfcku43DW/kyOVm5cZWd9IOdi2Uk7wDsOW/IVljb95r2S25GUZ28RAWT4ZHWNfeKt8WlqzZQ3dwBkXOPFk9UZQJCaa7T7ag8HwZW3ev3CS91zqFLdBqQDCj+VZdRSXh7XeIqX2e448WsgMqDvMpYQdYA9g86wvdqbtxC2HsnKg8UJlKqupBIbUGD51V4a1k4gM6aeLYnUm2wGtbkcWr+JsJBW+ViQTlVhLjzIXMPhQVfFOOvirlsOywYAE6nKR0J3AEk1ZcLwxbF2SpGjFsxAXYerp06bHXevT2bwyYe6uYLeGVrRbU6EkwQNG0AH9618FvXRcRAQM2ZmY5ZJVYAkAHmdaszFdkr1KnpCYniF3NvCfgFLdX/boEY25Jk5bf4Fqgrv6fjDr5by79UXH3IA8DNr+yWEe3L+t6lVGxrwAe8ya9M2bbSNzty6mvMdLzhvsd1twbFIgbOQJUQDPLU76/GlvtZxhLgCs+QAypGjLyBEa9dOntqTxHDWnQd8zg8shyHbXT3DTqaW7XBcJaxFp+9a4WzZUcyZUxOwDbx7RO1fV8tr6Ee7oa3nLzilqUOS4yoDIYyGYbAZSxCDmR1Pupu7BYdfkTPMs7OBc0zFVgASRtmDRSN2rsXBa7x5RXuFba7F1WSz+S+qB1npv0vg2CWxhrVkfs2wDBjxES2o8ya2GU1i4f5RcL2zsqotrnZkABhNo05GKr8f25LfNpZul28I8JAltP51F4F2nsWO9F+4rXg8PlV2OVPAoYhd9GMee9SMZ2ttOg7t8r5T1mToBG2wB8tOlY1/pV92aukWFzIUhioAETGhLDrM1bG6Drr7CI+yqjs7fZ8MhL+tmJP8R589t6nPc6msJlabl9ta758B1jQ8q1C8I309tQuLYiLLkHlH6+2pa0pcNe7660qALK52iGLn9ldRIGmuu3tqvtdoFfDBWW74XI8GVA3izBsxMjfz2q57I4cCy11j4rrk8x4V8KiOf7R99U/a9zcxFtJ0JtrA+sf5VyRMXSKnG3LCYtke82QLo+eTmJJgzqdyPdU7uwMjG4rAEFQlsiZEDMZJmKv7mCtFy/cKrk+tC5p9sVHu2kG/s1MCecR91OtaJHaLiZfFIlrxwFGUEanNJETyq64Tfy4o7kBXGmvNak4/EWLb72Q0TLDxDoVPOqDg13NilNtg4kyQDOU+tJMD/u1yXcMdpUPblwcdcI6J+AVQVfduP9bc9ifgFUNbDT8IdbLeT9/wAVP/Df/L/+K3Wu3dy+NMErKdJa8AJHmVrndNXZ+2ThxuBmb7/OtXqcs4XCLjD8z/bsYa+pM7pvG+3jgqrYaMsmRdJmI2JXbUa86XsZxR8S9ovltgHKCPFlY7ZgQNCQJ8qsMdwNrjkh9xljfYzv0rXY7Ik+sefM7kVzaWGlpYxGMUxynPKe7R2m7ZXcVctBlI7kRkX1c8jMVI2ByiPIUzYb0n3fWuWGJygAghfHPrQdh5VowXZ+1bYNEttMzyqb8ltCTlBPWJ++mWWE9qWMcvUtWMUbl5yJJYcoBZlWdZ01k+WlYcVxGVUyvmDLrBgg9JjUb9KvcXgVOqQpgiQOun3TUfD8JRSJUE/zrKM43TplZcG7fNYQWkRroA0YAHczBjYU24HjBdczCCRttHsETSxwlAjKGIy84GWB5datLVxDpOvi5kaycnLpE+2uvnETs5I7Jp4l3cltiZJ6eZ1mq7jnaENby2nB5nUaaVsxNoGSjbMfOVOo3G+9Vdzgdm5MlZPRcpk+dYxERus2v8Px1LeHtjNoFUDTyHT31Q43jGfGWz+yOfIkKeZ23+ygcDiBn20iJmBHwrQ/Zcd4rlyCNgNBWUdMJNmG3xeT00jQcv51mt0tOcAqDoDH39aqrVgroGH8/jUlfafj/asOzJIZ0BjJPTSftNYXbi7iz/6fD/StfdKJjQnXQnXrNZMViPt3pY5v2vcHF3CARouh39UVTVc9rh/m7nsX8Iqmrb6fhDp5byKaOz935gD/AKj99K9MnAB80Pa1Ya/iy091yt8bVsW9561FQaVI7sD9eVdGXYAv0K0868Fsfr2VmqDpUGZuV7bCjlPtryNtK9RdPjUVItEHn7qkQAuu3Qc6gloitiNrWMja94RpHlpr7JrT8oj21m4kgfrasMvhmg9F9p2PtNSvfWhRpWSCd+dSVbcxB6ituadtPjWpBANb7RrGVY5T+ulay2h/X21svXCNq1+VBz/tT/qn9i/hFVNXHa3/AFb+xPwCqetxp+EOllvL/9k="/>
          <p:cNvSpPr>
            <a:spLocks noChangeAspect="1" noChangeArrowheads="1"/>
          </p:cNvSpPr>
          <p:nvPr/>
        </p:nvSpPr>
        <p:spPr bwMode="auto">
          <a:xfrm>
            <a:off x="155575" y="-1347788"/>
            <a:ext cx="1876425" cy="28098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719876" name="AutoShape 4" descr="data:image/jpeg;base64,/9j/4AAQSkZJRgABAQAAAQABAAD/2wCEAAkGBhQSERQUEhIWFRUVFxoWGRcYFhcUGhgYFBcXFhgWGBUXHSYfFxojGhcVHzAgJCcpLCwsFR4yNTAqNSYrLCkBCQoKDgwOFg8PGikcHRwtNSwpLCwpKSwpLCwpKikpKSksLCwsLCwpKSwpLCwpKSksLCwpLCkpKSkpKSwpLCkpLP/AABEIAOwAnQMBIgACEQEDEQH/xAAcAAACAgMBAQAAAAAAAAAAAAAABgQFAgMHAQj/xABHEAACAQIEAwQFCQYEAwkAAAABAhEAAwQSITEFQVEGEyJhBzJxgZEUIzVyobGys/BCc4LB0eEVJDRDF1NiM1JkdJKio9Li/8QAGwEBAQACAwEAAAAAAAAAAAAAAAECBQMEBwb/xAArEQEAAgECBQMDBAMAAAAAAAAAARECAzEEBRIhMlGBsRM0oSQzQdEiYXH/2gAMAwEAAhEDEQA/AOR19Heg76Jt/vbv4zXzjX0d6Dvom3+9u/jNWVP9FFFRBRRSf6Su3D8Ms2riWlu95cyEMxWBlLSCAddKBwormPaX04YezhrNzCqL128MxtsxXulGjC5EkNmBAHOCdolpxXpBwdhLXyrEJae5bS5k8TEBwDJCgkCZEnpQMtFLuI7XJ8rwdm29lreJS5cDZzmIVcyG2oBDg6zqIitvY/tH8tsNd+b0u3Lfzbl1hG8OpA1ylSR5+4Be0Vzq36XUTil3BYlFtW1c20vZzGYAEd4CIUGYmdDE71l2c9LK43iT4a3bUWFR2F4sQW7rLLZYhVMmJMwJoOh0Uv8AC+32BxN4WbGKtvcMwonxRqcpIhtAToeVUv8AxH/y3fThv9b8m/7V8uSZnNknvMuuWI+6geqKKKAooooPmj0yfTGI+ra/KWkmnb0yfTGI+ra/KWkmslFfR3oO+ibf727+M18419Heg76Jt/vbv4zUkP8ARRRUQUh+lnsxiMbawq4a2HNvEC43iVYUKRPiOvsp8ooOV9t/RInybEnh9nNfxF5HyllUIgJLLbJgKpaWjzA2AFY9qOzXErvzNuz8w2DS2e7uWrRa8qZYvuwzOimYVdDPma6tWq/iQnre34R/UVJmu8ji/CMLctcS4Jh7yBL1ixeR0Dq5Ay3MjMV0XMJMeVPPoq7O38Hg7lrEJkc37jgZlbwsEgyp8jTClnDNfF/InfZMmcr48glss7gb1JHEUIJBmI0gzqYH21j9TH1Wpc2tejFsTj+JnF2osYkqbVxWQsGUghlGpUjXcagkGtmD7AXsPxZ7uHsIMMuDNm3mZSpfu1ADrOYgsDJ5ya6MeIJBOYQPb7YrEcTSYmD0I28vjpT6mPqVLkeC7NcTGLwGKxNgk4dn70tfsJbRNQDaRABatqhmNSSvLSqns/2ev43hZGGQXMvFTdPiCjIqCWBY67jTzrvbICCCJB0I6g1H4bwy1h7YtWLa27a7KgCgTqdBWaJVFFFAUUUUHzR6ZPpjEfVtflLSTTt6ZPpjEfVtflLSTWSivo70HfRNv97d/Ga+ca+jvQd9E2/3t38ZqSH+iiiogooooCsLloNuAfbWdJ/Hu0OLTE3kwtrvu7s2jkySBcuPeJl5WJRbfMxIMUqw1/JlkHKJExy33rIWQNgPgOVKD8c4nLEYK2yy2VZZWIm+EBYtAPzdknT/AHo5TUvhHF8dcaLuGVJsFw0MB3odgqNmbwgrlMDNHi12mdMBhGEQT4RqZ98R7tKzNodB8BXPrXE+LdyfmrveaSXSz62VC4S2keANnUSxJEGekyxxbipaThgA2QAMBlTN3Csxhs0ANdeJkZYkxTpgPFFQ+D37j2LbXk7u6ygug2Vo1A8qmVQUUUUBRRRQfNHpk+mMR9W1+UtJNO3pk+mMR9W1+UtJNZKK+jvQd9E2/wB7d/Ga+ca+jvQd9E2/3t38ZqSH+iiiogooooFzttxLFWbKHB2muObgzZUFyEAJOhI1JgDrtKzmEXjXaa+l60lm3mZsK95rOUswbvLKJOXUAZ7k9cp6U215FAmJ2n4gxB/w+FOWQS+cT8nD6ZY0765H/l2rfwjj2NuC6t3CG2VsZlYzLXO7UxljLqxYRuMmu+jW+xjeqc4nGSIs24gz49+nSPZ50CzY4/xa2s3sKlw91aIFtXjMe8zswAzZiVQZBoucEkgGp57TY8NrgIUuoEFmYL3rW2mAFJyhWBkCCTOwpkwN28Se9tqoAEZWzTPn5aj3DrU2gSsP2p4g0Tw+Bn8Ul/VzWVKrpqw7x/F6p7okU60UUBRRRQFFFFB80emT6YxH1bX5S0k07emT6YxH1bX5S0k1krpf/C6x/wA67/7P/rTt2Wx/+G4YYdCGQMzZn9bxGT6scyOXMVhUfFA+EhA0HnEjbUT5T9lee4cz4rKanUn8NxHD6c/wfOz3HWxBbMFAABBWdZnqau6UewwMvIAOVJA2G+g8qbq+v5bq56vD45Zzc9/lrdfGMc5iBRRRWxcAooooCiiigKKKKAooooCiiigKKKKD5o9Mn0xiPq2vylpJp29Mn0xiPq2vylpJrJXfqi4+YEWhc156x5/rpUqomOI8PiYGdMoBk6GNRHIfb515dpecN/jubexA1ufVXlHXlypspR7CR44JIyJE7xrv503V91yj7XH3+Wn4n9yRRRXlbV13s0TXle0BNe15RQFE0UUBNE0V5QezRNeCig9mgmvKKD5q9Mn0xiPq2vylpJp29Mn0xiPq2vylpJrJXfq1XsQFiZ12AEyen66GttRsZcIiHVdf2gTOx5e/415bhETlUt9G5r7EPJuEc1U/EmmylHsQdXkycq69d9aba+75R9rj7/LUcT+5LKvK8omtq672vaxmiaDKisZomgyorA3IrHvhUsbKK0NiKwOJ86XC0lV5NQzia8OJqdRSbmFAYGq18bWv/EYM/Gp1L0uAemT6YxH1bX5S0k05+l+4G4tfI2K2vylpMrkR36tGKz6Zc0azlyztp63KZ+Fb6jYxQYByc4zidt41GuteXaflDfxuZ+xTeJs2jZV+Os02lxXPuDYruzl7wAsuUE65ion46b1bYDtQAQCPDG+5+POvt+U5xHDYx/35aricb1JNhNeZqrcN2gtOBrlnr/apXytfCcw8W3nW26odWpSJrwmtPykbzp1rNjVspnmrC5fAFYM9UuMu3JYZhvHqn+tY5ZUsY2n3caOtRjjdd6qbub/mfAAVpNuf9xvjH3VwznLl6V0cXWtsZG5j7Pvqo7oc2Y/xH+tDWUGpAjzjr1NTqWlk3FFj11+IrTd4p0MzUQlRUHF3ob3VLKWx4kIiNK0PxDfpVJdxlQ72NO36++ra05x6RbobiF0jpb/LWlqrvtk84y4fJPwCqSu3jtDgnd36tGJBkQgY6jXYTGp8vZ08631hcuEbKW9kfzIry7Cans3sKXtFfKizIic0j+EaVCw3EyANY+741522ZslgxBlpHQ5Vn+dLNu8+uh/X3V9ryuP02Pv8tdrz/nLodnEPCFQzB1zCFbYaH2689qsM93JJDwBm2Onx201nypdxXEri2rWVGNsIqF8uYTAOQRzn7AKk2eNEKoK+sPFBadBrI6axHnWwcS2w/GCDI23q3w3ag59/DE+KV23idaRBdy5emkyrATO0HU0w28lwnvSWbKxzLCwuYKBA5mD7hS6KNR7TIVLdI05+6qzGcUV0JzZO8MDWDLGBEc96i4C/atI7J4fnANTJ8MRHlqa84hYuIQLXqu2XTU6mQB0560mbSIpKv3gPPXLsSTrA0H31FBuW0HeKxMnULPsGnlOvlVZxxsRaQOrZYJnL4ifKBsu8+6tNniN21h1VwUa6wuAyWGUxplGu8CB1qKl4PHkDxMSSSdtYOw2EnfQeVWNj50qMpZSwJgclOvwqot8WdmVCchQqGdydFEgwImWMeEamI61uu9oXVmW1cUmWIlBnidyOvl91BPxl4oxVhl6AjqSB921VWJvEvAPIE5vCAOXiOh66VoxHa1wrd67MRl/ZGWCHjwkiNRqR0qSmOt3VaT3oUBspnKCToPP+9BS4rGgqQDtJkRELrueX9q0jOAc0z57EbyDsR/StljEWxeeMgzWie7bxBXG2nTnrtVlxvGW3RBaYxCrqPDqAInaT09tUcr7U3c2KcgzIXX+EVU1Y8feb7bbKNBA0UDaq6u5jtDgnd36ouPSVjOy/VBM+RA1j3ipVaMQxEERGoILBd9tT5/fXl+n5Q3sbrHhWAS7OdQwUAgRoJ6TtU27weygJFlOvlAGvPlFQeD4ju28bf7ZBME6jL4iBy/rTNdwgKkdRHuI/vX2XK/tsff5a7X85JtrjhuKxfIRnIVV1EDeByH3SKmcCIvB86LKuRpMwToSRvtVbjVtWSFATOxJYZQCCvgJ0mV0gGdTO9XvZbCIFud3kiROQqQDzEDY+XnWxcTZxfC3CsJsYBAQORJ8TnNyC66a1Qcas27PhyEgWwVaNZDZYzCNdRT06afr30i8dxz3br2TMI2YAhd1ggCNdQRqas9kiWHBOHLfBttItgktqQTpC6nlMn+Gt+KW73ZTLL4dCVbNGaZVXHPRZ99MuB4WtlcqiCYzakyQAOe21U3a1XtoLtsMWAKxyg7T/ABRWKq7iPEwEtq1xSBAObTMVAJBPIz99aMLjPlFtA4CsjuAFVsoOdIJiROrGl7gb4m/ma+ge2CFzXFAAZuhOs6V0DgGHKpdC6NmJ1ndllSw94qz2G/EcJsnOWUvm8REkyRJAC+07Us8U7M2gFew7Kba92VOpDO0mTyMGNuQq7bil/D4d2xCobikgQ0BlGsiBpGo91KHDMcxstduP4rj94Z2AMgD9eVBPw2HS1bPyjXK6lSNdCCIYkRAiYPTzrfiMGyXXVIIZg2o2RLckgjzP21Gs9o1UyykpGVlYSGEiVg6cudTOP8bW0wjw+AAqVJ8LjaRpMfCoJLdnM9kd2B3jrObbVhJM++qHjHBzby5JOWAQVMEwVDadCT7qcjiAtgPaY+qIIJmYECDty0ik5+L3XvOHaVXnAGoUSYG39qWOc9r8OyYt1uLlYKkiZ/YHMVS1d9scT3mLZuqWx8EAqkrvY7Q4J3d+qLjQNCSoidGXMDIAPhG51HxjnUqtWIuqol9hrMExpqdBppzry/TmsopvY3a0w5Y2st1VURmkMWdTlWFgeYmetdAcidOtIWGxmTFYSCQruUO0FWXQMDynL7wKdr2OQEDOgJMAZhJJ5RO9fZ8rn9NHv8tbxHnLnnb7DFnzbN3mVSujQdAJGp60z9irXd2e7uAJdb51l0zZWgAkcjodPPzpZ7S4y617FlWYNaezbt5SQUa4SCQepAI/iNdCTCqpBjxBAk+S6wOmsmthDilq4vixbtk6TBgGTPlA1pNs8Zslhclbd0qFOZXGkTlkDl8elNOJ4iGum0qliqlmMkZTIABI66/CkvteBcuWQthAzXMphdXMTHv671Jm5WINPAeMviA5a2FQH5ttfGoJWYO2qz7DVncUFSGEg/bVR2ZdlFy1cjMjSYGgkRA8hGntq7dxFSwj2MPca7/mL75FkJtoQY1HWNOf20wWsdbAbubiuxI5qMxVQNNhA01G01R9pbuVyBOrE/HpVLfx5XxBip9ZSpyw6+sOviWTFS1pI7f8cU2+6V4Zmgg7kTB09k1W/wCL2bdpFEEgiRtOUQN9lGvmTrWHE+HrbOoW49wMwDkSqgZYOuhkmPZ5VeYTsthVCk21MCSTJkn3watxEBWwGKF66zb21On1j98SadsdwAXrmGuHUBVzj9hvDvG4gDr0rDA9nLC3odFKMSY2/Z0Hhg1N4wcQWa3atLkyqASI23C66bjcRod4qdXoUoOM9oltju8OC4TRRBMkeEMzHfQR/DVTwrh1y+zJ36qdzoWHjmQ0Rv0HKrbiVk4S2yXFRCELqZBZjBUkkbnYRsJ0iq/s/irdpEDEd9dae7QFmk7DTyirfYJPbnhvcY25azZsq29YjdAdtaoKZfSK08QuyIOW3pM/7a/ZS1Xew8Yded3fqh8SdQoLltDIy9eUzp8amVpvuREKSNZgSdtNOm/2V5jpeUN9jui8SOU2H3ZLqkCd4BJE7fs71p4hxG3axtnu2RmzpoHVozP4pK6AhJOvIVbYbs+mKULfJCoAxVTlBaI1YahRroP5VY8NwOEthgtpEGWV2Aa3qAwMSZkzz1E6RX13Lajh8ff5a/W85Ur4rPdvOtprltsZbuFlViClpNCCAZE6SJ3q+492nFiz3i27jZhKnIYB/wCoHUHyio2B7YhSVunMZMZEd4UcpVYLfCp1rtFZu5gsqwQt4gMwA3OWSRvWwtw0wwJa1Z8Flrly5DtcbKgzZZM/tRyAAP21HwnEL3ie7glbLoPGMymNWEqY92uutXTXDctAoxUsohtGIkeehNegBFAHKN/vPnU6ilDaxTpiSzAoLqIB4SwJPLMANRpM1di5WjhuIDqSrs4zHUxz1jTca/bW5xFY2pX7QqS+Y2yoHhBJUhtN4BkaDnSdxzHG0bLDcMx1C6ws8/OK6liMOtxSrHQj4eY8xSnxH0ei883b82lUhVQZGBO7EkkE+yKuMxfcku43DW/kyOVm5cZWd9IOdi2Uk7wDsOW/IVljb95r2S25GUZ28RAWT4ZHWNfeKt8WlqzZQ3dwBkXOPFk9UZQJCaa7T7ag8HwZW3ev3CS91zqFLdBqQDCj+VZdRSXh7XeIqX2e448WsgMqDvMpYQdYA9g86wvdqbtxC2HsnKg8UJlKqupBIbUGD51V4a1k4gM6aeLYnUm2wGtbkcWr+JsJBW+ViQTlVhLjzIXMPhQVfFOOvirlsOywYAE6nKR0J3AEk1ZcLwxbF2SpGjFsxAXYerp06bHXevT2bwyYe6uYLeGVrRbU6EkwQNG0AH9618FvXRcRAQM2ZmY5ZJVYAkAHmdaszFdkr1KnpCYniF3NvCfgFLdX/boEY25Jk5bf4Fqgrv6fjDr5by79UXH3IA8DNr+yWEe3L+t6lVGxrwAe8ya9M2bbSNzty6mvMdLzhvsd1twbFIgbOQJUQDPLU76/GlvtZxhLgCs+QAypGjLyBEa9dOntqTxHDWnQd8zg8shyHbXT3DTqaW7XBcJaxFp+9a4WzZUcyZUxOwDbx7RO1fV8tr6Ee7oa3nLzilqUOS4yoDIYyGYbAZSxCDmR1Pupu7BYdfkTPMs7OBc0zFVgASRtmDRSN2rsXBa7x5RXuFba7F1WSz+S+qB1npv0vg2CWxhrVkfs2wDBjxES2o8ya2GU1i4f5RcL2zsqotrnZkABhNo05GKr8f25LfNpZul28I8JAltP51F4F2nsWO9F+4rXg8PlV2OVPAoYhd9GMee9SMZ2ttOg7t8r5T1mToBG2wB8tOlY1/pV92aukWFzIUhioAETGhLDrM1bG6Drr7CI+yqjs7fZ8MhL+tmJP8R589t6nPc6msJlabl9ta758B1jQ8q1C8I309tQuLYiLLkHlH6+2pa0pcNe7660qALK52iGLn9ldRIGmuu3tqvtdoFfDBWW74XI8GVA3izBsxMjfz2q57I4cCy11j4rrk8x4V8KiOf7R99U/a9zcxFtJ0JtrA+sf5VyRMXSKnG3LCYtke82QLo+eTmJJgzqdyPdU7uwMjG4rAEFQlsiZEDMZJmKv7mCtFy/cKrk+tC5p9sVHu2kG/s1MCecR91OtaJHaLiZfFIlrxwFGUEanNJETyq64Tfy4o7kBXGmvNak4/EWLb72Q0TLDxDoVPOqDg13NilNtg4kyQDOU+tJMD/u1yXcMdpUPblwcdcI6J+AVQVfduP9bc9ifgFUNbDT8IdbLeT9/wAVP/Df/L/+K3Wu3dy+NMErKdJa8AJHmVrndNXZ+2ThxuBmb7/OtXqcs4XCLjD8z/bsYa+pM7pvG+3jgqrYaMsmRdJmI2JXbUa86XsZxR8S9ovltgHKCPFlY7ZgQNCQJ8qsMdwNrjkh9xljfYzv0rXY7Ik+sefM7kVzaWGlpYxGMUxynPKe7R2m7ZXcVctBlI7kRkX1c8jMVI2ByiPIUzYb0n3fWuWGJygAghfHPrQdh5VowXZ+1bYNEttMzyqb8ltCTlBPWJ++mWWE9qWMcvUtWMUbl5yJJYcoBZlWdZ01k+WlYcVxGVUyvmDLrBgg9JjUb9KvcXgVOqQpgiQOun3TUfD8JRSJUE/zrKM43TplZcG7fNYQWkRroA0YAHczBjYU24HjBdczCCRttHsETSxwlAjKGIy84GWB5datLVxDpOvi5kaycnLpE+2uvnETs5I7Jp4l3cltiZJ6eZ1mq7jnaENby2nB5nUaaVsxNoGSjbMfOVOo3G+9Vdzgdm5MlZPRcpk+dYxERus2v8Px1LeHtjNoFUDTyHT31Q43jGfGWz+yOfIkKeZ23+ygcDiBn20iJmBHwrQ/Zcd4rlyCNgNBWUdMJNmG3xeT00jQcv51mt0tOcAqDoDH39aqrVgroGH8/jUlfafj/asOzJIZ0BjJPTSftNYXbi7iz/6fD/StfdKJjQnXQnXrNZMViPt3pY5v2vcHF3CARouh39UVTVc9rh/m7nsX8Iqmrb6fhDp5byKaOz935gD/AKj99K9MnAB80Pa1Ya/iy091yt8bVsW9561FQaVI7sD9eVdGXYAv0K0868Fsfr2VmqDpUGZuV7bCjlPtryNtK9RdPjUVItEHn7qkQAuu3Qc6gloitiNrWMja94RpHlpr7JrT8oj21m4kgfrasMvhmg9F9p2PtNSvfWhRpWSCd+dSVbcxB6ituadtPjWpBANb7RrGVY5T+ulay2h/X21svXCNq1+VBz/tT/qn9i/hFVNXHa3/AFb+xPwCqetxp+EOllvL/9k="/>
          <p:cNvSpPr>
            <a:spLocks noChangeAspect="1" noChangeArrowheads="1"/>
          </p:cNvSpPr>
          <p:nvPr/>
        </p:nvSpPr>
        <p:spPr bwMode="auto">
          <a:xfrm>
            <a:off x="155575" y="-1347788"/>
            <a:ext cx="1876425" cy="28098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719878" name="Picture 6" descr="http://booksandjournals.brillonline.com/upload/97890041834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81600" y="0"/>
            <a:ext cx="3962401" cy="6858000"/>
          </a:xfrm>
          <a:prstGeom prst="rect">
            <a:avLst/>
          </a:prstGeom>
          <a:noFill/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0"/>
            <a:ext cx="5334000" cy="990600"/>
          </a:xfrm>
        </p:spPr>
        <p:txBody>
          <a:bodyPr>
            <a:normAutofit/>
          </a:bodyPr>
          <a:lstStyle/>
          <a:p>
            <a:pPr algn="l"/>
            <a:r>
              <a:rPr lang="en-US" sz="3600" b="1" dirty="0" err="1" smtClean="0">
                <a:solidFill>
                  <a:srgbClr val="FF0000"/>
                </a:solidFill>
                <a:latin typeface="Arial Black" panose="020B0A04020102020204" pitchFamily="34" charset="0"/>
              </a:rPr>
              <a:t>Maji</a:t>
            </a:r>
            <a:r>
              <a:rPr lang="en-US" sz="36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 Black" panose="020B0A04020102020204" pitchFamily="34" charset="0"/>
              </a:rPr>
              <a:t>Maji</a:t>
            </a:r>
            <a:r>
              <a:rPr lang="en-US" sz="36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 Rebellion</a:t>
            </a:r>
            <a:endParaRPr lang="en-US" sz="36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>
          <a:xfrm>
            <a:off x="0" y="838200"/>
            <a:ext cx="7924800" cy="56357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b="1" dirty="0" smtClean="0">
                <a:solidFill>
                  <a:srgbClr val="00B050"/>
                </a:solidFill>
              </a:rPr>
              <a:t>1905</a:t>
            </a:r>
            <a:r>
              <a:rPr lang="en-US" sz="3600" dirty="0" smtClean="0">
                <a:solidFill>
                  <a:srgbClr val="00B050"/>
                </a:solidFill>
              </a:rPr>
              <a:t>: German East Africa</a:t>
            </a:r>
          </a:p>
          <a:p>
            <a:pPr marL="0" indent="0">
              <a:buNone/>
            </a:pPr>
            <a:r>
              <a:rPr lang="en-US" sz="3600" b="1" dirty="0" smtClean="0">
                <a:solidFill>
                  <a:srgbClr val="00B050"/>
                </a:solidFill>
              </a:rPr>
              <a:t>15</a:t>
            </a:r>
            <a:r>
              <a:rPr lang="en-US" sz="3600" dirty="0" smtClean="0">
                <a:solidFill>
                  <a:srgbClr val="00B050"/>
                </a:solidFill>
              </a:rPr>
              <a:t> Europeans killed</a:t>
            </a:r>
          </a:p>
          <a:p>
            <a:pPr marL="0" indent="0">
              <a:buNone/>
            </a:pPr>
            <a:r>
              <a:rPr lang="en-US" sz="3600" b="1" dirty="0" smtClean="0">
                <a:solidFill>
                  <a:srgbClr val="00B050"/>
                </a:solidFill>
              </a:rPr>
              <a:t>10,000</a:t>
            </a:r>
            <a:r>
              <a:rPr lang="en-US" sz="3600" dirty="0" smtClean="0">
                <a:solidFill>
                  <a:srgbClr val="00B050"/>
                </a:solidFill>
              </a:rPr>
              <a:t> Africans killed</a:t>
            </a:r>
            <a:endParaRPr lang="en-US" sz="3600" dirty="0">
              <a:solidFill>
                <a:srgbClr val="00B050"/>
              </a:solidFill>
            </a:endParaRPr>
          </a:p>
        </p:txBody>
      </p:sp>
      <p:pic>
        <p:nvPicPr>
          <p:cNvPr id="719880" name="Picture 8" descr="http://tonova.typepad.com/thesuddencurve/files/maxim_gu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3429000"/>
            <a:ext cx="4103076" cy="342899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30686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57275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The Battle of  Omdurman: </a:t>
            </a:r>
            <a:br>
              <a:rPr lang="en-US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</a:br>
            <a:r>
              <a:rPr lang="en-US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1898, Sudan</a:t>
            </a:r>
            <a:endParaRPr lang="en-US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76200" y="1171575"/>
            <a:ext cx="8689848" cy="4924425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3200" dirty="0" smtClean="0">
                <a:solidFill>
                  <a:srgbClr val="7030A0"/>
                </a:solidFill>
              </a:rPr>
              <a:t>8,000 British troops</a:t>
            </a:r>
          </a:p>
          <a:p>
            <a:pPr>
              <a:buNone/>
            </a:pPr>
            <a:r>
              <a:rPr lang="en-US" sz="3200" dirty="0" smtClean="0">
                <a:solidFill>
                  <a:srgbClr val="7030A0"/>
                </a:solidFill>
              </a:rPr>
              <a:t>52,000 Sudanese Troops</a:t>
            </a:r>
          </a:p>
          <a:p>
            <a:pPr>
              <a:buNone/>
            </a:pPr>
            <a:r>
              <a:rPr lang="en-US" sz="3200" b="1" dirty="0" smtClean="0">
                <a:solidFill>
                  <a:srgbClr val="7030A0"/>
                </a:solidFill>
              </a:rPr>
              <a:t>47 British soldiers killed</a:t>
            </a:r>
          </a:p>
          <a:p>
            <a:pPr>
              <a:buNone/>
            </a:pPr>
            <a:r>
              <a:rPr lang="en-US" sz="3200" dirty="0" smtClean="0">
                <a:solidFill>
                  <a:srgbClr val="7030A0"/>
                </a:solidFill>
              </a:rPr>
              <a:t>10,000+ Sudanese Killed</a:t>
            </a:r>
            <a:endParaRPr lang="en-US" sz="3200" dirty="0">
              <a:solidFill>
                <a:srgbClr val="7030A0"/>
              </a:solidFill>
            </a:endParaRPr>
          </a:p>
        </p:txBody>
      </p:sp>
      <p:pic>
        <p:nvPicPr>
          <p:cNvPr id="10242" name="Picture 2" descr="File:Omdurman2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123" y="3810000"/>
            <a:ext cx="4623843" cy="3171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http://convoyberlin.biksady.com/andrew_gilbert/The_Battle_of_Omdurman_189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31255" y="3657600"/>
            <a:ext cx="4712745" cy="3200400"/>
          </a:xfrm>
          <a:prstGeom prst="rect">
            <a:avLst/>
          </a:prstGeom>
          <a:noFill/>
        </p:spPr>
      </p:pic>
      <p:pic>
        <p:nvPicPr>
          <p:cNvPr id="7" name="Picture 2" descr="http://angloboerwarmuseum.com/images/boer/photos_col/Bacon_Omdurman_c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62600" y="715879"/>
            <a:ext cx="3581400" cy="282742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48684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914400"/>
            <a:ext cx="8610600" cy="563880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i="1" dirty="0" smtClean="0">
                <a:solidFill>
                  <a:srgbClr val="00B050"/>
                </a:solidFill>
              </a:rPr>
              <a:t>“Whatever happens, we have got</a:t>
            </a:r>
          </a:p>
          <a:p>
            <a:pPr>
              <a:buNone/>
            </a:pPr>
            <a:r>
              <a:rPr lang="en-US" i="1" dirty="0" smtClean="0">
                <a:solidFill>
                  <a:srgbClr val="00B050"/>
                </a:solidFill>
              </a:rPr>
              <a:t>The Maxim Gun, and they have not”</a:t>
            </a:r>
            <a:endParaRPr lang="en-US" i="1" dirty="0">
              <a:solidFill>
                <a:srgbClr val="7030A0"/>
              </a:solidFill>
            </a:endParaRPr>
          </a:p>
          <a:p>
            <a:pPr>
              <a:buNone/>
            </a:pPr>
            <a:r>
              <a:rPr lang="en-US" i="1" dirty="0" smtClean="0">
                <a:solidFill>
                  <a:srgbClr val="7030A0"/>
                </a:solidFill>
              </a:rPr>
              <a:t>-</a:t>
            </a:r>
            <a:r>
              <a:rPr lang="en-US" dirty="0" smtClean="0">
                <a:solidFill>
                  <a:srgbClr val="7030A0"/>
                </a:solidFill>
              </a:rPr>
              <a:t>French Poet </a:t>
            </a:r>
            <a:r>
              <a:rPr lang="en-US" dirty="0" err="1" smtClean="0">
                <a:solidFill>
                  <a:srgbClr val="7030A0"/>
                </a:solidFill>
              </a:rPr>
              <a:t>Hilaire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dirty="0" err="1" smtClean="0">
                <a:solidFill>
                  <a:srgbClr val="7030A0"/>
                </a:solidFill>
              </a:rPr>
              <a:t>Beloc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  <a:endParaRPr lang="en-US" i="1" dirty="0" smtClean="0">
              <a:solidFill>
                <a:srgbClr val="00B05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4800" y="3124200"/>
            <a:ext cx="4877110" cy="31670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34310" y="2133600"/>
            <a:ext cx="3473368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364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686800" cy="990600"/>
          </a:xfrm>
        </p:spPr>
        <p:txBody>
          <a:bodyPr/>
          <a:lstStyle/>
          <a:p>
            <a:pPr algn="l"/>
            <a:r>
              <a:rPr lang="en-US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Challenge: Disease</a:t>
            </a:r>
            <a:endParaRPr lang="en-US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914400"/>
            <a:ext cx="8610600" cy="563880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b="1" dirty="0" smtClean="0">
                <a:solidFill>
                  <a:srgbClr val="00B050"/>
                </a:solidFill>
              </a:rPr>
              <a:t>Malaria: </a:t>
            </a:r>
            <a:r>
              <a:rPr lang="en-US" dirty="0" smtClean="0">
                <a:solidFill>
                  <a:srgbClr val="00B050"/>
                </a:solidFill>
              </a:rPr>
              <a:t>Deadly disease spread by mosquitoes in hot/tropical areas</a:t>
            </a:r>
          </a:p>
          <a:p>
            <a:pPr>
              <a:buNone/>
            </a:pPr>
            <a:r>
              <a:rPr lang="en-US" b="1" dirty="0" smtClean="0">
                <a:solidFill>
                  <a:srgbClr val="00B050"/>
                </a:solidFill>
              </a:rPr>
              <a:t>1700s: </a:t>
            </a:r>
            <a:r>
              <a:rPr lang="en-US" dirty="0" smtClean="0">
                <a:solidFill>
                  <a:srgbClr val="00B050"/>
                </a:solidFill>
              </a:rPr>
              <a:t>Death rate for European explorers in Africa is 50%</a:t>
            </a:r>
            <a:endParaRPr lang="en-US" b="1" dirty="0" smtClean="0">
              <a:solidFill>
                <a:srgbClr val="00B050"/>
              </a:solidFill>
            </a:endParaRPr>
          </a:p>
          <a:p>
            <a:pPr>
              <a:buNone/>
            </a:pPr>
            <a:endParaRPr lang="en-US" dirty="0" smtClean="0">
              <a:solidFill>
                <a:srgbClr val="00B050"/>
              </a:solidFill>
            </a:endParaRPr>
          </a:p>
        </p:txBody>
      </p:sp>
      <p:pic>
        <p:nvPicPr>
          <p:cNvPr id="8" name="Picture 2" descr="http://2.bp.blogspot.com/-GUlJ5YetXyM/TeTV5CqDW7I/AAAAAAAABA8/8Z2TB6GYsJw/s1600/Malaria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44478"/>
            <a:ext cx="5114925" cy="3676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http://www.mara.org.za/images/picdistr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2838" y="2811103"/>
            <a:ext cx="4441162" cy="4046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4573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686800" cy="990600"/>
          </a:xfrm>
        </p:spPr>
        <p:txBody>
          <a:bodyPr/>
          <a:lstStyle/>
          <a:p>
            <a:pPr algn="l"/>
            <a:r>
              <a:rPr lang="en-US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Solution!</a:t>
            </a:r>
            <a:endParaRPr lang="en-US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914400"/>
            <a:ext cx="4724400" cy="563880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b="1" dirty="0" smtClean="0">
                <a:solidFill>
                  <a:srgbClr val="00B050"/>
                </a:solidFill>
              </a:rPr>
              <a:t>Quinine!</a:t>
            </a:r>
          </a:p>
          <a:p>
            <a:pPr>
              <a:buNone/>
            </a:pPr>
            <a:r>
              <a:rPr lang="en-US" dirty="0" smtClean="0">
                <a:solidFill>
                  <a:srgbClr val="00B050"/>
                </a:solidFill>
              </a:rPr>
              <a:t>Found in the bark of the </a:t>
            </a:r>
            <a:r>
              <a:rPr lang="en-US" b="1" dirty="0" smtClean="0">
                <a:solidFill>
                  <a:srgbClr val="00B050"/>
                </a:solidFill>
              </a:rPr>
              <a:t>cinchona</a:t>
            </a:r>
            <a:r>
              <a:rPr lang="en-US" dirty="0" smtClean="0">
                <a:solidFill>
                  <a:srgbClr val="00B050"/>
                </a:solidFill>
              </a:rPr>
              <a:t> </a:t>
            </a:r>
            <a:r>
              <a:rPr lang="en-US" b="1" dirty="0" smtClean="0">
                <a:solidFill>
                  <a:srgbClr val="00B050"/>
                </a:solidFill>
              </a:rPr>
              <a:t>tree</a:t>
            </a:r>
          </a:p>
          <a:p>
            <a:pPr>
              <a:buNone/>
            </a:pPr>
            <a:r>
              <a:rPr lang="en-US" dirty="0" smtClean="0">
                <a:solidFill>
                  <a:srgbClr val="00B050"/>
                </a:solidFill>
              </a:rPr>
              <a:t>Native to Peru and Bolivia</a:t>
            </a:r>
          </a:p>
          <a:p>
            <a:pPr>
              <a:buNone/>
            </a:pPr>
            <a:r>
              <a:rPr lang="en-US" b="1" dirty="0" smtClean="0">
                <a:solidFill>
                  <a:srgbClr val="00B050"/>
                </a:solidFill>
              </a:rPr>
              <a:t>Treats malaria! </a:t>
            </a:r>
          </a:p>
        </p:txBody>
      </p:sp>
      <p:pic>
        <p:nvPicPr>
          <p:cNvPr id="7" name="Picture 2" descr="http://alcademics.typepad.com/.a/6a00e553b3da208834019aff704fe0970b-500w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2665" y="0"/>
            <a:ext cx="445133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www.herbal-supplement-resource.com/wp-content/uploads/2014/01/cinchona_officinalis_im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3733800"/>
            <a:ext cx="4267200" cy="28575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28521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 descr="http://3.imimg.com/data3/QY/SB/MY-2149453/quinine-sulphate-300-mg-250x2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91000" y="0"/>
            <a:ext cx="2776129" cy="22098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4191000" cy="1417638"/>
          </a:xfrm>
        </p:spPr>
        <p:txBody>
          <a:bodyPr>
            <a:normAutofit/>
          </a:bodyPr>
          <a:lstStyle/>
          <a:p>
            <a:pPr algn="l"/>
            <a:r>
              <a:rPr lang="en-US" b="1" dirty="0" smtClean="0">
                <a:solidFill>
                  <a:srgbClr val="FF0000"/>
                </a:solidFill>
              </a:rPr>
              <a:t>Quinine</a:t>
            </a:r>
            <a:r>
              <a:rPr lang="en-US" dirty="0" smtClean="0">
                <a:solidFill>
                  <a:srgbClr val="FF0000"/>
                </a:solidFill>
              </a:rPr>
              <a:t/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dirty="0" smtClean="0">
                <a:solidFill>
                  <a:srgbClr val="FF0000"/>
                </a:solidFill>
              </a:rPr>
              <a:t>1829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100" name="Picture 4" descr="http://s4.hubimg.com/u/3850547_f24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0"/>
            <a:ext cx="2362200" cy="2695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ttp://images1.wikia.nocookie.net/__cb20120511211223/creepypasta/images/2/28/Field_surgeons_companion_quinine_tin.AP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0071" y="0"/>
            <a:ext cx="2590800" cy="6885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://t2.gstatic.com/images?q=tbn:ANd9GcQbAVXPQKrdZvnvtbocHl7MFHfvwLiBrZGdgCIaq-v7yf3dN-OWpcr8jbA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74323"/>
            <a:ext cx="6641690" cy="4659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9672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4638675" cy="990600"/>
          </a:xfrm>
        </p:spPr>
        <p:txBody>
          <a:bodyPr>
            <a:normAutofit fontScale="90000"/>
          </a:bodyPr>
          <a:lstStyle/>
          <a:p>
            <a:pPr algn="l"/>
            <a:r>
              <a:rPr lang="en-US" sz="36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Challenge: Transportation	</a:t>
            </a:r>
            <a:endParaRPr lang="en-US" sz="36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914400"/>
            <a:ext cx="4343400" cy="5638800"/>
          </a:xfrm>
        </p:spPr>
        <p:txBody>
          <a:bodyPr>
            <a:noAutofit/>
          </a:bodyPr>
          <a:lstStyle/>
          <a:p>
            <a:pPr marL="0">
              <a:buNone/>
            </a:pPr>
            <a:r>
              <a:rPr lang="en-US" b="1" dirty="0" smtClean="0">
                <a:solidFill>
                  <a:srgbClr val="00B050"/>
                </a:solidFill>
              </a:rPr>
              <a:t>Africa has rivers</a:t>
            </a:r>
            <a:endParaRPr lang="en-US" dirty="0" smtClean="0">
              <a:solidFill>
                <a:srgbClr val="00B050"/>
              </a:solidFill>
            </a:endParaRPr>
          </a:p>
          <a:p>
            <a:pPr marL="0">
              <a:buNone/>
            </a:pPr>
            <a:endParaRPr lang="en-US" b="1" dirty="0" smtClean="0">
              <a:solidFill>
                <a:srgbClr val="00B050"/>
              </a:solidFill>
            </a:endParaRPr>
          </a:p>
          <a:p>
            <a:pPr marL="0">
              <a:buNone/>
            </a:pPr>
            <a:r>
              <a:rPr lang="en-US" dirty="0" smtClean="0">
                <a:solidFill>
                  <a:srgbClr val="00B050"/>
                </a:solidFill>
              </a:rPr>
              <a:t>But they flow towards the sea…</a:t>
            </a:r>
          </a:p>
          <a:p>
            <a:pPr marL="0">
              <a:buNone/>
            </a:pPr>
            <a:endParaRPr lang="en-US" dirty="0" smtClean="0">
              <a:solidFill>
                <a:srgbClr val="00B050"/>
              </a:solidFill>
            </a:endParaRPr>
          </a:p>
          <a:p>
            <a:pPr marL="0">
              <a:buNone/>
            </a:pPr>
            <a:r>
              <a:rPr lang="en-US" dirty="0" smtClean="0">
                <a:solidFill>
                  <a:srgbClr val="00B050"/>
                </a:solidFill>
              </a:rPr>
              <a:t>This makes Europeans sad. </a:t>
            </a:r>
          </a:p>
        </p:txBody>
      </p:sp>
      <p:pic>
        <p:nvPicPr>
          <p:cNvPr id="107522" name="Picture 2" descr="http://lizardpoint.com/geography/images/maps/africa-rivers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62475" y="0"/>
            <a:ext cx="4581525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53088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0498" name="Picture 2" descr="http://static.ibnlive.in.com/ibnlive/pix/sitepix/01_2013/africa_ma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03461" y="1476374"/>
            <a:ext cx="7550339" cy="5381625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467600" cy="762000"/>
          </a:xfrm>
        </p:spPr>
        <p:txBody>
          <a:bodyPr>
            <a:noAutofit/>
          </a:bodyPr>
          <a:lstStyle/>
          <a:p>
            <a:r>
              <a:rPr lang="en-US" sz="4800" dirty="0" smtClean="0"/>
              <a:t>Africa!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0" y="1066800"/>
            <a:ext cx="8766048" cy="4800600"/>
          </a:xfrm>
        </p:spPr>
        <p:txBody>
          <a:bodyPr/>
          <a:lstStyle/>
          <a:p>
            <a:pPr>
              <a:buNone/>
            </a:pPr>
            <a:r>
              <a:rPr lang="en-US" sz="3200" dirty="0" smtClean="0"/>
              <a:t>Over 1 billion people. </a:t>
            </a:r>
          </a:p>
          <a:p>
            <a:pPr>
              <a:buNone/>
            </a:pPr>
            <a:r>
              <a:rPr lang="en-US" sz="3200" dirty="0" smtClean="0"/>
              <a:t>54 countries.</a:t>
            </a:r>
          </a:p>
          <a:p>
            <a:pPr>
              <a:buNone/>
            </a:pPr>
            <a:r>
              <a:rPr lang="en-US" sz="3200" dirty="0" smtClean="0"/>
              <a:t>Over </a:t>
            </a:r>
            <a:r>
              <a:rPr lang="en-US" sz="3200" b="1" dirty="0" smtClean="0"/>
              <a:t>2100 languages</a:t>
            </a:r>
            <a:r>
              <a:rPr lang="en-US" sz="3200" dirty="0" smtClean="0"/>
              <a:t>! </a:t>
            </a:r>
          </a:p>
          <a:p>
            <a:pPr>
              <a:buNone/>
            </a:pPr>
            <a:endParaRPr lang="en-US" dirty="0" smtClean="0"/>
          </a:p>
        </p:txBody>
      </p:sp>
      <p:pic>
        <p:nvPicPr>
          <p:cNvPr id="25604" name="Picture 4" descr="http://www.geographicguide.com/pictures/maps/africa-physica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124200"/>
            <a:ext cx="3507973" cy="3733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21847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686800" cy="990600"/>
          </a:xfrm>
        </p:spPr>
        <p:txBody>
          <a:bodyPr/>
          <a:lstStyle/>
          <a:p>
            <a:pPr algn="l"/>
            <a:r>
              <a:rPr lang="en-US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Solution!</a:t>
            </a:r>
            <a:endParaRPr lang="en-US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762000"/>
            <a:ext cx="8686800" cy="5791200"/>
          </a:xfrm>
        </p:spPr>
        <p:txBody>
          <a:bodyPr>
            <a:noAutofit/>
          </a:bodyPr>
          <a:lstStyle/>
          <a:p>
            <a:pPr marL="0">
              <a:buNone/>
            </a:pPr>
            <a:r>
              <a:rPr lang="en-US" dirty="0" smtClean="0">
                <a:solidFill>
                  <a:srgbClr val="7030A0"/>
                </a:solidFill>
              </a:rPr>
              <a:t>Early 1800s: Steam Boats!</a:t>
            </a:r>
          </a:p>
        </p:txBody>
      </p:sp>
      <p:sp>
        <p:nvSpPr>
          <p:cNvPr id="108546" name="AutoShape 2" descr="data:image/jpeg;base64,/9j/4AAQSkZJRgABAQAAAQABAAD/2wCEAAkGBxQTEhUUEhQUFRUXFxcXFBQUFxUXFRgXFBQXFxYXFxUYHCggGBwlHBQXITEhJSkrLi4uFx8zODMsNygtLisBCgoKDg0OFxAQGiwcHBwsLCwsLCwsLCwsLCwsLCwsLCwsLCwsLCwsLCwsLCwsLCwsLCwsLCwsLCwsLCwsLCwsLP/AABEIAK4BIgMBIgACEQEDEQH/xAAbAAACAgMBAAAAAAAAAAAAAAAAAQIDBAUGB//EAEYQAAEDAgQDBQUGBAIHCQAAAAEAAhEDIQQSMUEFUWEGEyJxkQcUMoGhI0JSscHwYoLR4XLxFRYkM0NEU1Rjc3SDkqLC0v/EABYBAQEBAAAAAAAAAAAAAAAAAAABAv/EAB0RAQEBAQEAAgMAAAAAAAAAAAARASESAjETQVH/2gAMAwEAAhEDEQA/APTgUwkmsKEJFEoGhJCBppICATSRKBoCSYQ004UUwFUMKQUUwgaaQThUMIRCAEDCkEgrAqIoKCmAgrKgVaQqiFNCRCIRCihIplJEIJpJoEkmkgaRKC5RlBKEKQQoKk0k5QJMIKAgE4QhFEISQgEBCEEgmophMNSBTBSTAVQSmCgJoCUIQEDDkwUgmqJgoBUQpAoHCQCZRCog5VlTcVAqaEhMBJRSSUikiFCUqRShBEuSlMhJQCEQgBA5QmhFitMIQiAIQhBJCimCgaIQhFIlEoTDUQlIIhSyq4oTRKAEQKQCgCpgIAJlEIVAAnCITa1UMBNGRAagaCjKiEEHNUCFJxUSoEhIJgqKSJQUBAFRITJSRChKE1GVFEpIKUoiWZCWdCgiEZkgU4QMFMKKYVDQlKEEgpKEpoJocVFRe8NBc4gNAkkmAANSSirmqxpXm3GfaKSRTwjAXGTmcM5ImGhrGmQ4wTfoNTbUM7aYpxc6qXsBDbMaMoBJHhlpvBDpMTop7zF869gsod8wnKHNJ/CCJ9NV5E3tDXrMim5+fxZnZjyA5CHHS39FpMfhn0ngm5ky4gZs8yWlskj4pU/Ivl7Bx7tJRwsB4c5x+60CdAY87j1ExK0HB/aPTqvLalIsH3XN8QjrHz05LlcUXYhzWk5nPbJkESQQy7tR8NoWqx3Bu7d8M+KARcfFYxubxA3Cz608vYsd2qwtFuZ9TWYABl0awNVrcV24pANyAONTN3esGDDZtuTsuKocMr4vwgAOEBpkAQBc7ztfposTEYGtQqMbV8LWvhpMS6HAnLaTqB66Jvz0849dqcXY0CfEDPiYDYjYt2MTvstTj+1IbORmaDz1AJmJEbeqsqtaILHtAI8TXO8LoAMmZGthobWK1nE+BtqZXH7JzSGggkMcHQdQTlHUSJBC3u7+kzMb3hHaJlaQYa4aiRtqP3zWbU4g0CQZkE2v+9VwbeCVGFuRwIvlNJzSHTPOemkm6zaOHqjKYMBogBwgwS0xoBvfz0Uz56THUUeKtc6J3OlxAPMCFsWvkLh3Yeq0lzA7MIkZrExedTuNtBqtt73UY2YFrkDSJN5IECLq58v6kb2tWA3VZqrQ4rEVHgxIFoJmTBuPn+u6G55ymQYPODDbOHIyOaeiN82qOilmC0GGxmRpc50zMwIPoTA+U6rZ4SsC1pkXvYz6c9fqmfIjLQXKs1fn5Ks1VaiwuCJWIa8/sq1tTqpVi0pIlJENIolIuRUZQhCBtUpVbQpoGknCWVEMISyoARTCYKipBESXGe1iu8YIBhjPUDXCJzANc6DH8TWn5Lscw5rivavAwtMc6nSNDrOgU36XMa32VcOa99c1GUyKPdZDlGYue0uzudEkgWBJ3XfcS4JQrgB7BI0IA67ER947brk/ZSwZcXAv3zZ02ZAHygrucx/qmSLv2w8F2foUjNNmU5co5DkY3v6bQuL4r2Hq1ajnARmffUt/xD0HzcZjVd+2seRU24h34T+iu5mpdaDsz2TbhgC+C8aOBPOYuTAiPPdbg8HoZMmS0k2JmT1lZPeqLnHa3W37KswLDYOnT+Fonnv1v1hanjfA6LmOqOElsubmvDjHPqtuAfxcvP8ANa7jIzUnAEeKATI0kWg62TYJYfhVFg/EZvI18x8z6lT/ANGNHwuewfha5wbrNhNj5Ih2vODIHNQo4qTuItF9d1OCXuTGmZa4wLvAzWvJcNdteSy6bxplb8tPVUl03n1tp5hSadP1VwZQqAaBVVWtcLxfXqNwqnuVWY9NeRSkWNogH4jHL9lX92LGI87lUsrHl/VXF0iTKYNbUwQcYcZF5uRr0FlNtKLTAtA1HXVZcg6/UXSqMHOPVSDHdO3S8D0glKoDN/p++qyQxVO8rJuCks8vp/RVmmP6R1V77i09TuptsdPz5KRWu47iX0qDnscA5pYfHoRnbmBjm2RO0qzgvFmYhpI8LmktewmS0gkSDuDlMHoVi9qnf7LV3+GBBOrxaNSuJo4moytSdRflJqZHHxEeOq1p8DnDPZu4J0Golud2auZXqBCjCowmKzCDAdFxcTrcA7WV8rSCUKEBCADt1YCqmBWNCALOpHoohh/EfRv9FYhqqKHuNozR0DSD81CriMoJJI5SPPcDy8lyPCOMd2ajH3pmpMSQW5zJcDNgS6SLDTTU9Ox9Oq3MJIuJl0eF0EQRYggiFm1YXvMkQ5h8yeWtgrQ607fzwbag/NYGKoMBGUEX3sBcbarGOHc68nQXDiAbciI/yQbdtcfjH102/Irj/abWHu4JaDD8kkuGouRBBMlpEfwdVvBQc3UunQSLZnWAnSJINtpXPe0Bg90YYmXktB6ABu4uWgGOpUvFWdg6x7vEvaBHfjMA0NFmCTDRHzGnW66duJBO4A2McxFgfque9njR3WJ/8xUEWjcbfNbnG08pD2HeLSddtpnzv5xNRn98ZEOvfRwP0JV+d/4jl9XeswFg4XEyM3IXBnXpzClVxTrkERE2kep/vCtGe6o4285sBvPlt+adOo4iSAPnbykLXjGDdwzETYzEa39PRLF8TbQpPq1Q7Iy7gxpzRIEidrj6pSMs5gYDQRMn4vnACK9XwiWuF2mHbeNrfzKm3FQdMt4+9prfT9hY/EcWImbeCI61Wz56BBfRfDPHyAg7keHy+KQq6j6bvhuMsAjN5nS2mig2o3WSJJv/ADHnoU6LKTrAix5x5+W39kosptpkTLhIB33kb/ksltdgAk2G5npuVr2kAmNP57xM/pbqisdCAY11P75pRn+9scbev9j+wpSD+5+c/qtTTrkb23vA63ImVl4fFyBpHKRppa/0SkZI53/fmgTMqL6w2B/e4Umu8vRVEmn5fRSlR81AtnePVBaXWVTDy31VrIA/RQJb/ZBJtNRfT5INcdR8lIPB0Tg0vamBhzIMl9NrW6Ek1GgCx5rG/wBHteW5wA8OB1MnJBGa3i+EHKVsu0BGSmDF6+Hif/GYfyCzqtJrxDhI/IjQg7HqszrVYVMkkA6E31mQCbA6XGvXU2nPWJ7mQGwQ7KZBMBwPWBF9CRH1tllVEYQnKEEBZSQFVWrNbrPyBNvlpqgulAN1qanFTIEBoibmTaZmBawWMeKu1ZL4HQXsCdBIveJ6KUjAwPZ4YjDsqNqZe9ZJDmhwBIhrmaQQPxB2vKy6PhmDLaTW1IzCQS0yDDjBmBciJ03XOcLxhpUqdDPDmsbTAByublY0WpuBJmDBy+krIOKc4HO+CSQA90tm0RcXsT8j1U4roHYQF0z8jzm5WHxFrKNN9V5MNk+FoJjcCTcx1Wt96rBsMdpaDGxsQZOumvTcFGK4o7I4Eh0SHXFoYSfhHI+qXEmsrHPba4DSIzSAPEwvJLjBEUg4/wA7eq5n2tHu6FIHUvMQeWT+q2DmsqNY6oxz2+NpHe1C4vbMuu4aNpOHW3JY3HK1JtGi7FU61ZrQ2SIqBpa5geXND7BwMWEeUoq/2bgGjiSTl/2qqYJIsIJN9r3811QwoN2PkG0yDOUwR+hXCYXjnD+7q+7h1IPa6A5rhL3k5y6SbHLTkfwrLq8ewmUtbVcMrQ2kCXAhpcHuBJ5louL+HoFSOgqYItPhmDcXBMzt8zHIyN/jjiI7iqSDam8xBggMJMbn/Dt1kFaFvG8O3MaWKEtoubSDzTiXue5wcHC7SRTudtCr38ZpVW1hSxDXxSLiJpudmuJc1pzfeaCQAZde7jIYfGMeyoWtp0qbqbXXD2OMgFxNoECcvWDtdY/vh7h9EtBzAgQHQxoMNY1mYtyjKPiEwddF0XEGve0hxqmm7I0EteZJqBrmm5AMwLjVYY7Otg2xHxEWpl3hBlpHh1MC3UqbTGw4AXVWmo+uyakObSse7DSaeubM4Oc3NfQkgFZ2LZTcLYik2crpkXa1wOzxIMET1WvocOpNZTa5uLmm/vGxSdZ7XHK6clzAbaYloMSm/DMER7/4W02t+xmBRcXU9aJ0NuoK1xG2dgZ1qM+mhG0k8ifVantLW92oGtDKgD2iAQCS51jOXaEq2BoPGRzcSBG1MiCGtEh3dggnu2kXsRaFqu1vDGGi59PvnEmSwhrWhneuqmfCMoaS4ydnmZtDZDG4pYp1SkHiiweEODS85jLcwiacGRtm5aKujXqPkigQWgEhz25hIBEQ0tkiN/PcLWcCx1OrRw7WYukT3YbUY19NzqfgE3DtQWAfzlZ+Oi724ll4GWGwJcwE2dNgD6n5ZVLBY5z3ZTRfTI2qPFzL7tjUeElWe9vDgw0nDYPLyW6tFjBLviHofnU7D0xcYijYXgM8RiBJzSTBiZ2CeIo06gpkYmlTggnLkJ1DoALtfDCdE8XxOox2U0C5sCaveAsEkD4ss/TZSfjKrBJoA2FxUEAmBHwAj0WqHDQ8HNjG3e8GcoMZwJEPGzGkG9jvJWxw7Gw9pxFOz5DiLm4cABnixt8kGVW4hXFMVG0mVJGjKhBE7nO1toRRx2IfTa5jaMk3Bc+0SDtchw0la33NpeW+8VSPAWmmwu0LrNsYAkfRWMwIuxtTE5XHOSKTxDmkFuUmnzvv8A+boy6GLxFVji11NrgLS0lslrXNkipMQ7lqqW1q5ZVdVrsYKeecjMwAZJkvcCbAXgJYbhgoEdz7xDnfakjYMfBBc0QZLdCN1LE8KzA5addwcWufNUZXNmXSM95H5INfhqlQVHNr4wkNDo7ttNglgJc2zSbBpOo0KorCmyuM+LxDqZcA8GpDYqNaaeUNuBmeBtYeuzw3CaD6WejRoGmQ5zageHNBuMzYDhYt2O3RSwoZTwzcQ0URSDM2djHOc5psCG5Wm86KQazEUMHUNGrSY/vG18Jlc81A4irVpk2cbkCx1hdsuQcCIaSA1mIL4AM+Bxql1yY+0zW5Bb6nxIbn5aGYn5bW6q5prZFRlY9DGNcLE6xe2ms8lcStIMyFD1QgsaVpePVDmb8GkXIDjO48ojTcrdNKbnbEaz5fNTRwmNxNZgBDKZEzmdUjpYRvPPbRV4XGnKM7Wgm0Me3npB0t5+XLecWdI8EAC+rrC3nf5Ba4V2MA70uE9CZtcW3WG0cThBXYAbZTmbocvhIgkEyPFynobg83xQd1LTRoPqGMoqMa2cx2fdrhafDY87W39XF0CZbn1v4CCdJGkk2589VXj8Zh67O5e4tv4S7K17HEkhzC4iCCJOx6ai4jmn1iGgHC4ih4gT3IbVEte113Mew/diQNCYV2G45hmCoH16rM7nFzatKubmiGNkZHeLOCT0ceQXa8D4g5zcmMpkupnKKwbAe37rxNzIurMTw3CvN61OPwujbfX+yqOL4TxSnTphrcdQdDTlpuLWta4MqgNHeFpgl4G3xSdCsyhjaxawDFYeq3u2B9MVG1BUALw6mfFJzDuyTrpyW7f2awbrGrhzPMsnpE3GqkfZ3gnX+zM6mGn6ti6uDgsdwfEtNV1OjUdBfHdsfDmtecuXLJuIIkroG+zysfjxDcwsS1pAJcWOsYkgZyCZ+6dFuX+zPBERmpT/gE7aw/9yoj2b4ZsZa4Z0aS3brUJ/YSFaV3s1rF5HvNNosAXUyRIdUbrLYEUp/nCjg+yDsNUfiHVg4Nw735RaPeKb6YD3kw4NzE6DbSF0jewjB8OKqCLWr1mny8L7JVOwjtsdiAY096rf8AuuSriKW9sDUqii1jCw4mnFTNch+JbUETE6xsuldwen3Fah3dTJWdUc/xUpms7M6LiLrnKnYSubM4hiN/+ZrTfWTfp5LDf7PsaPhx+IN/+1Vx/wDVXo9BpuLQ1oY8gACZp7CL+MXUu+d/0qnrS/8A2vJ+0nAOI4d806+MfTM5clapUIg2DhImxA56wCLjnanEeINu6vXaLiHSLiLEOEg3mOqUj3oVXf8ATf8A/D9HLG4tXnD1wWvH2VT7p/A7deS8KZxGu8NFas0mJztpQNJJOXnNtY+U9jxTstimgHD4qrVaZzNe3DTESI+yAcNZ8xqpSMfsBUAxL5H/AASYYMwjvWwcrZPO8bLosPjm0BUe81XNqV3FneZgAwiTkL3EBoDXENGXT4RquEqYLEUpIrua4QHDusM10WNwGA2lKp70Q0DE1Y3Hd4d21yJZ1+qzmxZXc4jiAohtTI5x+0DgQ4Ak12NbciJhx+diRKtw3EQxuIJcajs9R1Km5mQwG+GmImBIIlwBubLz4HGuBHvFQg2vSoEQTdvwRBMT5IGExh8Rr+LUl1HCSDe8mjO5PzKtI7/CcXa2q8PdULXkupzTMMaxjTDcslwIcTMCzb7E41bizXVaVcGtk7sg0gDkLnu0d4speMrrwfhMFcLWdjR/zJOoH2eEsCANqekADyA+UD75qcXO4mnhSZ88nU+pSkd/i+Ktr1BTaK47qtRqTTD5e1pObM1onIDAIOs6KzimMGIo1KbqdXJULRSc0ObnAc0g5i05PENwRBHMgefN9/mRiYJET3eEBidJFPS30UabsY2B725obAAa3CgA2sMotf8AJPRHomK4m6sXUe6JbUp1GgS0FxOYDUiBkBJ5G14VlDGd2xlMMAa2KQZLZDWNy7OnVsTELzllXEkDNi6xn8JpSPQAj9lUYhrsvjxtccz3z2meZhxB/p6qeiO9bjfdcM6kym0ikAx3dl7gDVuMrC1znf7wE3Ohkpe95KNKiBkaWtbmZSc7IGgGXMpgBhJEZYHxGIheXVMTSJye8YmseTa9Vx9Q0xfpssarwwPLfsnQIl1Y5nO8QkhoEmB5aJVj0driSS57XiSSAIIL3udBvrB6fEFe/EE5tT+HN4YImOpgAXm9/nmcL4VhsgGHA7sDL4XfMyIkG8xbVZbOFsboXHXfncxKkK1+DxDqZAqGDeM2pFosPi16ardYOtLdDEwLEaayItp1WGMACQBoOZBAidvmtl3UAAEiI0todPJXE1IoTQqJsQ4qLChyqKqlEGbA9IH9rrQ4nB1C4+AlttQXD02v+yujaEyVNwzXD4rg5DZFJhEiYD2uMbASZ0NuUfLWjg7ZDvGBqWi7pucoH5+VpXprXKWQHUA+YBU8r6eaVMSAc9Q123gZg4gWBFmu08Qv09dY7i1NzvFXqN1mC8m0AjTpzXrdTCUiILG7RAg25EaLBr8AwzzLmSYI+J++p1v808np5v7xRERVqnWHPNUDnqRylZ1B9Nwl1WzTEmsDEn+IfpsuoxHYvDkfZF1MzIgyPR0yFq6vs/E2fmbbZwNv/Uj6KedWqKvERGb3lsaAS0NI5y0Rv1F1hMx9O4NQGROaWgTys3e37Kz6/s6EeB7p8xPlcxyv0WDW7A1r5S8HmHN2BsHZp3Ox105IVfS44G+HvHzoIynlaIvMR6qGL7VMYzI2TU+6IZMx96BIF4+a1H+oFcnxUhGhBLzYHmDr5RqrD2BxBAYKYyiTHe1AOQ8PdxJHW0nVWGwf6y1NZY0RqJjS+rYDvpdX0ePucPDWfOvhc0BsXgHIRz5LMwXYZ8eOkBA0B/M5RJV7OwzgLNy23DnG/wDFm/RSFxq3do6wjLiqgO7XmDGh1aJ0jdZB7W4nKPt52s4g/MjKeWyy8V2LrmCxjdtxsd5CjQ7FYncNAvMMY4nkDf8ATdXpxqncYc4zUxFcmRIFTMw5tIBcCCI/yTq8aqNcS19QQJE94HaH/vY/z3W3PYWsR/wwbQ4tEjmILCBqsOr7PqwMtqtJEatI62IZe20j9FJpcU0uN1XNu7EOmSBcCQLaEnbnsVRR4m4v8TnDW5eyRF7ECNYMdSsv/UnEASMwM6CXyObsxvvy112THY6uGiGka6NAkg2NtDci/Q7JBVU4wcrgalMm5aC1piJF/CJUG495sO6gHQNpl0awDF/QaLJd2OxQuGFxJBddhki2lomLwsVnZqtMFj430MgRzeN/yQ4ga8ye8JPLLRIF7bN/f0qbiiZHeOcZOkAjpAfe82WyZ2Wq2im/qS9gM7GAfpKi7sfUaLUah5AEkeRImyQarFve6CXvabjwnX+Vzp3v5LGbhnG+Yug7ZXbfeHeSQt0/s5iDf3Z4O0T+rZ257qNHsvUkzh8QCdA0nbaXNgXnntzSDVUWwcsUzoZcWEQdvjgGwt0MrLwtI03S2nQGYEScPQJgnUHKd9Z+q2GH7KYgj/cvbJ+F0u355m+vRZdDspXjKacz+IaGIBMOHP6J0at2OxD2nxUzB8LRRpy78VhT0uPVW06WIe4A08LzDjTc0zynKPLRZFLsbic0VYA0ljXk+ctIjQaz+q6DC9nTTMh1Rw0ipndbfV0HbZTpxpMJUx9JpFJtABzpOVroJnKSR5N1tositieIOaHB9DqGgzboXR6LqqHD8rfDE9WkR5X5q+lhYEGDbSHfmSVYVo+DYPGAh1arSyxdgY6bj/FAi17yugQGxtCRK1nGSQlmQirEQpBCqIgJgJwiEEgpSoFIoiZSCIQEVJpUpUEsyIlmRmKiSgIJFyA8pJgIGahQKhUcqAEExUKQeUoRCCWcoFQpBNUSbVKeZVoSieZMOUEpSonJRmUJSSrFmZMOUJSKVFmZGdVISqtLlEuUUkE5UXFIFBUEHBQyq0JOaiseEK7IhSFMhKEEpwqEUwiEgUDIShSSRACiCmWpFAwEyFGE8yAKSEkErphIKQCBSnCeVSIVEUJpoiITKChApQFMlRhAkJOCAopoKWZSzIIhCYQ5ABBQhAIQEggCmkUIFCE4QAgcIShCD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8548" name="AutoShape 4" descr="data:image/jpeg;base64,/9j/4AAQSkZJRgABAQAAAQABAAD/2wCEAAkGBxQTEhUUEhQUFRUXFxcXFBQUFxUXFRgXFBQXFxYXFxUYHCggGBwlHBQXITEhJSkrLi4uFx8zODMsNygtLisBCgoKDg0OFxAQGiwcHBwsLCwsLCwsLCwsLCwsLCwsLCwsLCwsLCwsLCwsLCwsLCwsLCwsLCwsLCwsLCwsLCwsLP/AABEIAK4BIgMBIgACEQEDEQH/xAAbAAACAgMBAAAAAAAAAAAAAAAAAQIDBAUGB//EAEYQAAEDAgQDBQUGBAIHCQAAAAEAAhEDIQQSMUEFUWEGEyJxkQcUMoGhI0JSscHwYoLR4XLxFRYkM0NEU1Rjc3SDkqLC0v/EABYBAQEBAAAAAAAAAAAAAAAAAAABAv/EAB0RAQEBAQEAAgMAAAAAAAAAAAARASESAjETQVH/2gAMAwEAAhEDEQA/APTgUwkmsKEJFEoGhJCBppICATSRKBoCSYQ004UUwFUMKQUUwgaaQThUMIRCAEDCkEgrAqIoKCmAgrKgVaQqiFNCRCIRCihIplJEIJpJoEkmkgaRKC5RlBKEKQQoKk0k5QJMIKAgE4QhFEISQgEBCEEgmophMNSBTBSTAVQSmCgJoCUIQEDDkwUgmqJgoBUQpAoHCQCZRCog5VlTcVAqaEhMBJRSSUikiFCUqRShBEuSlMhJQCEQgBA5QmhFitMIQiAIQhBJCimCgaIQhFIlEoTDUQlIIhSyq4oTRKAEQKQCgCpgIAJlEIVAAnCITa1UMBNGRAagaCjKiEEHNUCFJxUSoEhIJgqKSJQUBAFRITJSRChKE1GVFEpIKUoiWZCWdCgiEZkgU4QMFMKKYVDQlKEEgpKEpoJocVFRe8NBc4gNAkkmAANSSirmqxpXm3GfaKSRTwjAXGTmcM5ImGhrGmQ4wTfoNTbUM7aYpxc6qXsBDbMaMoBJHhlpvBDpMTop7zF869gsod8wnKHNJ/CCJ9NV5E3tDXrMim5+fxZnZjyA5CHHS39FpMfhn0ngm5ky4gZs8yWlskj4pU/Ivl7Bx7tJRwsB4c5x+60CdAY87j1ExK0HB/aPTqvLalIsH3XN8QjrHz05LlcUXYhzWk5nPbJkESQQy7tR8NoWqx3Bu7d8M+KARcfFYxubxA3Cz608vYsd2qwtFuZ9TWYABl0awNVrcV24pANyAONTN3esGDDZtuTsuKocMr4vwgAOEBpkAQBc7ztfposTEYGtQqMbV8LWvhpMS6HAnLaTqB66Jvz0849dqcXY0CfEDPiYDYjYt2MTvstTj+1IbORmaDz1AJmJEbeqsqtaILHtAI8TXO8LoAMmZGthobWK1nE+BtqZXH7JzSGggkMcHQdQTlHUSJBC3u7+kzMb3hHaJlaQYa4aiRtqP3zWbU4g0CQZkE2v+9VwbeCVGFuRwIvlNJzSHTPOemkm6zaOHqjKYMBogBwgwS0xoBvfz0Uz56THUUeKtc6J3OlxAPMCFsWvkLh3Yeq0lzA7MIkZrExedTuNtBqtt73UY2YFrkDSJN5IECLq58v6kb2tWA3VZqrQ4rEVHgxIFoJmTBuPn+u6G55ymQYPODDbOHIyOaeiN82qOilmC0GGxmRpc50zMwIPoTA+U6rZ4SsC1pkXvYz6c9fqmfIjLQXKs1fn5Ks1VaiwuCJWIa8/sq1tTqpVi0pIlJENIolIuRUZQhCBtUpVbQpoGknCWVEMISyoARTCYKipBESXGe1iu8YIBhjPUDXCJzANc6DH8TWn5Lscw5rivavAwtMc6nSNDrOgU36XMa32VcOa99c1GUyKPdZDlGYue0uzudEkgWBJ3XfcS4JQrgB7BI0IA67ER947brk/ZSwZcXAv3zZ02ZAHygrucx/qmSLv2w8F2foUjNNmU5co5DkY3v6bQuL4r2Hq1ajnARmffUt/xD0HzcZjVd+2seRU24h34T+iu5mpdaDsz2TbhgC+C8aOBPOYuTAiPPdbg8HoZMmS0k2JmT1lZPeqLnHa3W37KswLDYOnT+Fonnv1v1hanjfA6LmOqOElsubmvDjHPqtuAfxcvP8ANa7jIzUnAEeKATI0kWg62TYJYfhVFg/EZvI18x8z6lT/ANGNHwuewfha5wbrNhNj5Ih2vODIHNQo4qTuItF9d1OCXuTGmZa4wLvAzWvJcNdteSy6bxplb8tPVUl03n1tp5hSadP1VwZQqAaBVVWtcLxfXqNwqnuVWY9NeRSkWNogH4jHL9lX92LGI87lUsrHl/VXF0iTKYNbUwQcYcZF5uRr0FlNtKLTAtA1HXVZcg6/UXSqMHOPVSDHdO3S8D0glKoDN/p++qyQxVO8rJuCks8vp/RVmmP6R1V77i09TuptsdPz5KRWu47iX0qDnscA5pYfHoRnbmBjm2RO0qzgvFmYhpI8LmktewmS0gkSDuDlMHoVi9qnf7LV3+GBBOrxaNSuJo4moytSdRflJqZHHxEeOq1p8DnDPZu4J0Golud2auZXqBCjCowmKzCDAdFxcTrcA7WV8rSCUKEBCADt1YCqmBWNCALOpHoohh/EfRv9FYhqqKHuNozR0DSD81CriMoJJI5SPPcDy8lyPCOMd2ajH3pmpMSQW5zJcDNgS6SLDTTU9Ox9Oq3MJIuJl0eF0EQRYggiFm1YXvMkQ5h8yeWtgrQ607fzwbag/NYGKoMBGUEX3sBcbarGOHc68nQXDiAbciI/yQbdtcfjH102/Irj/abWHu4JaDD8kkuGouRBBMlpEfwdVvBQc3UunQSLZnWAnSJINtpXPe0Bg90YYmXktB6ABu4uWgGOpUvFWdg6x7vEvaBHfjMA0NFmCTDRHzGnW66duJBO4A2McxFgfque9njR3WJ/8xUEWjcbfNbnG08pD2HeLSddtpnzv5xNRn98ZEOvfRwP0JV+d/4jl9XeswFg4XEyM3IXBnXpzClVxTrkERE2kep/vCtGe6o4285sBvPlt+adOo4iSAPnbykLXjGDdwzETYzEa39PRLF8TbQpPq1Q7Iy7gxpzRIEidrj6pSMs5gYDQRMn4vnACK9XwiWuF2mHbeNrfzKm3FQdMt4+9prfT9hY/EcWImbeCI61Wz56BBfRfDPHyAg7keHy+KQq6j6bvhuMsAjN5nS2mig2o3WSJJv/ADHnoU6LKTrAix5x5+W39kosptpkTLhIB33kb/ksltdgAk2G5npuVr2kAmNP57xM/pbqisdCAY11P75pRn+9scbev9j+wpSD+5+c/qtTTrkb23vA63ImVl4fFyBpHKRppa/0SkZI53/fmgTMqL6w2B/e4Umu8vRVEmn5fRSlR81AtnePVBaXWVTDy31VrIA/RQJb/ZBJtNRfT5INcdR8lIPB0Tg0vamBhzIMl9NrW6Ek1GgCx5rG/wBHteW5wA8OB1MnJBGa3i+EHKVsu0BGSmDF6+Hif/GYfyCzqtJrxDhI/IjQg7HqszrVYVMkkA6E31mQCbA6XGvXU2nPWJ7mQGwQ7KZBMBwPWBF9CRH1tllVEYQnKEEBZSQFVWrNbrPyBNvlpqgulAN1qanFTIEBoibmTaZmBawWMeKu1ZL4HQXsCdBIveJ6KUjAwPZ4YjDsqNqZe9ZJDmhwBIhrmaQQPxB2vKy6PhmDLaTW1IzCQS0yDDjBmBciJ03XOcLxhpUqdDPDmsbTAByublY0WpuBJmDBy+krIOKc4HO+CSQA90tm0RcXsT8j1U4roHYQF0z8jzm5WHxFrKNN9V5MNk+FoJjcCTcx1Wt96rBsMdpaDGxsQZOumvTcFGK4o7I4Eh0SHXFoYSfhHI+qXEmsrHPba4DSIzSAPEwvJLjBEUg4/wA7eq5n2tHu6FIHUvMQeWT+q2DmsqNY6oxz2+NpHe1C4vbMuu4aNpOHW3JY3HK1JtGi7FU61ZrQ2SIqBpa5geXND7BwMWEeUoq/2bgGjiSTl/2qqYJIsIJN9r3811QwoN2PkG0yDOUwR+hXCYXjnD+7q+7h1IPa6A5rhL3k5y6SbHLTkfwrLq8ewmUtbVcMrQ2kCXAhpcHuBJ5louL+HoFSOgqYItPhmDcXBMzt8zHIyN/jjiI7iqSDam8xBggMJMbn/Dt1kFaFvG8O3MaWKEtoubSDzTiXue5wcHC7SRTudtCr38ZpVW1hSxDXxSLiJpudmuJc1pzfeaCQAZde7jIYfGMeyoWtp0qbqbXXD2OMgFxNoECcvWDtdY/vh7h9EtBzAgQHQxoMNY1mYtyjKPiEwddF0XEGve0hxqmm7I0EteZJqBrmm5AMwLjVYY7Otg2xHxEWpl3hBlpHh1MC3UqbTGw4AXVWmo+uyakObSse7DSaeubM4Oc3NfQkgFZ2LZTcLYik2crpkXa1wOzxIMET1WvocOpNZTa5uLmm/vGxSdZ7XHK6clzAbaYloMSm/DMER7/4W02t+xmBRcXU9aJ0NuoK1xG2dgZ1qM+mhG0k8ifVantLW92oGtDKgD2iAQCS51jOXaEq2BoPGRzcSBG1MiCGtEh3dggnu2kXsRaFqu1vDGGi59PvnEmSwhrWhneuqmfCMoaS4ydnmZtDZDG4pYp1SkHiiweEODS85jLcwiacGRtm5aKujXqPkigQWgEhz25hIBEQ0tkiN/PcLWcCx1OrRw7WYukT3YbUY19NzqfgE3DtQWAfzlZ+Oi724ll4GWGwJcwE2dNgD6n5ZVLBY5z3ZTRfTI2qPFzL7tjUeElWe9vDgw0nDYPLyW6tFjBLviHofnU7D0xcYijYXgM8RiBJzSTBiZ2CeIo06gpkYmlTggnLkJ1DoALtfDCdE8XxOox2U0C5sCaveAsEkD4ss/TZSfjKrBJoA2FxUEAmBHwAj0WqHDQ8HNjG3e8GcoMZwJEPGzGkG9jvJWxw7Gw9pxFOz5DiLm4cABnixt8kGVW4hXFMVG0mVJGjKhBE7nO1toRRx2IfTa5jaMk3Bc+0SDtchw0la33NpeW+8VSPAWmmwu0LrNsYAkfRWMwIuxtTE5XHOSKTxDmkFuUmnzvv8A+boy6GLxFVji11NrgLS0lslrXNkipMQ7lqqW1q5ZVdVrsYKeecjMwAZJkvcCbAXgJYbhgoEdz7xDnfakjYMfBBc0QZLdCN1LE8KzA5addwcWufNUZXNmXSM95H5INfhqlQVHNr4wkNDo7ttNglgJc2zSbBpOo0KorCmyuM+LxDqZcA8GpDYqNaaeUNuBmeBtYeuzw3CaD6WejRoGmQ5zageHNBuMzYDhYt2O3RSwoZTwzcQ0URSDM2djHOc5psCG5Wm86KQazEUMHUNGrSY/vG18Jlc81A4irVpk2cbkCx1hdsuQcCIaSA1mIL4AM+Bxql1yY+0zW5Bb6nxIbn5aGYn5bW6q5prZFRlY9DGNcLE6xe2ms8lcStIMyFD1QgsaVpePVDmb8GkXIDjO48ojTcrdNKbnbEaz5fNTRwmNxNZgBDKZEzmdUjpYRvPPbRV4XGnKM7Wgm0Me3npB0t5+XLecWdI8EAC+rrC3nf5Ba4V2MA70uE9CZtcW3WG0cThBXYAbZTmbocvhIgkEyPFynobg83xQd1LTRoPqGMoqMa2cx2fdrhafDY87W39XF0CZbn1v4CCdJGkk2589VXj8Zh67O5e4tv4S7K17HEkhzC4iCCJOx6ai4jmn1iGgHC4ih4gT3IbVEte113Mew/diQNCYV2G45hmCoH16rM7nFzatKubmiGNkZHeLOCT0ceQXa8D4g5zcmMpkupnKKwbAe37rxNzIurMTw3CvN61OPwujbfX+yqOL4TxSnTphrcdQdDTlpuLWta4MqgNHeFpgl4G3xSdCsyhjaxawDFYeq3u2B9MVG1BUALw6mfFJzDuyTrpyW7f2awbrGrhzPMsnpE3GqkfZ3gnX+zM6mGn6ti6uDgsdwfEtNV1OjUdBfHdsfDmtecuXLJuIIkroG+zysfjxDcwsS1pAJcWOsYkgZyCZ+6dFuX+zPBERmpT/gE7aw/9yoj2b4ZsZa4Z0aS3brUJ/YSFaV3s1rF5HvNNosAXUyRIdUbrLYEUp/nCjg+yDsNUfiHVg4Nw735RaPeKb6YD3kw4NzE6DbSF0jewjB8OKqCLWr1mny8L7JVOwjtsdiAY096rf8AuuSriKW9sDUqii1jCw4mnFTNch+JbUETE6xsuldwen3Fah3dTJWdUc/xUpms7M6LiLrnKnYSubM4hiN/+ZrTfWTfp5LDf7PsaPhx+IN/+1Vx/wDVXo9BpuLQ1oY8gACZp7CL+MXUu+d/0qnrS/8A2vJ+0nAOI4d806+MfTM5clapUIg2DhImxA56wCLjnanEeINu6vXaLiHSLiLEOEg3mOqUj3oVXf8ATf8A/D9HLG4tXnD1wWvH2VT7p/A7deS8KZxGu8NFas0mJztpQNJJOXnNtY+U9jxTstimgHD4qrVaZzNe3DTESI+yAcNZ8xqpSMfsBUAxL5H/AASYYMwjvWwcrZPO8bLosPjm0BUe81XNqV3FneZgAwiTkL3EBoDXENGXT4RquEqYLEUpIrua4QHDusM10WNwGA2lKp70Q0DE1Y3Hd4d21yJZ1+qzmxZXc4jiAohtTI5x+0DgQ4Ak12NbciJhx+diRKtw3EQxuIJcajs9R1Km5mQwG+GmImBIIlwBubLz4HGuBHvFQg2vSoEQTdvwRBMT5IGExh8Rr+LUl1HCSDe8mjO5PzKtI7/CcXa2q8PdULXkupzTMMaxjTDcslwIcTMCzb7E41bizXVaVcGtk7sg0gDkLnu0d4speMrrwfhMFcLWdjR/zJOoH2eEsCANqekADyA+UD75qcXO4mnhSZ88nU+pSkd/i+Ktr1BTaK47qtRqTTD5e1pObM1onIDAIOs6KzimMGIo1KbqdXJULRSc0ObnAc0g5i05PENwRBHMgefN9/mRiYJET3eEBidJFPS30UabsY2B725obAAa3CgA2sMotf8AJPRHomK4m6sXUe6JbUp1GgS0FxOYDUiBkBJ5G14VlDGd2xlMMAa2KQZLZDWNy7OnVsTELzllXEkDNi6xn8JpSPQAj9lUYhrsvjxtccz3z2meZhxB/p6qeiO9bjfdcM6kym0ikAx3dl7gDVuMrC1znf7wE3Ohkpe95KNKiBkaWtbmZSc7IGgGXMpgBhJEZYHxGIheXVMTSJye8YmseTa9Vx9Q0xfpssarwwPLfsnQIl1Y5nO8QkhoEmB5aJVj0driSS57XiSSAIIL3udBvrB6fEFe/EE5tT+HN4YImOpgAXm9/nmcL4VhsgGHA7sDL4XfMyIkG8xbVZbOFsboXHXfncxKkK1+DxDqZAqGDeM2pFosPi16ardYOtLdDEwLEaayItp1WGMACQBoOZBAidvmtl3UAAEiI0todPJXE1IoTQqJsQ4qLChyqKqlEGbA9IH9rrQ4nB1C4+AlttQXD02v+yujaEyVNwzXD4rg5DZFJhEiYD2uMbASZ0NuUfLWjg7ZDvGBqWi7pucoH5+VpXprXKWQHUA+YBU8r6eaVMSAc9Q123gZg4gWBFmu08Qv09dY7i1NzvFXqN1mC8m0AjTpzXrdTCUiILG7RAg25EaLBr8AwzzLmSYI+J++p1v808np5v7xRERVqnWHPNUDnqRylZ1B9Nwl1WzTEmsDEn+IfpsuoxHYvDkfZF1MzIgyPR0yFq6vs/E2fmbbZwNv/Uj6KedWqKvERGb3lsaAS0NI5y0Rv1F1hMx9O4NQGROaWgTys3e37Kz6/s6EeB7p8xPlcxyv0WDW7A1r5S8HmHN2BsHZp3Ox105IVfS44G+HvHzoIynlaIvMR6qGL7VMYzI2TU+6IZMx96BIF4+a1H+oFcnxUhGhBLzYHmDr5RqrD2BxBAYKYyiTHe1AOQ8PdxJHW0nVWGwf6y1NZY0RqJjS+rYDvpdX0ePucPDWfOvhc0BsXgHIRz5LMwXYZ8eOkBA0B/M5RJV7OwzgLNy23DnG/wDFm/RSFxq3do6wjLiqgO7XmDGh1aJ0jdZB7W4nKPt52s4g/MjKeWyy8V2LrmCxjdtxsd5CjQ7FYncNAvMMY4nkDf8ATdXpxqncYc4zUxFcmRIFTMw5tIBcCCI/yTq8aqNcS19QQJE94HaH/vY/z3W3PYWsR/wwbQ4tEjmILCBqsOr7PqwMtqtJEatI62IZe20j9FJpcU0uN1XNu7EOmSBcCQLaEnbnsVRR4m4v8TnDW5eyRF7ECNYMdSsv/UnEASMwM6CXyObsxvvy112THY6uGiGka6NAkg2NtDci/Q7JBVU4wcrgalMm5aC1piJF/CJUG495sO6gHQNpl0awDF/QaLJd2OxQuGFxJBddhki2lomLwsVnZqtMFj430MgRzeN/yQ4ga8ye8JPLLRIF7bN/f0qbiiZHeOcZOkAjpAfe82WyZ2Wq2im/qS9gM7GAfpKi7sfUaLUah5AEkeRImyQarFve6CXvabjwnX+Vzp3v5LGbhnG+Yug7ZXbfeHeSQt0/s5iDf3Z4O0T+rZ257qNHsvUkzh8QCdA0nbaXNgXnntzSDVUWwcsUzoZcWEQdvjgGwt0MrLwtI03S2nQGYEScPQJgnUHKd9Z+q2GH7KYgj/cvbJ+F0u355m+vRZdDspXjKacz+IaGIBMOHP6J0at2OxD2nxUzB8LRRpy78VhT0uPVW06WIe4A08LzDjTc0zynKPLRZFLsbic0VYA0ljXk+ctIjQaz+q6DC9nTTMh1Rw0ipndbfV0HbZTpxpMJUx9JpFJtABzpOVroJnKSR5N1tositieIOaHB9DqGgzboXR6LqqHD8rfDE9WkR5X5q+lhYEGDbSHfmSVYVo+DYPGAh1arSyxdgY6bj/FAi17yugQGxtCRK1nGSQlmQirEQpBCqIgJgJwiEEgpSoFIoiZSCIQEVJpUpUEsyIlmRmKiSgIJFyA8pJgIGahQKhUcqAEExUKQeUoRCCWcoFQpBNUSbVKeZVoSieZMOUEpSonJRmUJSSrFmZMOUJSKVFmZGdVISqtLlEuUUkE5UXFIFBUEHBQyq0JOaiseEK7IhSFMhKEEpwqEUwiEgUDIShSSRACiCmWpFAwEyFGE8yAKSEkErphIKQCBSnCeVSIVEUJpoiITKChApQFMlRhAkJOCAopoKWZSzIIhCYQ5ABBQhAIQEggCmkUIFCE4QAgcIShCD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2" cstate="print">
            <a:lum contrast="6000"/>
          </a:blip>
          <a:stretch>
            <a:fillRect/>
          </a:stretch>
        </p:blipFill>
        <p:spPr>
          <a:xfrm>
            <a:off x="0" y="1437968"/>
            <a:ext cx="9144000" cy="5420032"/>
          </a:xfrm>
          <a:prstGeom prst="rect">
            <a:avLst/>
          </a:prstGeom>
          <a:ln>
            <a:solidFill>
              <a:srgbClr val="003399"/>
            </a:solidFill>
          </a:ln>
        </p:spPr>
      </p:pic>
    </p:spTree>
    <p:extLst>
      <p:ext uri="{BB962C8B-B14F-4D97-AF65-F5344CB8AC3E}">
        <p14:creationId xmlns:p14="http://schemas.microsoft.com/office/powerpoint/2010/main" val="1645914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7696200" cy="9144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>
                <a:solidFill>
                  <a:srgbClr val="7030A0"/>
                </a:solidFill>
              </a:rPr>
              <a:t>Railroads</a:t>
            </a:r>
            <a:br>
              <a:rPr lang="en-US" dirty="0" smtClean="0">
                <a:solidFill>
                  <a:srgbClr val="7030A0"/>
                </a:solidFill>
              </a:rPr>
            </a:br>
            <a:r>
              <a:rPr lang="en-US" dirty="0" smtClean="0">
                <a:solidFill>
                  <a:srgbClr val="7030A0"/>
                </a:solidFill>
              </a:rPr>
              <a:t>Early 1800s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 descr="http://whiteafrican.com/wp-content/uploads/2013/10/africarail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3656" y="0"/>
            <a:ext cx="5412300" cy="6823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karenswhimsy.com/public-domain-images/steam-trains/steam-trains-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95400"/>
            <a:ext cx="4267200" cy="2645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570" name="Picture 2" descr="https://upload.wikimedia.org/wikipedia/commons/e/ec/Punch_Rhodes_Colossus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3962400"/>
            <a:ext cx="3352800" cy="2895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81375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00075"/>
          </a:xfrm>
        </p:spPr>
        <p:txBody>
          <a:bodyPr>
            <a:normAutofit/>
          </a:bodyPr>
          <a:lstStyle/>
          <a:p>
            <a:pPr algn="ctr"/>
            <a:r>
              <a:rPr lang="en-US" sz="3600" b="1" i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Colonization/Imperialism of Africa</a:t>
            </a:r>
            <a:endParaRPr lang="en-US" sz="3600" b="1" i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82600"/>
            <a:ext cx="9144000" cy="6375400"/>
          </a:xfrm>
        </p:spPr>
        <p:txBody>
          <a:bodyPr>
            <a:normAutofit/>
          </a:bodyPr>
          <a:lstStyle/>
          <a:p>
            <a:r>
              <a:rPr lang="en-US" sz="4400" dirty="0" smtClean="0"/>
              <a:t>All of the factors in the previous slides led Europe to have the strength to imperialize Africa</a:t>
            </a:r>
          </a:p>
          <a:p>
            <a:r>
              <a:rPr lang="en-US" sz="4400" dirty="0" smtClean="0"/>
              <a:t>Using your knowledge what did Europeans want in Africa?</a:t>
            </a:r>
          </a:p>
        </p:txBody>
      </p:sp>
    </p:spTree>
    <p:extLst>
      <p:ext uri="{BB962C8B-B14F-4D97-AF65-F5344CB8AC3E}">
        <p14:creationId xmlns:p14="http://schemas.microsoft.com/office/powerpoint/2010/main" val="1138873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51435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Colonization/imperialism of Africa</a:t>
            </a:r>
            <a:endParaRPr lang="en-US" sz="36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25450"/>
            <a:ext cx="4953000" cy="643255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What they want…</a:t>
            </a:r>
          </a:p>
          <a:p>
            <a:r>
              <a:rPr lang="en-US" dirty="0" smtClean="0"/>
              <a:t>God, Glory, Gold, or Adventure, Mystery, Excitement?</a:t>
            </a:r>
          </a:p>
          <a:p>
            <a:r>
              <a:rPr lang="en-US" dirty="0" smtClean="0"/>
              <a:t>“Dr. Livingstone, I presume?”</a:t>
            </a:r>
          </a:p>
          <a:p>
            <a:pPr lvl="1"/>
            <a:r>
              <a:rPr lang="en-US" sz="2800" i="1" dirty="0" smtClean="0"/>
              <a:t>Scottish</a:t>
            </a:r>
            <a:endParaRPr lang="en-US" sz="2800" dirty="0" smtClean="0"/>
          </a:p>
          <a:p>
            <a:pPr lvl="1"/>
            <a:r>
              <a:rPr lang="en-US" sz="2800" dirty="0" smtClean="0"/>
              <a:t>Celebrity explorer/missionary</a:t>
            </a:r>
          </a:p>
          <a:p>
            <a:pPr lvl="1"/>
            <a:r>
              <a:rPr lang="en-US" sz="2800" dirty="0" smtClean="0"/>
              <a:t>Looking </a:t>
            </a:r>
            <a:r>
              <a:rPr lang="en-US" sz="2800" dirty="0"/>
              <a:t>for source of the </a:t>
            </a:r>
            <a:r>
              <a:rPr lang="en-US" sz="2800" dirty="0" smtClean="0"/>
              <a:t>Nile</a:t>
            </a:r>
          </a:p>
          <a:p>
            <a:pPr lvl="1"/>
            <a:r>
              <a:rPr lang="en-US" sz="2800" b="1" dirty="0" smtClean="0">
                <a:solidFill>
                  <a:srgbClr val="FF0000"/>
                </a:solidFill>
              </a:rPr>
              <a:t>Claims </a:t>
            </a:r>
            <a:r>
              <a:rPr lang="en-US" sz="2800" b="1" dirty="0">
                <a:solidFill>
                  <a:srgbClr val="FF0000"/>
                </a:solidFill>
              </a:rPr>
              <a:t>that Europeans have a duty to bring “3 Cs” to Africa</a:t>
            </a:r>
          </a:p>
          <a:p>
            <a:pPr lvl="2"/>
            <a:r>
              <a:rPr lang="en-US" sz="2800" b="1" dirty="0">
                <a:solidFill>
                  <a:srgbClr val="FF0000"/>
                </a:solidFill>
              </a:rPr>
              <a:t>Christianity</a:t>
            </a:r>
          </a:p>
          <a:p>
            <a:pPr lvl="2"/>
            <a:r>
              <a:rPr lang="en-US" sz="2800" b="1" dirty="0">
                <a:solidFill>
                  <a:srgbClr val="FF0000"/>
                </a:solidFill>
              </a:rPr>
              <a:t>Commerce</a:t>
            </a:r>
          </a:p>
          <a:p>
            <a:pPr lvl="2"/>
            <a:r>
              <a:rPr lang="en-US" sz="2800" b="1" dirty="0">
                <a:solidFill>
                  <a:srgbClr val="FF0000"/>
                </a:solidFill>
              </a:rPr>
              <a:t>Civilization</a:t>
            </a:r>
          </a:p>
          <a:p>
            <a:endParaRPr lang="en-US" dirty="0"/>
          </a:p>
        </p:txBody>
      </p:sp>
      <p:pic>
        <p:nvPicPr>
          <p:cNvPr id="4" name="Picture 4" descr="http://www.conservapedia.com/images/thumb/7/75/Dr._Livingstone.jpg/200px-Dr._Livingston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19800" y="514351"/>
            <a:ext cx="3124200" cy="4295775"/>
          </a:xfrm>
          <a:prstGeom prst="rect">
            <a:avLst/>
          </a:prstGeom>
          <a:noFill/>
        </p:spPr>
      </p:pic>
      <p:pic>
        <p:nvPicPr>
          <p:cNvPr id="5" name="Picture 6" descr="http://media.kunst-fuer-alle.de/img/36/m/36_7028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06366" y="3581400"/>
            <a:ext cx="2375534" cy="3276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59071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57225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i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Journal Entry 1/4/18</a:t>
            </a:r>
            <a:endParaRPr lang="en-US" b="1" i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" y="492124"/>
            <a:ext cx="5324475" cy="6365875"/>
          </a:xfrm>
        </p:spPr>
        <p:txBody>
          <a:bodyPr>
            <a:normAutofit/>
          </a:bodyPr>
          <a:lstStyle/>
          <a:p>
            <a:r>
              <a:rPr lang="en-US" sz="7200" dirty="0" smtClean="0"/>
              <a:t>What is economic imperialism? </a:t>
            </a:r>
            <a:endParaRPr lang="en-US" sz="7200" dirty="0"/>
          </a:p>
        </p:txBody>
      </p:sp>
      <p:pic>
        <p:nvPicPr>
          <p:cNvPr id="4" name="Picture 2" descr="http://whiteafrican.com/wp-content/uploads/2013/10/africarail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4475" y="492124"/>
            <a:ext cx="3258408" cy="6042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0744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51435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Colonization/imperialism of Africa</a:t>
            </a:r>
            <a:endParaRPr lang="en-US" sz="36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25450"/>
            <a:ext cx="4953000" cy="6432550"/>
          </a:xfrm>
        </p:spPr>
        <p:txBody>
          <a:bodyPr>
            <a:normAutofit lnSpcReduction="10000"/>
          </a:bodyPr>
          <a:lstStyle/>
          <a:p>
            <a:r>
              <a:rPr lang="en-US" sz="3600" dirty="0" smtClean="0"/>
              <a:t>What Europeans want…</a:t>
            </a:r>
          </a:p>
          <a:p>
            <a:r>
              <a:rPr lang="en-US" sz="3600" dirty="0" smtClean="0"/>
              <a:t>Rubber</a:t>
            </a:r>
          </a:p>
          <a:p>
            <a:r>
              <a:rPr lang="en-US" sz="3600" dirty="0" smtClean="0"/>
              <a:t>King Leopold II</a:t>
            </a:r>
          </a:p>
          <a:p>
            <a:r>
              <a:rPr lang="en-US" sz="3600" b="1" dirty="0">
                <a:solidFill>
                  <a:srgbClr val="7030A0"/>
                </a:solidFill>
              </a:rPr>
              <a:t>The Belgian </a:t>
            </a:r>
            <a:r>
              <a:rPr lang="en-US" sz="3600" b="1" dirty="0" smtClean="0">
                <a:solidFill>
                  <a:srgbClr val="7030A0"/>
                </a:solidFill>
              </a:rPr>
              <a:t>Congo</a:t>
            </a:r>
          </a:p>
          <a:p>
            <a:r>
              <a:rPr lang="en-US" sz="3600" dirty="0">
                <a:solidFill>
                  <a:srgbClr val="002060"/>
                </a:solidFill>
              </a:rPr>
              <a:t>The Capital is </a:t>
            </a:r>
            <a:r>
              <a:rPr lang="en-US" sz="3600" b="1" u="sng" dirty="0">
                <a:solidFill>
                  <a:srgbClr val="002060"/>
                </a:solidFill>
              </a:rPr>
              <a:t>Leopoldville</a:t>
            </a:r>
            <a:r>
              <a:rPr lang="en-US" sz="3600" dirty="0" smtClean="0">
                <a:solidFill>
                  <a:srgbClr val="002060"/>
                </a:solidFill>
              </a:rPr>
              <a:t>.</a:t>
            </a:r>
          </a:p>
          <a:p>
            <a:r>
              <a:rPr lang="en-US" sz="3600" dirty="0" smtClean="0">
                <a:solidFill>
                  <a:srgbClr val="002060"/>
                </a:solidFill>
              </a:rPr>
              <a:t>Exploited Congo for Rubber, stated they were there for the 3 C’s</a:t>
            </a:r>
          </a:p>
          <a:p>
            <a:r>
              <a:rPr lang="en-US" sz="3600" dirty="0" smtClean="0">
                <a:solidFill>
                  <a:srgbClr val="002060"/>
                </a:solidFill>
              </a:rPr>
              <a:t>80 times larger than Belgium! </a:t>
            </a:r>
            <a:r>
              <a:rPr lang="en-US" dirty="0" smtClean="0">
                <a:solidFill>
                  <a:srgbClr val="002060"/>
                </a:solidFill>
              </a:rPr>
              <a:t/>
            </a:r>
            <a:br>
              <a:rPr lang="en-US" dirty="0" smtClean="0">
                <a:solidFill>
                  <a:srgbClr val="002060"/>
                </a:solidFill>
              </a:rPr>
            </a:br>
            <a:endParaRPr lang="en-US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  <p:pic>
        <p:nvPicPr>
          <p:cNvPr id="6" name="Picture 2" descr="http://s3.amazonaws.com/rapgenius/1378119193_rubber-tree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92423" y="514351"/>
            <a:ext cx="4231385" cy="56388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57520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0"/>
            <a:ext cx="73243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929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51435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Colonization/imperialism of Africa</a:t>
            </a:r>
            <a:endParaRPr lang="en-US" sz="36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25450"/>
            <a:ext cx="4953000" cy="643255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What they want…</a:t>
            </a:r>
          </a:p>
          <a:p>
            <a:r>
              <a:rPr lang="en-US" sz="3600" dirty="0" smtClean="0"/>
              <a:t>Minerals</a:t>
            </a:r>
          </a:p>
          <a:p>
            <a:r>
              <a:rPr lang="en-US" sz="3600" dirty="0" smtClean="0"/>
              <a:t>Diamonds &amp; Gold</a:t>
            </a:r>
          </a:p>
          <a:p>
            <a:pPr lvl="1"/>
            <a:r>
              <a:rPr lang="en-US" sz="3200" dirty="0" smtClean="0"/>
              <a:t>Discovered in S. Africa 1860s-1880s</a:t>
            </a:r>
          </a:p>
          <a:p>
            <a:r>
              <a:rPr lang="en-US" sz="3600" dirty="0" smtClean="0"/>
              <a:t>Sparked wars (we will get to the Boer War)</a:t>
            </a:r>
          </a:p>
          <a:p>
            <a:r>
              <a:rPr lang="en-US" sz="3600" dirty="0" smtClean="0"/>
              <a:t>Copper and Tin</a:t>
            </a:r>
          </a:p>
          <a:p>
            <a:r>
              <a:rPr lang="en-US" sz="3600" dirty="0" smtClean="0"/>
              <a:t>All mined from Africa from various locations</a:t>
            </a:r>
          </a:p>
          <a:p>
            <a:pPr marL="0" indent="0">
              <a:buNone/>
            </a:pPr>
            <a:endParaRPr lang="en-US" sz="3600" dirty="0" smtClean="0"/>
          </a:p>
          <a:p>
            <a:endParaRPr lang="en-US" sz="3600" dirty="0" smtClean="0"/>
          </a:p>
          <a:p>
            <a:endParaRPr lang="en-US" sz="3600" dirty="0" smtClean="0"/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3000" y="514351"/>
            <a:ext cx="4151669" cy="45148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1011" y="3933825"/>
            <a:ext cx="2882989" cy="29241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4007" y="4419600"/>
            <a:ext cx="2296886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268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8256"/>
            <a:ext cx="9160947" cy="6876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861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81025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i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Cecil Rhodes &amp; Colonization </a:t>
            </a:r>
            <a:endParaRPr lang="en-US" b="1" i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82600"/>
            <a:ext cx="5829300" cy="63754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British business man &amp; African imperialist </a:t>
            </a:r>
          </a:p>
          <a:p>
            <a:r>
              <a:rPr lang="en-US" dirty="0" smtClean="0"/>
              <a:t>Responsible for multiple pieces that contributed in the scramble for Africa</a:t>
            </a:r>
          </a:p>
          <a:p>
            <a:pPr lvl="1"/>
            <a:r>
              <a:rPr lang="en-US" dirty="0" smtClean="0"/>
              <a:t>Mined huge amounts of ore in South Africa</a:t>
            </a:r>
          </a:p>
          <a:p>
            <a:pPr lvl="1"/>
            <a:r>
              <a:rPr lang="en-US" dirty="0" smtClean="0"/>
              <a:t>Responsible for the South African Colony </a:t>
            </a:r>
          </a:p>
          <a:p>
            <a:pPr lvl="1"/>
            <a:r>
              <a:rPr lang="en-US" dirty="0" smtClean="0"/>
              <a:t>Huge proponent of imperialism </a:t>
            </a:r>
          </a:p>
          <a:p>
            <a:pPr lvl="1"/>
            <a:r>
              <a:rPr lang="en-US" dirty="0" smtClean="0"/>
              <a:t>Played a major role in the attempted development of the Cape to Cairo railway </a:t>
            </a:r>
          </a:p>
          <a:p>
            <a:pPr lvl="1"/>
            <a:r>
              <a:rPr lang="en-US" dirty="0" smtClean="0"/>
              <a:t>Founded the De Beers diamond company</a:t>
            </a:r>
          </a:p>
          <a:p>
            <a:pPr lvl="2"/>
            <a:r>
              <a:rPr lang="en-US" dirty="0" smtClean="0"/>
              <a:t>Had (and still has) a complete monopoly over diamonds</a:t>
            </a:r>
          </a:p>
          <a:p>
            <a:pPr lvl="2"/>
            <a:r>
              <a:rPr lang="en-US" dirty="0" smtClean="0"/>
              <a:t>He is literally responsible for the price of diamonds (to a certain extent) in 2018</a:t>
            </a:r>
          </a:p>
          <a:p>
            <a:pPr marL="914400" lvl="2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8953" y="1352549"/>
            <a:ext cx="3255047" cy="437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9862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1E1000"/>
                </a:solidFill>
              </a:rPr>
              <a:t>FACT OR FICTION?</a:t>
            </a:r>
          </a:p>
        </p:txBody>
      </p:sp>
      <p:sp>
        <p:nvSpPr>
          <p:cNvPr id="102403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sz="4400" dirty="0"/>
              <a:t>  </a:t>
            </a:r>
            <a:r>
              <a:rPr lang="en-US" sz="4400" dirty="0">
                <a:solidFill>
                  <a:srgbClr val="1E1000"/>
                </a:solidFill>
              </a:rPr>
              <a:t>The </a:t>
            </a:r>
            <a:r>
              <a:rPr lang="en-US" sz="4400" dirty="0" smtClean="0">
                <a:solidFill>
                  <a:srgbClr val="1E1000"/>
                </a:solidFill>
              </a:rPr>
              <a:t>Continental United </a:t>
            </a:r>
            <a:r>
              <a:rPr lang="en-US" sz="4400" dirty="0">
                <a:solidFill>
                  <a:srgbClr val="1E1000"/>
                </a:solidFill>
              </a:rPr>
              <a:t>States, India, </a:t>
            </a:r>
            <a:r>
              <a:rPr lang="en-US" sz="4400" dirty="0" smtClean="0">
                <a:solidFill>
                  <a:srgbClr val="1E1000"/>
                </a:solidFill>
              </a:rPr>
              <a:t>China, </a:t>
            </a:r>
            <a:r>
              <a:rPr lang="en-US" sz="4400" dirty="0">
                <a:solidFill>
                  <a:srgbClr val="1E1000"/>
                </a:solidFill>
              </a:rPr>
              <a:t>Europe</a:t>
            </a:r>
            <a:r>
              <a:rPr lang="en-US" sz="4400" dirty="0" smtClean="0">
                <a:solidFill>
                  <a:srgbClr val="1E1000"/>
                </a:solidFill>
              </a:rPr>
              <a:t>, </a:t>
            </a:r>
            <a:r>
              <a:rPr lang="en-US" sz="4400" dirty="0">
                <a:solidFill>
                  <a:srgbClr val="1E1000"/>
                </a:solidFill>
              </a:rPr>
              <a:t>and </a:t>
            </a:r>
            <a:r>
              <a:rPr lang="en-US" sz="4400" dirty="0" smtClean="0">
                <a:solidFill>
                  <a:srgbClr val="1E1000"/>
                </a:solidFill>
              </a:rPr>
              <a:t>Japan </a:t>
            </a:r>
            <a:r>
              <a:rPr lang="en-US" sz="4400" dirty="0">
                <a:solidFill>
                  <a:srgbClr val="1E1000"/>
                </a:solidFill>
              </a:rPr>
              <a:t>would </a:t>
            </a:r>
            <a:r>
              <a:rPr lang="en-US" sz="4400" b="1" dirty="0">
                <a:solidFill>
                  <a:srgbClr val="FF0000"/>
                </a:solidFill>
              </a:rPr>
              <a:t>ALL </a:t>
            </a:r>
            <a:r>
              <a:rPr lang="en-US" sz="5400" b="1" dirty="0">
                <a:solidFill>
                  <a:srgbClr val="FF0000"/>
                </a:solidFill>
              </a:rPr>
              <a:t>fit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dirty="0">
                <a:solidFill>
                  <a:srgbClr val="1E1000"/>
                </a:solidFill>
              </a:rPr>
              <a:t>within the African continent.</a:t>
            </a:r>
          </a:p>
        </p:txBody>
      </p:sp>
    </p:spTree>
    <p:extLst>
      <p:ext uri="{BB962C8B-B14F-4D97-AF65-F5344CB8AC3E}">
        <p14:creationId xmlns:p14="http://schemas.microsoft.com/office/powerpoint/2010/main" val="1205687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81025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Cecil Rhodes - Cape to Cairo</a:t>
            </a:r>
            <a:endParaRPr lang="en-US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01650"/>
            <a:ext cx="5467350" cy="635635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Major proponent in the development of the Cape to Cairo Railway</a:t>
            </a:r>
          </a:p>
          <a:p>
            <a:r>
              <a:rPr lang="en-US" dirty="0" smtClean="0"/>
              <a:t>Railway would have ran from Cape Town to Cairo, connecting the British Empire across Africa</a:t>
            </a:r>
          </a:p>
          <a:p>
            <a:r>
              <a:rPr lang="en-US" dirty="0" smtClean="0"/>
              <a:t>Proposed in 1874</a:t>
            </a:r>
          </a:p>
          <a:p>
            <a:r>
              <a:rPr lang="en-US" dirty="0" smtClean="0"/>
              <a:t>Started to be build in the 1890s</a:t>
            </a:r>
          </a:p>
          <a:p>
            <a:r>
              <a:rPr lang="en-US" dirty="0" smtClean="0"/>
              <a:t> Never fully completed, there are still pieces that are under construction, or do not exist </a:t>
            </a:r>
          </a:p>
          <a:p>
            <a:r>
              <a:rPr lang="en-US" dirty="0" smtClean="0"/>
              <a:t>If ever completed it will span nearly 5,000 miles, making it one of the longest in the world</a:t>
            </a:r>
          </a:p>
          <a:p>
            <a:pPr lvl="1"/>
            <a:r>
              <a:rPr lang="en-US" dirty="0" smtClean="0"/>
              <a:t>China-Europe Block Train 8,077 miles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7350" y="581024"/>
            <a:ext cx="3676650" cy="6284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63818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0" y="0"/>
            <a:ext cx="8077200" cy="23622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4800" dirty="0" smtClean="0">
                <a:solidFill>
                  <a:srgbClr val="7030A0"/>
                </a:solidFill>
              </a:rPr>
              <a:t>How do </a:t>
            </a:r>
            <a:r>
              <a:rPr lang="en-US" sz="4800" b="1" u="sng" dirty="0" smtClean="0">
                <a:solidFill>
                  <a:srgbClr val="7030A0"/>
                </a:solidFill>
              </a:rPr>
              <a:t>civilized</a:t>
            </a:r>
            <a:r>
              <a:rPr lang="en-US" sz="4800" dirty="0" smtClean="0">
                <a:solidFill>
                  <a:srgbClr val="7030A0"/>
                </a:solidFill>
              </a:rPr>
              <a:t> people act?</a:t>
            </a:r>
            <a:endParaRPr lang="en-US" sz="4800" dirty="0">
              <a:solidFill>
                <a:srgbClr val="7030A0"/>
              </a:solidFill>
            </a:endParaRPr>
          </a:p>
        </p:txBody>
      </p:sp>
      <p:pic>
        <p:nvPicPr>
          <p:cNvPr id="4" name="Picture 2" descr="http://teacherweb.ftl.pinecrest.edu/snyderd/MWH/Projects/mun-bc/wpe2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88684" y="4114800"/>
            <a:ext cx="5455316" cy="2743200"/>
          </a:xfrm>
          <a:prstGeom prst="rect">
            <a:avLst/>
          </a:prstGeom>
          <a:noFill/>
        </p:spPr>
      </p:pic>
      <p:pic>
        <p:nvPicPr>
          <p:cNvPr id="652290" name="Picture 2" descr="http://memekingdom.com/static/content/71e391652d4039e495785667a29774a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066800"/>
            <a:ext cx="3505200" cy="3487975"/>
          </a:xfrm>
          <a:prstGeom prst="rect">
            <a:avLst/>
          </a:prstGeom>
          <a:noFill/>
        </p:spPr>
      </p:pic>
      <p:sp>
        <p:nvSpPr>
          <p:cNvPr id="120834" name="AutoShape 2" descr="data:image/jpeg;base64,/9j/4AAQSkZJRgABAQAAAQABAAD/2wCEAAkGBxAQDxAPDw8PDQ8ODw8QEA8PEBAPEA8NFREWGBYRFRYYHSggGBolHRUVITEhJik3Ly4uGB8zODMsNygtLisBCgoKDg0OGxAQGi0gHx0tLS0tLTc3Ly0tLSstKy0tLS0rKysrLSstLS0tLS0tLS0tNy0tNS0tLS0rKy0tLS0tLf/AABEIALcBEwMBIgACEQEDEQH/xAAcAAACAgMBAQAAAAAAAAAAAAAAAQIDBQYHBAj/xAA+EAABBAECAgcFBAgHAQEAAAABAAIDEQQSIQUxBhNBUWFxgQciMnKRFFKhsSNCYoKSwdHwM0NTorLC4dIV/8QAGQEBAAMBAQAAAAAAAAAAAAAAAAECAwQF/8QAIREBAAMAAgMAAgMAAAAAAAAAAAECEQMhEjFBBHETFFH/2gAMAwEAAhEDEQA/AOsNVoVbVYEWlIJhIJoqkhJNAKQKihBJCVpoBCFx7pB0+ypcwjFlMGLE4tZp03NR/wARxI5HsHKqUxGjsKFyafpflys0OyNO25ja1jneooj0VHCOK5cL+sine9tglj3Oew94LT+fNT4jsCF5OFZ7ciFkrRp1D3m9rXjYt+q9aqBCEIBCEIBCEIBCEIBCEEoAlRQhAIQhAikhCBFRKkUigihCEEWqwKDVMImQpKKkiAnaSEEkKKkgEBCxHSLpHjYDGvyXub1hIY1jHPe8iroDusbnvQQ6cZ/2fh2TIDRLBGCOYMjgyx404rgLspurctaOwEjceS3Tp77RMbOw34kEWUwvfG4ySNiaNLHXQp5N2AuaMkiafhs/tV+Vq0dDZoOIRV8R/hd/RXQcZjY6w8j911fksFj8UoU1un5WM/m0py8ZPbZ82t/+FPlCcdp9mfFRK2eMODgCyQUb5jS6/o1bwvmzgfSOTHnjnhjibJHqIvU0OBaWkODSA4U760exdK6Ne0PKyJo4H4scrpCB+gL2lre15skUOfNVlDpKErStQJWlaSEErStJCCSFFFoJEqKEIBCEIBCRSQCEJEoApFCRQCSVoQMKQUQmEDTCSEEkKKdoGhK07QO1juO8FgzYjDks1tu2kHS+N/3mO7D/AGVkEION9LfZoMXHmyY8kyxRBpMUkdSEF7W1raa7edLmzcGzswncDmRX0X0f09hMnC81rQSfs7nUOdNIca8aaVwvGPvG+VlZ3mYb8NYt7efhmK5wkbW8bSR2791q2LgMzt3QCQHcu1OsN25fj2fVZPgj5WukDcdjw9pY4l7rAJHvUPRZWDKfHDR0tcSaDCXBovsJ35VzXPN5iXZHHWYgcA4bDJPhwTwNfFNNKw+/KyQsaxoaQWEdrt+zZdh4XwjGxWluNBHADz0NAc75nc3epWhdD+HPlnxn9mK6SQk86cKHZ2+9z7l0tdHFMzHbi54iLdBCELRiEIQgEIQgEIQgEIQgEimooBCEIAqKZSQCiVIqDkCQhCBgpqAUwUDBTUUwUDQhCAQhCB2mooQD2BwLXCw4EEHkQeYXCvaPwt2JnyaQRHkfpojZPxH3h32HX+C7XxXicOLEZsiQRsb383H7rRzcfALnfS7hc/GcGHiGOzRNGZ+qxyQTLi9YQATy6z3NVcveI7iomuwtS2S0jhObDQZJh5U72kEOjlcN/EAih5K2aclxe2J8Ivdj5HyULvm7e1qbsudri062uB0uaQWOa4cwRzB81sXRrCy8uVsMYfM4kHSPhaPvvPIAd5WM0dcc3WO4dCYdOFG7tkLnV3AHSB/tv1WeWEwp24bsbBlc0a4CWSXQdM1/vs3+dteqza2iMiHHadmZCEIUoCEkWgaErStBJCVotA0ISJQBSQlaBpEoSQCEIQIqLlIqJQJCSECCkoApoJ2nahaaCaLUQU7QO07UQtK9pfFDHHFjskLXyO1vDTR6oWACe4n/AIq1K+U4iZyGycT6QYmMD12RG1w/UB1yfwtsrRuN+015tuHCGD/Vm953mGDYepPktJGLuR3Eg+ihkQBoXVXgrHvtnN5ZjO4bl5zMfIdlx5ckwcHh8gj+ynchrroNBA7BzHbzXTvZ+wDhkDSQDEJWPFj3SJHc+7aj5Fcqla2ERz47xk6YwMrHeyizvBb2s5U5e3gvFHQFk+O4uxXnQ5l6uqPMRyj9Zh3APZ33S4uXlmJz47KcMWjY9q+nHHeHZmbUWI+R0burdlsk6gzuuq06TqYOxx3PZtz6p0HOL9lDcWBuNpIbLGA7V1gHxFzhqeCOTj5dhXPeE4VZE2QIxE6YuIAYNwTYrlprnY57Wum8D6qRjZYw1kmkMka3aj2tI87IPiq1vW09I5OO1a9ue+1HPJz2RjlDCBX7T/eP4Fv0WP4L0wzMYhuvr4qFRy+9Q5U13MdnbXgqek7+v4hkSdnWvaPFrTob+DQsa+Hdor735helSkeMRLim3bqHDuneLIAJdeO7t1DWy/mbv9QtgxOIQzC4pY5e/Q4OI8xzC4ocZx2Xs4cdE1t2EOkA3v1nMn0Gn6qlvx6/JTHJLs6FRg5IliZIOT2g+R7R9bV645bBCLRaAQlaaAQhCAUVJRQCEIQCEIQJQKkooBCEIKrTtUhylqQW2naqDk9SC20WqwU7QT1VvdDtPcFxXpFxb7XlyzfqE6Y/CJuzfrz8yV0vprnOhwJ3s+JzRGDyoPcGkjxolcaadl08EfWd/wDHpM46xwB5ta4fSj+IKvbI1worXMjJLZo/3m+nNe9mRfJbRZTFk+U5hbLE8xyNA3HaO494VuBxKI3IwGJ7xonjZtHIb2kaP1Xd68jtwQewuHpaxkeM4Tsaw0XuA8CTsB9SFyc/F5dx7dXBzeM5Pp0zhXEqAY63CtTCaJIBrY8is/icRfjyCWOnCqcOTXN7j+Btcu4Vx1tBr/cc0nzDuR2W8cCe+dzY4alEm2gn/D73X90Ddeblq2elM1tXfjwRYu++52BJ5khOWIAkmvdaOfeSf6LaOm/UYoxseGMPmYzVK8bO6ncDV3lzrI7tJ71gXTcLMQfmS5TiXG8eCMgEA7Bz6rfns4L3K8k+MWmHiTWPLIeSOUdUXu/U1k/ui1Dhzf0Y1fEbc4/tnc/09FjOkXSbDewY+BhyYrLp75ZjI97bAqiXVy56lleHbsHkrVtqJjG99CMzVG+EmzGQ5vynn+P5rZVzro5lGHKjPZIRGfJxA/Ovouirl5q5b9tKT0EIQsVwmEkIJIStNAikmUkAhCEAkSmVFAFQJUnKCAQhCtg8gKYKqtSBUYLLTtVhydposBT1Ku0akHPvajxfU6PDYb0VLN8xH6Nt+RJrxatH7F6+L532jImmO/WSOc35Lpo+lLxSO2XZWvjXGUzrCcTP6Rh7j/Iq6GVePi0lnazW+2+wFk+gs+ijjzWqb2lm43+8fEA+vI/yUTtKx3L3hv3eK87Za0u+6d/l7V6ctttBCt7hB8c4VrqaNp6qtTpG7VKRZhv7wPNdX9nsGJwzhQ4i6YZLsmOOngU/rNI1YrR2ESB4J/Zs/CtH4VxICBzDpLXe86NwsPDtyfPVq3Ws5nGpscvgikf9kdL1vUOJLGyFtWO412jvWE0je2kWnOm5ZHGXzyyzykF0jy49wHINHgAAPReVssUriA4B7tgOYPzdgWN6O4v/AOjIIY5mQuEZcGvJt8moAMAHO75i+RNGqUONcOyMKR0UzDE8Cw4XokH32k8x/e3JbxyRuQzmk+3jm4a8nrI2uc3rHtIJBosIJrtI35eC2vguQNIB7lh+FzFzRZFTGwe1ry0B58Ddle3QQ4muZPwmlpWIVlnnG9xdiiCNiD2ELpHBc7r4GS/rEU8cqkHxf19VyRnENIogmuz9b/36rcfZ/wAajeXwh3x+80Hb3wPeHjtR9FTnrtf0mk5Ld0IQuJsEIQgEIQgEIQgEItJAFIlCRQIlRTKiFMBoUUKdHgtO1WCnagWWgFQtO00T1LF9Ks0w4ORI3ZwjLWk8mueQwO9NV+iyNrSvavxTqsJkIFuypQN+TY46c4nv30CvHwVqxGon00KNl8t/LdePNnDeZAPmvDEWlzS9z3Bu5GpwBPkCKHgsu1sMootFdjXW7bxJXXusvTKey7gbcvJnlkYHQx48sJLm2DLO0soX+wZL+YLRnYzoXyRP+OF74nfOxxafxBXRui/HH8PjMEDIXRF7pXMdqBa5wAvXe3IbUVr3GeH9flSZBLccZEjpnM+MsDjbje3aSs/C2reUYwsDrFFeuJ/u6DzaNvFnYva3h8A+EuI7y7mti6F9HsXLzooJQXM0yPcA5zSQGHawbG+lWmvjGo3Wt8PlrY1W4N15jy5H6rwZsBlEkjWu0l/unSacAK2+i2/j2JiQZWRHBHoZFK+INLnyH3DpO7yTuQVjsjKaQBZaAQQe0UuK/wCR31Dtp+LsbMtfw+iuc8tfFEWDncjmxjzFm/wWY4n9ulqPIecp0MRa3qyHlrALNgAE9pLqvvWXyszEcAXT5MnIuLNrNfCdtvRYLLlh1XiMnx3/AOsXyh5u+V0N9wqU5rzb0vfgpWu68HD5yKF+IWbg4oRve615mFODUcTpaBP6JhLtIFm2N7gCdh2JwZYeLBXdFs6cExrZHcR1cwLpW8G4mcfKhmG7WSQ6/GNxGq/K3OHk4frFYJkux8lmej+J9pyYIAL6yePV4RNB1/7dR9FebbCMd9KLQUlxNUkJItA0ItK0DStCSAQhFoAlRQVEoAqKZSQCEJIMSCpBypa5TBVhbqRqVWpMFBaHLQPbHjOdi48oFshnIkP3RI2gfK2gebgt7tebieCzJglx5QTHMwsdXMXycPEGiPEKY6kfOPWL0Q5ZHatwzPZTmNJ6mfGmbe2syROI8RpcL9VhMvoLxOI74j5B96FzJQfRpv8ABaRZXHjZnkVRujdHkT4q2TPc5pJNuebcV5p+AZzN3YWW0d/2eah9GrHxl1gdt1R7+5T5o8WSZkb7bLePZPmhvFoNZAD452Anv6skf8VpeZwHJhY6V7AGsIsh7TzPdz7l6uh+Y2POxnySNijElPkc7SI2uaWl5Phd+irF4tE5Opms1ntkemEz48/MD43xh2ZlFjnNLQ9pmcQ5pPMEEH1WH+3u294Cu82PULPe0jpI3iDoo4mjqsMvqbe55SQC8A8mUNr3NrU24PI8wfwKw/gdH9iYbDj8TfRIyoYifuxH8AKWOzppXuBMrpa3sggE2eQPh+aoggDOYC9bZWk0Bur8fBFZ1Xk55vGNk6E5Jjy8aQ7VMwH5XHSfwcV0rpJ0DwM4l74zjznnkY9RyOPe8Vpf+8L8QuUcNcWljgDYeCB8pBXfWuBAI5EAjyKvyfGNXFuM+zLPgs47mcQj7NJEM437WOOkjxDr8FuPs46HPw9WTlADJe3QyMODupiPOyNi8+B2A57lbyhU8pzE4laLUUKqUkKKkCgEItFoBIlIlCBgpFK00AoplJAFJNCCKE6QpGvBymHLztcphykXakwVUCmCguBTBVQKkCgtBTtV2mCg8PSTif2XDyMgH3oonFl9spFMH8RC+cnAdpPr2rsHtczCMaCAH/GmL3DvZG3l/E5p9Fyox+CvWOlZlUC4t063lg5N1u0je+V1z3VsGOLvf6lWsiA5K1jVaIRr0iK2ho5uNepUsf4e4hUTZPUhr61EOb7vK/7FptyWvLnR3pLiaOxaedH6q33EPYHNOzgpO0N+Fov8149Svxsktq9x2eCsMzwqdzTdCyNiRyb4X/Rdh6J5ZkxWBxt0X6MnvA3afoR9FxXHybcCundAsuy5p/zI2kfMw/0cfoqckdFfbdLRaVprnaHaLSQgdpqKYQNCErQNIpFBQCErRaBoSSQSQkmgEIQg1Jrla1y8bHq5rlYekFSBVDXKYKC0FSBVVqQKC0FFqAKLQc89p7teRjs+5A538TyP+i0w462fpvPr4hIP9OOKP/bq/wCyw+nZdNK9M5ntjmYyuENL0hqrndQvuVsxDB8VmDn6b+Du7z/YVfCH+89vk7+R/kvS7He6z7u/P3nhURQ9VK0u2DjpcRyp3b9aKx+6t8ZJ7U4z2HkphlEg8wpCJaIenGcBut16H5umaN17NfH/AAuJY7/kufvBHashwbiD43ijsbB8lE+sQ+hELz8Py2zQxzN+GVjXjwsbj0NhehcrUKQUUwgaEIQO0kIQCRQSkgEJItA0WkSo2gnaahaYKCaErQg0Rj1ex6EKwua5WNKEIJgqQKEIJgotCEHHeOTl+bku755QPJri0fgFSHnkkhddfTKU1i+LTtFMdq0nclpAI7vP/wAQhRfqCF/D4YiNQmkePultHytRz8YPY7ld/QEDZCFT4lZjyGSFkh+IXHJ4vaB73qCCoF1IQpj0KSbK9cJqihCkdj9mWUX4Og/5Mz2D5XAP/NxW2oQua/tePQQhCqlJCEIBIoQgSEIQRQhCAJVZKEIC1IOQhBLUhCFOD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0836" name="AutoShape 4" descr="data:image/jpeg;base64,/9j/4AAQSkZJRgABAQAAAQABAAD/2wCEAAkGBxAQDxAPDw8PDQ8ODw8QEA8PEBAPEA8NFREWGBYRFRYYHSggGBolHRUVITEhJik3Ly4uGB8zODMsNygtLisBCgoKDg0OGxAQGi0gHx0tLS0tLTc3Ly0tLSstKy0tLS0rKysrLSstLS0tLS0tLS0tNy0tNS0tLS0rKy0tLS0tLf/AABEIALcBEwMBIgACEQEDEQH/xAAcAAACAgMBAQAAAAAAAAAAAAAAAQIDBQYHBAj/xAA+EAABBAECAgcFBAgHAQEAAAABAAIDEQQSIQUxBhNBUWFxgQciMnKRFFKhsSNCYoKSwdHwM0NTorLC4dIV/8QAGQEBAAMBAQAAAAAAAAAAAAAAAAECAwQF/8QAIREBAAMAAgMAAgMAAAAAAAAAAAECEQMhEjFBBHETFFH/2gAMAwEAAhEDEQA/AOsNVoVbVYEWlIJhIJoqkhJNAKQKihBJCVpoBCFx7pB0+ypcwjFlMGLE4tZp03NR/wARxI5HsHKqUxGjsKFyafpflys0OyNO25ja1jneooj0VHCOK5cL+sine9tglj3Oew94LT+fNT4jsCF5OFZ7ciFkrRp1D3m9rXjYt+q9aqBCEIBCEIBCEIBCEIBCEEoAlRQhAIQhAikhCBFRKkUigihCEEWqwKDVMImQpKKkiAnaSEEkKKkgEBCxHSLpHjYDGvyXub1hIY1jHPe8iroDusbnvQQ6cZ/2fh2TIDRLBGCOYMjgyx404rgLspurctaOwEjceS3Tp77RMbOw34kEWUwvfG4ySNiaNLHXQp5N2AuaMkiafhs/tV+Vq0dDZoOIRV8R/hd/RXQcZjY6w8j911fksFj8UoU1un5WM/m0py8ZPbZ82t/+FPlCcdp9mfFRK2eMODgCyQUb5jS6/o1bwvmzgfSOTHnjnhjibJHqIvU0OBaWkODSA4U760exdK6Ne0PKyJo4H4scrpCB+gL2lre15skUOfNVlDpKErStQJWlaSEErStJCCSFFFoJEqKEIBCEIBCRSQCEJEoApFCRQCSVoQMKQUQmEDTCSEEkKKdoGhK07QO1juO8FgzYjDks1tu2kHS+N/3mO7D/AGVkEION9LfZoMXHmyY8kyxRBpMUkdSEF7W1raa7edLmzcGzswncDmRX0X0f09hMnC81rQSfs7nUOdNIca8aaVwvGPvG+VlZ3mYb8NYt7efhmK5wkbW8bSR2791q2LgMzt3QCQHcu1OsN25fj2fVZPgj5WukDcdjw9pY4l7rAJHvUPRZWDKfHDR0tcSaDCXBovsJ35VzXPN5iXZHHWYgcA4bDJPhwTwNfFNNKw+/KyQsaxoaQWEdrt+zZdh4XwjGxWluNBHADz0NAc75nc3epWhdD+HPlnxn9mK6SQk86cKHZ2+9z7l0tdHFMzHbi54iLdBCELRiEIQgEIQgEIQgEIQgEimooBCEIAqKZSQCiVIqDkCQhCBgpqAUwUDBTUUwUDQhCAQhCB2mooQD2BwLXCw4EEHkQeYXCvaPwt2JnyaQRHkfpojZPxH3h32HX+C7XxXicOLEZsiQRsb383H7rRzcfALnfS7hc/GcGHiGOzRNGZ+qxyQTLi9YQATy6z3NVcveI7iomuwtS2S0jhObDQZJh5U72kEOjlcN/EAih5K2aclxe2J8Ivdj5HyULvm7e1qbsudri062uB0uaQWOa4cwRzB81sXRrCy8uVsMYfM4kHSPhaPvvPIAd5WM0dcc3WO4dCYdOFG7tkLnV3AHSB/tv1WeWEwp24bsbBlc0a4CWSXQdM1/vs3+dteqza2iMiHHadmZCEIUoCEkWgaErStBJCVotA0ISJQBSQlaBpEoSQCEIQIqLlIqJQJCSECCkoApoJ2nahaaCaLUQU7QO07UQtK9pfFDHHFjskLXyO1vDTR6oWACe4n/AIq1K+U4iZyGycT6QYmMD12RG1w/UB1yfwtsrRuN+015tuHCGD/Vm953mGDYepPktJGLuR3Eg+ihkQBoXVXgrHvtnN5ZjO4bl5zMfIdlx5ckwcHh8gj+ynchrroNBA7BzHbzXTvZ+wDhkDSQDEJWPFj3SJHc+7aj5Fcqla2ERz47xk6YwMrHeyizvBb2s5U5e3gvFHQFk+O4uxXnQ5l6uqPMRyj9Zh3APZ33S4uXlmJz47KcMWjY9q+nHHeHZmbUWI+R0burdlsk6gzuuq06TqYOxx3PZtz6p0HOL9lDcWBuNpIbLGA7V1gHxFzhqeCOTj5dhXPeE4VZE2QIxE6YuIAYNwTYrlprnY57Wum8D6qRjZYw1kmkMka3aj2tI87IPiq1vW09I5OO1a9ue+1HPJz2RjlDCBX7T/eP4Fv0WP4L0wzMYhuvr4qFRy+9Q5U13MdnbXgqek7+v4hkSdnWvaPFrTob+DQsa+Hdor735helSkeMRLim3bqHDuneLIAJdeO7t1DWy/mbv9QtgxOIQzC4pY5e/Q4OI8xzC4ocZx2Xs4cdE1t2EOkA3v1nMn0Gn6qlvx6/JTHJLs6FRg5IliZIOT2g+R7R9bV645bBCLRaAQlaaAQhCAUVJRQCEIQCEIQJQKkooBCEIKrTtUhylqQW2naqDk9SC20WqwU7QT1VvdDtPcFxXpFxb7XlyzfqE6Y/CJuzfrz8yV0vprnOhwJ3s+JzRGDyoPcGkjxolcaadl08EfWd/wDHpM46xwB5ta4fSj+IKvbI1worXMjJLZo/3m+nNe9mRfJbRZTFk+U5hbLE8xyNA3HaO494VuBxKI3IwGJ7xonjZtHIb2kaP1Xd68jtwQewuHpaxkeM4Tsaw0XuA8CTsB9SFyc/F5dx7dXBzeM5Pp0zhXEqAY63CtTCaJIBrY8is/icRfjyCWOnCqcOTXN7j+Btcu4Vx1tBr/cc0nzDuR2W8cCe+dzY4alEm2gn/D73X90Ddeblq2elM1tXfjwRYu++52BJ5khOWIAkmvdaOfeSf6LaOm/UYoxseGMPmYzVK8bO6ncDV3lzrI7tJ71gXTcLMQfmS5TiXG8eCMgEA7Bz6rfns4L3K8k+MWmHiTWPLIeSOUdUXu/U1k/ui1Dhzf0Y1fEbc4/tnc/09FjOkXSbDewY+BhyYrLp75ZjI97bAqiXVy56lleHbsHkrVtqJjG99CMzVG+EmzGQ5vynn+P5rZVzro5lGHKjPZIRGfJxA/Ovouirl5q5b9tKT0EIQsVwmEkIJIStNAikmUkAhCEAkSmVFAFQJUnKCAQhCtg8gKYKqtSBUYLLTtVhydposBT1Ku0akHPvajxfU6PDYb0VLN8xH6Nt+RJrxatH7F6+L532jImmO/WSOc35Lpo+lLxSO2XZWvjXGUzrCcTP6Rh7j/Iq6GVePi0lnazW+2+wFk+gs+ijjzWqb2lm43+8fEA+vI/yUTtKx3L3hv3eK87Za0u+6d/l7V6ctttBCt7hB8c4VrqaNp6qtTpG7VKRZhv7wPNdX9nsGJwzhQ4i6YZLsmOOngU/rNI1YrR2ESB4J/Zs/CtH4VxICBzDpLXe86NwsPDtyfPVq3Ws5nGpscvgikf9kdL1vUOJLGyFtWO412jvWE0je2kWnOm5ZHGXzyyzykF0jy49wHINHgAAPReVssUriA4B7tgOYPzdgWN6O4v/AOjIIY5mQuEZcGvJt8moAMAHO75i+RNGqUONcOyMKR0UzDE8Cw4XokH32k8x/e3JbxyRuQzmk+3jm4a8nrI2uc3rHtIJBosIJrtI35eC2vguQNIB7lh+FzFzRZFTGwe1ry0B58Ddle3QQ4muZPwmlpWIVlnnG9xdiiCNiD2ELpHBc7r4GS/rEU8cqkHxf19VyRnENIogmuz9b/36rcfZ/wAajeXwh3x+80Hb3wPeHjtR9FTnrtf0mk5Ld0IQuJsEIQgEIQgEIQgEItJAFIlCRQIlRTKiFMBoUUKdHgtO1WCnagWWgFQtO00T1LF9Ks0w4ORI3ZwjLWk8mueQwO9NV+iyNrSvavxTqsJkIFuypQN+TY46c4nv30CvHwVqxGon00KNl8t/LdePNnDeZAPmvDEWlzS9z3Bu5GpwBPkCKHgsu1sMootFdjXW7bxJXXusvTKey7gbcvJnlkYHQx48sJLm2DLO0soX+wZL+YLRnYzoXyRP+OF74nfOxxafxBXRui/HH8PjMEDIXRF7pXMdqBa5wAvXe3IbUVr3GeH9flSZBLccZEjpnM+MsDjbje3aSs/C2reUYwsDrFFeuJ/u6DzaNvFnYva3h8A+EuI7y7mti6F9HsXLzooJQXM0yPcA5zSQGHawbG+lWmvjGo3Wt8PlrY1W4N15jy5H6rwZsBlEkjWu0l/unSacAK2+i2/j2JiQZWRHBHoZFK+INLnyH3DpO7yTuQVjsjKaQBZaAQQe0UuK/wCR31Dtp+LsbMtfw+iuc8tfFEWDncjmxjzFm/wWY4n9ulqPIecp0MRa3qyHlrALNgAE9pLqvvWXyszEcAXT5MnIuLNrNfCdtvRYLLlh1XiMnx3/AOsXyh5u+V0N9wqU5rzb0vfgpWu68HD5yKF+IWbg4oRve615mFODUcTpaBP6JhLtIFm2N7gCdh2JwZYeLBXdFs6cExrZHcR1cwLpW8G4mcfKhmG7WSQ6/GNxGq/K3OHk4frFYJkux8lmej+J9pyYIAL6yePV4RNB1/7dR9FebbCMd9KLQUlxNUkJItA0ItK0DStCSAQhFoAlRQVEoAqKZSQCEJIMSCpBypa5TBVhbqRqVWpMFBaHLQPbHjOdi48oFshnIkP3RI2gfK2gebgt7tebieCzJglx5QTHMwsdXMXycPEGiPEKY6kfOPWL0Q5ZHatwzPZTmNJ6mfGmbe2syROI8RpcL9VhMvoLxOI74j5B96FzJQfRpv8ABaRZXHjZnkVRujdHkT4q2TPc5pJNuebcV5p+AZzN3YWW0d/2eah9GrHxl1gdt1R7+5T5o8WSZkb7bLePZPmhvFoNZAD452Anv6skf8VpeZwHJhY6V7AGsIsh7TzPdz7l6uh+Y2POxnySNijElPkc7SI2uaWl5Phd+irF4tE5Opms1ntkemEz48/MD43xh2ZlFjnNLQ9pmcQ5pPMEEH1WH+3u294Cu82PULPe0jpI3iDoo4mjqsMvqbe55SQC8A8mUNr3NrU24PI8wfwKw/gdH9iYbDj8TfRIyoYifuxH8AKWOzppXuBMrpa3sggE2eQPh+aoggDOYC9bZWk0Bur8fBFZ1Xk55vGNk6E5Jjy8aQ7VMwH5XHSfwcV0rpJ0DwM4l74zjznnkY9RyOPe8Vpf+8L8QuUcNcWljgDYeCB8pBXfWuBAI5EAjyKvyfGNXFuM+zLPgs47mcQj7NJEM437WOOkjxDr8FuPs46HPw9WTlADJe3QyMODupiPOyNi8+B2A57lbyhU8pzE4laLUUKqUkKKkCgEItFoBIlIlCBgpFK00AoplJAFJNCCKE6QpGvBymHLztcphykXakwVUCmCguBTBVQKkCgtBTtV2mCg8PSTif2XDyMgH3oonFl9spFMH8RC+cnAdpPr2rsHtczCMaCAH/GmL3DvZG3l/E5p9Fyox+CvWOlZlUC4t063lg5N1u0je+V1z3VsGOLvf6lWsiA5K1jVaIRr0iK2ho5uNepUsf4e4hUTZPUhr61EOb7vK/7FptyWvLnR3pLiaOxaedH6q33EPYHNOzgpO0N+Fov8149Svxsktq9x2eCsMzwqdzTdCyNiRyb4X/Rdh6J5ZkxWBxt0X6MnvA3afoR9FxXHybcCundAsuy5p/zI2kfMw/0cfoqckdFfbdLRaVprnaHaLSQgdpqKYQNCErQNIpFBQCErRaBoSSQSQkmgEIQg1Jrla1y8bHq5rlYekFSBVDXKYKC0FSBVVqQKC0FFqAKLQc89p7teRjs+5A538TyP+i0w462fpvPr4hIP9OOKP/bq/wCyw+nZdNK9M5ntjmYyuENL0hqrndQvuVsxDB8VmDn6b+Du7z/YVfCH+89vk7+R/kvS7He6z7u/P3nhURQ9VK0u2DjpcRyp3b9aKx+6t8ZJ7U4z2HkphlEg8wpCJaIenGcBut16H5umaN17NfH/AAuJY7/kufvBHashwbiD43ijsbB8lE+sQ+hELz8Py2zQxzN+GVjXjwsbj0NhehcrUKQUUwgaEIQO0kIQCRQSkgEJItA0WkSo2gnaahaYKCaErQg0Rj1ex6EKwua5WNKEIJgqQKEIJgotCEHHeOTl+bku755QPJri0fgFSHnkkhddfTKU1i+LTtFMdq0nclpAI7vP/wAQhRfqCF/D4YiNQmkePultHytRz8YPY7ld/QEDZCFT4lZjyGSFkh+IXHJ4vaB73qCCoF1IQpj0KSbK9cJqihCkdj9mWUX4Og/5Mz2D5XAP/NxW2oQua/tePQQhCqlJCEIBIoQgSEIQRQhCAJVZKEIC1IOQhBLUhCFOD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20838" name="Picture 6" descr="http://i.huffpost.com/gen/3040746/images/o-NEYO-facebook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86200" y="1447800"/>
            <a:ext cx="5181600" cy="2590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8588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b="1" u="sng" dirty="0" smtClean="0">
                <a:solidFill>
                  <a:srgbClr val="FF0000"/>
                </a:solidFill>
                <a:cs typeface="Arial" pitchFamily="34" charset="0"/>
              </a:rPr>
              <a:t>Civilize</a:t>
            </a:r>
            <a:r>
              <a:rPr lang="en-US" sz="4000" dirty="0" smtClean="0">
                <a:solidFill>
                  <a:srgbClr val="FF0000"/>
                </a:solidFill>
                <a:cs typeface="Arial" pitchFamily="34" charset="0"/>
              </a:rPr>
              <a:t>: </a:t>
            </a:r>
            <a:r>
              <a:rPr lang="en-US" sz="4000" dirty="0" smtClean="0">
                <a:solidFill>
                  <a:srgbClr val="FF0000"/>
                </a:solidFill>
              </a:rPr>
              <a:t>(verb)</a:t>
            </a:r>
          </a:p>
          <a:p>
            <a:pPr marL="0" indent="0">
              <a:buNone/>
            </a:pPr>
            <a:r>
              <a:rPr lang="en-US" sz="4000" dirty="0" smtClean="0">
                <a:solidFill>
                  <a:srgbClr val="7030A0"/>
                </a:solidFill>
                <a:cs typeface="Arial" pitchFamily="34" charset="0"/>
              </a:rPr>
              <a:t>to bring </a:t>
            </a:r>
            <a:r>
              <a:rPr lang="en-US" sz="4000" dirty="0">
                <a:solidFill>
                  <a:srgbClr val="7030A0"/>
                </a:solidFill>
                <a:cs typeface="Arial" pitchFamily="34" charset="0"/>
              </a:rPr>
              <a:t>(a place or people) to a stage of social, cultural, and moral development considered to be </a:t>
            </a:r>
            <a:r>
              <a:rPr lang="en-US" sz="4000" u="sng" dirty="0">
                <a:solidFill>
                  <a:srgbClr val="7030A0"/>
                </a:solidFill>
                <a:cs typeface="Arial" pitchFamily="34" charset="0"/>
              </a:rPr>
              <a:t>more advanced</a:t>
            </a:r>
            <a:r>
              <a:rPr lang="en-US" sz="4000" dirty="0" smtClean="0">
                <a:solidFill>
                  <a:srgbClr val="7030A0"/>
                </a:solidFill>
                <a:cs typeface="Arial" pitchFamily="34" charset="0"/>
              </a:rPr>
              <a:t>.</a:t>
            </a:r>
          </a:p>
          <a:p>
            <a:pPr marL="0" indent="0">
              <a:buNone/>
            </a:pPr>
            <a:endParaRPr lang="en-US" sz="4000" dirty="0" smtClean="0">
              <a:cs typeface="Arial" pitchFamily="34" charset="0"/>
            </a:endParaRPr>
          </a:p>
          <a:p>
            <a:pPr marL="0" indent="0">
              <a:buNone/>
            </a:pPr>
            <a:r>
              <a:rPr lang="en-US" sz="4000" b="1" u="sng" dirty="0" smtClean="0">
                <a:solidFill>
                  <a:srgbClr val="FF0000"/>
                </a:solidFill>
                <a:cs typeface="Arial" pitchFamily="34" charset="0"/>
              </a:rPr>
              <a:t>Civilized</a:t>
            </a:r>
            <a:r>
              <a:rPr lang="en-US" sz="4000" dirty="0" smtClean="0">
                <a:solidFill>
                  <a:srgbClr val="FF0000"/>
                </a:solidFill>
                <a:cs typeface="Arial" pitchFamily="34" charset="0"/>
              </a:rPr>
              <a:t>:</a:t>
            </a:r>
            <a:r>
              <a:rPr lang="en-US" sz="4000" dirty="0" smtClean="0">
                <a:solidFill>
                  <a:srgbClr val="FF0000"/>
                </a:solidFill>
              </a:rPr>
              <a:t>(adjective)</a:t>
            </a:r>
            <a:endParaRPr lang="en-US" sz="4000" dirty="0" smtClean="0">
              <a:solidFill>
                <a:srgbClr val="FF0000"/>
              </a:solidFill>
              <a:cs typeface="Arial" pitchFamily="34" charset="0"/>
            </a:endParaRPr>
          </a:p>
          <a:p>
            <a:pPr>
              <a:buNone/>
            </a:pPr>
            <a:r>
              <a:rPr lang="en-US" sz="4000" dirty="0" smtClean="0">
                <a:solidFill>
                  <a:srgbClr val="7030A0"/>
                </a:solidFill>
                <a:cs typeface="Arial" pitchFamily="34" charset="0"/>
              </a:rPr>
              <a:t>Having well-organized </a:t>
            </a:r>
            <a:r>
              <a:rPr lang="en-US" sz="4000" dirty="0">
                <a:solidFill>
                  <a:srgbClr val="7030A0"/>
                </a:solidFill>
                <a:cs typeface="Arial" pitchFamily="34" charset="0"/>
              </a:rPr>
              <a:t>laws and rules about how people </a:t>
            </a:r>
            <a:r>
              <a:rPr lang="en-US" sz="4000" dirty="0" smtClean="0">
                <a:solidFill>
                  <a:srgbClr val="7030A0"/>
                </a:solidFill>
                <a:cs typeface="Arial" pitchFamily="34" charset="0"/>
              </a:rPr>
              <a:t>behave</a:t>
            </a:r>
            <a:endParaRPr lang="en-US" sz="4000" dirty="0">
              <a:solidFill>
                <a:srgbClr val="7030A0"/>
              </a:solidFill>
              <a:cs typeface="Arial" pitchFamily="34" charset="0"/>
            </a:endParaRPr>
          </a:p>
          <a:p>
            <a:pPr>
              <a:buNone/>
            </a:pPr>
            <a:r>
              <a:rPr lang="en-US" sz="4000" dirty="0" smtClean="0">
                <a:solidFill>
                  <a:srgbClr val="7030A0"/>
                </a:solidFill>
                <a:cs typeface="Arial" pitchFamily="34" charset="0"/>
              </a:rPr>
              <a:t>polite</a:t>
            </a:r>
            <a:r>
              <a:rPr lang="en-US" sz="4000" dirty="0">
                <a:solidFill>
                  <a:srgbClr val="7030A0"/>
                </a:solidFill>
                <a:cs typeface="Arial" pitchFamily="34" charset="0"/>
              </a:rPr>
              <a:t>, reasonable, and respectful</a:t>
            </a:r>
          </a:p>
          <a:p>
            <a:pPr>
              <a:buNone/>
            </a:pPr>
            <a:r>
              <a:rPr lang="en-US" sz="4000" dirty="0" smtClean="0">
                <a:solidFill>
                  <a:srgbClr val="7030A0"/>
                </a:solidFill>
                <a:cs typeface="Arial" pitchFamily="34" charset="0"/>
              </a:rPr>
              <a:t>pleasant </a:t>
            </a:r>
            <a:r>
              <a:rPr lang="en-US" sz="4000" dirty="0">
                <a:solidFill>
                  <a:srgbClr val="7030A0"/>
                </a:solidFill>
                <a:cs typeface="Arial" pitchFamily="34" charset="0"/>
              </a:rPr>
              <a:t>and comfortable</a:t>
            </a:r>
          </a:p>
          <a:p>
            <a:pPr marL="0" indent="0">
              <a:buNone/>
            </a:pPr>
            <a:endParaRPr lang="en-US" sz="3200" dirty="0">
              <a:cs typeface="Arial" pitchFamily="34" charset="0"/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7760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514352"/>
            <a:ext cx="8686800" cy="6038848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What they want – to “civilize” Africa</a:t>
            </a:r>
          </a:p>
          <a:p>
            <a:r>
              <a:rPr lang="en-US" b="1" dirty="0" smtClean="0">
                <a:solidFill>
                  <a:srgbClr val="7030A0"/>
                </a:solidFill>
              </a:rPr>
              <a:t>Theory</a:t>
            </a:r>
            <a:r>
              <a:rPr lang="en-US" dirty="0" smtClean="0">
                <a:solidFill>
                  <a:srgbClr val="7030A0"/>
                </a:solidFill>
              </a:rPr>
              <a:t> where Darwin’s “survival of the fittest” applied to social groups and races</a:t>
            </a:r>
          </a:p>
          <a:p>
            <a:pPr indent="-457200"/>
            <a:r>
              <a:rPr lang="en-US" dirty="0" smtClean="0">
                <a:solidFill>
                  <a:srgbClr val="7030A0"/>
                </a:solidFill>
              </a:rPr>
              <a:t>Not scientific. Used by some Europeans to justify their “superiority”</a:t>
            </a:r>
          </a:p>
          <a:p>
            <a:pPr indent="-457200"/>
            <a:r>
              <a:rPr lang="en-US" dirty="0" smtClean="0">
                <a:solidFill>
                  <a:srgbClr val="7030A0"/>
                </a:solidFill>
              </a:rPr>
              <a:t>Also super racist…</a:t>
            </a:r>
          </a:p>
          <a:p>
            <a:pPr marL="0">
              <a:buNone/>
            </a:pPr>
            <a:endParaRPr lang="en-US" dirty="0" smtClean="0">
              <a:solidFill>
                <a:srgbClr val="7030A0"/>
              </a:solidFill>
            </a:endParaRPr>
          </a:p>
        </p:txBody>
      </p:sp>
      <p:sp>
        <p:nvSpPr>
          <p:cNvPr id="108546" name="AutoShape 2" descr="data:image/jpeg;base64,/9j/4AAQSkZJRgABAQAAAQABAAD/2wCEAAkGBxQTEhUUEhQUFRUXFxcXFBQUFxUXFRgXFBQXFxYXFxUYHCggGBwlHBQXITEhJSkrLi4uFx8zODMsNygtLisBCgoKDg0OFxAQGiwcHBwsLCwsLCwsLCwsLCwsLCwsLCwsLCwsLCwsLCwsLCwsLCwsLCwsLCwsLCwsLCwsLCwsLP/AABEIAK4BIgMBIgACEQEDEQH/xAAbAAACAgMBAAAAAAAAAAAAAAAAAQIDBAUGB//EAEYQAAEDAgQDBQUGBAIHCQAAAAEAAhEDIQQSMUEFUWEGEyJxkQcUMoGhI0JSscHwYoLR4XLxFRYkM0NEU1Rjc3SDkqLC0v/EABYBAQEBAAAAAAAAAAAAAAAAAAABAv/EAB0RAQEBAQEAAgMAAAAAAAAAAAARASESAjETQVH/2gAMAwEAAhEDEQA/APTgUwkmsKEJFEoGhJCBppICATSRKBoCSYQ004UUwFUMKQUUwgaaQThUMIRCAEDCkEgrAqIoKCmAgrKgVaQqiFNCRCIRCihIplJEIJpJoEkmkgaRKC5RlBKEKQQoKk0k5QJMIKAgE4QhFEISQgEBCEEgmophMNSBTBSTAVQSmCgJoCUIQEDDkwUgmqJgoBUQpAoHCQCZRCog5VlTcVAqaEhMBJRSSUikiFCUqRShBEuSlMhJQCEQgBA5QmhFitMIQiAIQhBJCimCgaIQhFIlEoTDUQlIIhSyq4oTRKAEQKQCgCpgIAJlEIVAAnCITa1UMBNGRAagaCjKiEEHNUCFJxUSoEhIJgqKSJQUBAFRITJSRChKE1GVFEpIKUoiWZCWdCgiEZkgU4QMFMKKYVDQlKEEgpKEpoJocVFRe8NBc4gNAkkmAANSSirmqxpXm3GfaKSRTwjAXGTmcM5ImGhrGmQ4wTfoNTbUM7aYpxc6qXsBDbMaMoBJHhlpvBDpMTop7zF869gsod8wnKHNJ/CCJ9NV5E3tDXrMim5+fxZnZjyA5CHHS39FpMfhn0ngm5ky4gZs8yWlskj4pU/Ivl7Bx7tJRwsB4c5x+60CdAY87j1ExK0HB/aPTqvLalIsH3XN8QjrHz05LlcUXYhzWk5nPbJkESQQy7tR8NoWqx3Bu7d8M+KARcfFYxubxA3Cz608vYsd2qwtFuZ9TWYABl0awNVrcV24pANyAONTN3esGDDZtuTsuKocMr4vwgAOEBpkAQBc7ztfposTEYGtQqMbV8LWvhpMS6HAnLaTqB66Jvz0849dqcXY0CfEDPiYDYjYt2MTvstTj+1IbORmaDz1AJmJEbeqsqtaILHtAI8TXO8LoAMmZGthobWK1nE+BtqZXH7JzSGggkMcHQdQTlHUSJBC3u7+kzMb3hHaJlaQYa4aiRtqP3zWbU4g0CQZkE2v+9VwbeCVGFuRwIvlNJzSHTPOemkm6zaOHqjKYMBogBwgwS0xoBvfz0Uz56THUUeKtc6J3OlxAPMCFsWvkLh3Yeq0lzA7MIkZrExedTuNtBqtt73UY2YFrkDSJN5IECLq58v6kb2tWA3VZqrQ4rEVHgxIFoJmTBuPn+u6G55ymQYPODDbOHIyOaeiN82qOilmC0GGxmRpc50zMwIPoTA+U6rZ4SsC1pkXvYz6c9fqmfIjLQXKs1fn5Ks1VaiwuCJWIa8/sq1tTqpVi0pIlJENIolIuRUZQhCBtUpVbQpoGknCWVEMISyoARTCYKipBESXGe1iu8YIBhjPUDXCJzANc6DH8TWn5Lscw5rivavAwtMc6nSNDrOgU36XMa32VcOa99c1GUyKPdZDlGYue0uzudEkgWBJ3XfcS4JQrgB7BI0IA67ER947brk/ZSwZcXAv3zZ02ZAHygrucx/qmSLv2w8F2foUjNNmU5co5DkY3v6bQuL4r2Hq1ajnARmffUt/xD0HzcZjVd+2seRU24h34T+iu5mpdaDsz2TbhgC+C8aOBPOYuTAiPPdbg8HoZMmS0k2JmT1lZPeqLnHa3W37KswLDYOnT+Fonnv1v1hanjfA6LmOqOElsubmvDjHPqtuAfxcvP8ANa7jIzUnAEeKATI0kWg62TYJYfhVFg/EZvI18x8z6lT/ANGNHwuewfha5wbrNhNj5Ih2vODIHNQo4qTuItF9d1OCXuTGmZa4wLvAzWvJcNdteSy6bxplb8tPVUl03n1tp5hSadP1VwZQqAaBVVWtcLxfXqNwqnuVWY9NeRSkWNogH4jHL9lX92LGI87lUsrHl/VXF0iTKYNbUwQcYcZF5uRr0FlNtKLTAtA1HXVZcg6/UXSqMHOPVSDHdO3S8D0glKoDN/p++qyQxVO8rJuCks8vp/RVmmP6R1V77i09TuptsdPz5KRWu47iX0qDnscA5pYfHoRnbmBjm2RO0qzgvFmYhpI8LmktewmS0gkSDuDlMHoVi9qnf7LV3+GBBOrxaNSuJo4moytSdRflJqZHHxEeOq1p8DnDPZu4J0Golud2auZXqBCjCowmKzCDAdFxcTrcA7WV8rSCUKEBCADt1YCqmBWNCALOpHoohh/EfRv9FYhqqKHuNozR0DSD81CriMoJJI5SPPcDy8lyPCOMd2ajH3pmpMSQW5zJcDNgS6SLDTTU9Ox9Oq3MJIuJl0eF0EQRYggiFm1YXvMkQ5h8yeWtgrQ607fzwbag/NYGKoMBGUEX3sBcbarGOHc68nQXDiAbciI/yQbdtcfjH102/Irj/abWHu4JaDD8kkuGouRBBMlpEfwdVvBQc3UunQSLZnWAnSJINtpXPe0Bg90YYmXktB6ABu4uWgGOpUvFWdg6x7vEvaBHfjMA0NFmCTDRHzGnW66duJBO4A2McxFgfque9njR3WJ/8xUEWjcbfNbnG08pD2HeLSddtpnzv5xNRn98ZEOvfRwP0JV+d/4jl9XeswFg4XEyM3IXBnXpzClVxTrkERE2kep/vCtGe6o4285sBvPlt+adOo4iSAPnbykLXjGDdwzETYzEa39PRLF8TbQpPq1Q7Iy7gxpzRIEidrj6pSMs5gYDQRMn4vnACK9XwiWuF2mHbeNrfzKm3FQdMt4+9prfT9hY/EcWImbeCI61Wz56BBfRfDPHyAg7keHy+KQq6j6bvhuMsAjN5nS2mig2o3WSJJv/ADHnoU6LKTrAix5x5+W39kosptpkTLhIB33kb/ksltdgAk2G5npuVr2kAmNP57xM/pbqisdCAY11P75pRn+9scbev9j+wpSD+5+c/qtTTrkb23vA63ImVl4fFyBpHKRppa/0SkZI53/fmgTMqL6w2B/e4Umu8vRVEmn5fRSlR81AtnePVBaXWVTDy31VrIA/RQJb/ZBJtNRfT5INcdR8lIPB0Tg0vamBhzIMl9NrW6Ek1GgCx5rG/wBHteW5wA8OB1MnJBGa3i+EHKVsu0BGSmDF6+Hif/GYfyCzqtJrxDhI/IjQg7HqszrVYVMkkA6E31mQCbA6XGvXU2nPWJ7mQGwQ7KZBMBwPWBF9CRH1tllVEYQnKEEBZSQFVWrNbrPyBNvlpqgulAN1qanFTIEBoibmTaZmBawWMeKu1ZL4HQXsCdBIveJ6KUjAwPZ4YjDsqNqZe9ZJDmhwBIhrmaQQPxB2vKy6PhmDLaTW1IzCQS0yDDjBmBciJ03XOcLxhpUqdDPDmsbTAByublY0WpuBJmDBy+krIOKc4HO+CSQA90tm0RcXsT8j1U4roHYQF0z8jzm5WHxFrKNN9V5MNk+FoJjcCTcx1Wt96rBsMdpaDGxsQZOumvTcFGK4o7I4Eh0SHXFoYSfhHI+qXEmsrHPba4DSIzSAPEwvJLjBEUg4/wA7eq5n2tHu6FIHUvMQeWT+q2DmsqNY6oxz2+NpHe1C4vbMuu4aNpOHW3JY3HK1JtGi7FU61ZrQ2SIqBpa5geXND7BwMWEeUoq/2bgGjiSTl/2qqYJIsIJN9r3811QwoN2PkG0yDOUwR+hXCYXjnD+7q+7h1IPa6A5rhL3k5y6SbHLTkfwrLq8ewmUtbVcMrQ2kCXAhpcHuBJ5louL+HoFSOgqYItPhmDcXBMzt8zHIyN/jjiI7iqSDam8xBggMJMbn/Dt1kFaFvG8O3MaWKEtoubSDzTiXue5wcHC7SRTudtCr38ZpVW1hSxDXxSLiJpudmuJc1pzfeaCQAZde7jIYfGMeyoWtp0qbqbXXD2OMgFxNoECcvWDtdY/vh7h9EtBzAgQHQxoMNY1mYtyjKPiEwddF0XEGve0hxqmm7I0EteZJqBrmm5AMwLjVYY7Otg2xHxEWpl3hBlpHh1MC3UqbTGw4AXVWmo+uyakObSse7DSaeubM4Oc3NfQkgFZ2LZTcLYik2crpkXa1wOzxIMET1WvocOpNZTa5uLmm/vGxSdZ7XHK6clzAbaYloMSm/DMER7/4W02t+xmBRcXU9aJ0NuoK1xG2dgZ1qM+mhG0k8ifVantLW92oGtDKgD2iAQCS51jOXaEq2BoPGRzcSBG1MiCGtEh3dggnu2kXsRaFqu1vDGGi59PvnEmSwhrWhneuqmfCMoaS4ydnmZtDZDG4pYp1SkHiiweEODS85jLcwiacGRtm5aKujXqPkigQWgEhz25hIBEQ0tkiN/PcLWcCx1OrRw7WYukT3YbUY19NzqfgE3DtQWAfzlZ+Oi724ll4GWGwJcwE2dNgD6n5ZVLBY5z3ZTRfTI2qPFzL7tjUeElWe9vDgw0nDYPLyW6tFjBLviHofnU7D0xcYijYXgM8RiBJzSTBiZ2CeIo06gpkYmlTggnLkJ1DoALtfDCdE8XxOox2U0C5sCaveAsEkD4ss/TZSfjKrBJoA2FxUEAmBHwAj0WqHDQ8HNjG3e8GcoMZwJEPGzGkG9jvJWxw7Gw9pxFOz5DiLm4cABnixt8kGVW4hXFMVG0mVJGjKhBE7nO1toRRx2IfTa5jaMk3Bc+0SDtchw0la33NpeW+8VSPAWmmwu0LrNsYAkfRWMwIuxtTE5XHOSKTxDmkFuUmnzvv8A+boy6GLxFVji11NrgLS0lslrXNkipMQ7lqqW1q5ZVdVrsYKeecjMwAZJkvcCbAXgJYbhgoEdz7xDnfakjYMfBBc0QZLdCN1LE8KzA5addwcWufNUZXNmXSM95H5INfhqlQVHNr4wkNDo7ttNglgJc2zSbBpOo0KorCmyuM+LxDqZcA8GpDYqNaaeUNuBmeBtYeuzw3CaD6WejRoGmQ5zageHNBuMzYDhYt2O3RSwoZTwzcQ0URSDM2djHOc5psCG5Wm86KQazEUMHUNGrSY/vG18Jlc81A4irVpk2cbkCx1hdsuQcCIaSA1mIL4AM+Bxql1yY+0zW5Bb6nxIbn5aGYn5bW6q5prZFRlY9DGNcLE6xe2ms8lcStIMyFD1QgsaVpePVDmb8GkXIDjO48ojTcrdNKbnbEaz5fNTRwmNxNZgBDKZEzmdUjpYRvPPbRV4XGnKM7Wgm0Me3npB0t5+XLecWdI8EAC+rrC3nf5Ba4V2MA70uE9CZtcW3WG0cThBXYAbZTmbocvhIgkEyPFynobg83xQd1LTRoPqGMoqMa2cx2fdrhafDY87W39XF0CZbn1v4CCdJGkk2589VXj8Zh67O5e4tv4S7K17HEkhzC4iCCJOx6ai4jmn1iGgHC4ih4gT3IbVEte113Mew/diQNCYV2G45hmCoH16rM7nFzatKubmiGNkZHeLOCT0ceQXa8D4g5zcmMpkupnKKwbAe37rxNzIurMTw3CvN61OPwujbfX+yqOL4TxSnTphrcdQdDTlpuLWta4MqgNHeFpgl4G3xSdCsyhjaxawDFYeq3u2B9MVG1BUALw6mfFJzDuyTrpyW7f2awbrGrhzPMsnpE3GqkfZ3gnX+zM6mGn6ti6uDgsdwfEtNV1OjUdBfHdsfDmtecuXLJuIIkroG+zysfjxDcwsS1pAJcWOsYkgZyCZ+6dFuX+zPBERmpT/gE7aw/9yoj2b4ZsZa4Z0aS3brUJ/YSFaV3s1rF5HvNNosAXUyRIdUbrLYEUp/nCjg+yDsNUfiHVg4Nw735RaPeKb6YD3kw4NzE6DbSF0jewjB8OKqCLWr1mny8L7JVOwjtsdiAY096rf8AuuSriKW9sDUqii1jCw4mnFTNch+JbUETE6xsuldwen3Fah3dTJWdUc/xUpms7M6LiLrnKnYSubM4hiN/+ZrTfWTfp5LDf7PsaPhx+IN/+1Vx/wDVXo9BpuLQ1oY8gACZp7CL+MXUu+d/0qnrS/8A2vJ+0nAOI4d806+MfTM5clapUIg2DhImxA56wCLjnanEeINu6vXaLiHSLiLEOEg3mOqUj3oVXf8ATf8A/D9HLG4tXnD1wWvH2VT7p/A7deS8KZxGu8NFas0mJztpQNJJOXnNtY+U9jxTstimgHD4qrVaZzNe3DTESI+yAcNZ8xqpSMfsBUAxL5H/AASYYMwjvWwcrZPO8bLosPjm0BUe81XNqV3FneZgAwiTkL3EBoDXENGXT4RquEqYLEUpIrua4QHDusM10WNwGA2lKp70Q0DE1Y3Hd4d21yJZ1+qzmxZXc4jiAohtTI5x+0DgQ4Ak12NbciJhx+diRKtw3EQxuIJcajs9R1Km5mQwG+GmImBIIlwBubLz4HGuBHvFQg2vSoEQTdvwRBMT5IGExh8Rr+LUl1HCSDe8mjO5PzKtI7/CcXa2q8PdULXkupzTMMaxjTDcslwIcTMCzb7E41bizXVaVcGtk7sg0gDkLnu0d4speMrrwfhMFcLWdjR/zJOoH2eEsCANqekADyA+UD75qcXO4mnhSZ88nU+pSkd/i+Ktr1BTaK47qtRqTTD5e1pObM1onIDAIOs6KzimMGIo1KbqdXJULRSc0ObnAc0g5i05PENwRBHMgefN9/mRiYJET3eEBidJFPS30UabsY2B725obAAa3CgA2sMotf8AJPRHomK4m6sXUe6JbUp1GgS0FxOYDUiBkBJ5G14VlDGd2xlMMAa2KQZLZDWNy7OnVsTELzllXEkDNi6xn8JpSPQAj9lUYhrsvjxtccz3z2meZhxB/p6qeiO9bjfdcM6kym0ikAx3dl7gDVuMrC1znf7wE3Ohkpe95KNKiBkaWtbmZSc7IGgGXMpgBhJEZYHxGIheXVMTSJye8YmseTa9Vx9Q0xfpssarwwPLfsnQIl1Y5nO8QkhoEmB5aJVj0driSS57XiSSAIIL3udBvrB6fEFe/EE5tT+HN4YImOpgAXm9/nmcL4VhsgGHA7sDL4XfMyIkG8xbVZbOFsboXHXfncxKkK1+DxDqZAqGDeM2pFosPi16ardYOtLdDEwLEaayItp1WGMACQBoOZBAidvmtl3UAAEiI0todPJXE1IoTQqJsQ4qLChyqKqlEGbA9IH9rrQ4nB1C4+AlttQXD02v+yujaEyVNwzXD4rg5DZFJhEiYD2uMbASZ0NuUfLWjg7ZDvGBqWi7pucoH5+VpXprXKWQHUA+YBU8r6eaVMSAc9Q123gZg4gWBFmu08Qv09dY7i1NzvFXqN1mC8m0AjTpzXrdTCUiILG7RAg25EaLBr8AwzzLmSYI+J++p1v808np5v7xRERVqnWHPNUDnqRylZ1B9Nwl1WzTEmsDEn+IfpsuoxHYvDkfZF1MzIgyPR0yFq6vs/E2fmbbZwNv/Uj6KedWqKvERGb3lsaAS0NI5y0Rv1F1hMx9O4NQGROaWgTys3e37Kz6/s6EeB7p8xPlcxyv0WDW7A1r5S8HmHN2BsHZp3Ox105IVfS44G+HvHzoIynlaIvMR6qGL7VMYzI2TU+6IZMx96BIF4+a1H+oFcnxUhGhBLzYHmDr5RqrD2BxBAYKYyiTHe1AOQ8PdxJHW0nVWGwf6y1NZY0RqJjS+rYDvpdX0ePucPDWfOvhc0BsXgHIRz5LMwXYZ8eOkBA0B/M5RJV7OwzgLNy23DnG/wDFm/RSFxq3do6wjLiqgO7XmDGh1aJ0jdZB7W4nKPt52s4g/MjKeWyy8V2LrmCxjdtxsd5CjQ7FYncNAvMMY4nkDf8ATdXpxqncYc4zUxFcmRIFTMw5tIBcCCI/yTq8aqNcS19QQJE94HaH/vY/z3W3PYWsR/wwbQ4tEjmILCBqsOr7PqwMtqtJEatI62IZe20j9FJpcU0uN1XNu7EOmSBcCQLaEnbnsVRR4m4v8TnDW5eyRF7ECNYMdSsv/UnEASMwM6CXyObsxvvy112THY6uGiGka6NAkg2NtDci/Q7JBVU4wcrgalMm5aC1piJF/CJUG495sO6gHQNpl0awDF/QaLJd2OxQuGFxJBddhki2lomLwsVnZqtMFj430MgRzeN/yQ4ga8ye8JPLLRIF7bN/f0qbiiZHeOcZOkAjpAfe82WyZ2Wq2im/qS9gM7GAfpKi7sfUaLUah5AEkeRImyQarFve6CXvabjwnX+Vzp3v5LGbhnG+Yug7ZXbfeHeSQt0/s5iDf3Z4O0T+rZ257qNHsvUkzh8QCdA0nbaXNgXnntzSDVUWwcsUzoZcWEQdvjgGwt0MrLwtI03S2nQGYEScPQJgnUHKd9Z+q2GH7KYgj/cvbJ+F0u355m+vRZdDspXjKacz+IaGIBMOHP6J0at2OxD2nxUzB8LRRpy78VhT0uPVW06WIe4A08LzDjTc0zynKPLRZFLsbic0VYA0ljXk+ctIjQaz+q6DC9nTTMh1Rw0ipndbfV0HbZTpxpMJUx9JpFJtABzpOVroJnKSR5N1tositieIOaHB9DqGgzboXR6LqqHD8rfDE9WkR5X5q+lhYEGDbSHfmSVYVo+DYPGAh1arSyxdgY6bj/FAi17yugQGxtCRK1nGSQlmQirEQpBCqIgJgJwiEEgpSoFIoiZSCIQEVJpUpUEsyIlmRmKiSgIJFyA8pJgIGahQKhUcqAEExUKQeUoRCCWcoFQpBNUSbVKeZVoSieZMOUEpSonJRmUJSSrFmZMOUJSKVFmZGdVISqtLlEuUUkE5UXFIFBUEHBQyq0JOaiseEK7IhSFMhKEEpwqEUwiEgUDIShSSRACiCmWpFAwEyFGE8yAKSEkErphIKQCBSnCeVSIVEUJpoiITKChApQFMlRhAkJOCAopoKWZSzIIhCYQ5ABBQhAIQEggCmkUIFCE4QAgcIShCD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8548" name="AutoShape 4" descr="data:image/jpeg;base64,/9j/4AAQSkZJRgABAQAAAQABAAD/2wCEAAkGBxQTEhUUEhQUFRUXFxcXFBQUFxUXFRgXFBQXFxYXFxUYHCggGBwlHBQXITEhJSkrLi4uFx8zODMsNygtLisBCgoKDg0OFxAQGiwcHBwsLCwsLCwsLCwsLCwsLCwsLCwsLCwsLCwsLCwsLCwsLCwsLCwsLCwsLCwsLCwsLCwsLP/AABEIAK4BIgMBIgACEQEDEQH/xAAbAAACAgMBAAAAAAAAAAAAAAAAAQIDBAUGB//EAEYQAAEDAgQDBQUGBAIHCQAAAAEAAhEDIQQSMUEFUWEGEyJxkQcUMoGhI0JSscHwYoLR4XLxFRYkM0NEU1Rjc3SDkqLC0v/EABYBAQEBAAAAAAAAAAAAAAAAAAABAv/EAB0RAQEBAQEAAgMAAAAAAAAAAAARASESAjETQVH/2gAMAwEAAhEDEQA/APTgUwkmsKEJFEoGhJCBppICATSRKBoCSYQ004UUwFUMKQUUwgaaQThUMIRCAEDCkEgrAqIoKCmAgrKgVaQqiFNCRCIRCihIplJEIJpJoEkmkgaRKC5RlBKEKQQoKk0k5QJMIKAgE4QhFEISQgEBCEEgmophMNSBTBSTAVQSmCgJoCUIQEDDkwUgmqJgoBUQpAoHCQCZRCog5VlTcVAqaEhMBJRSSUikiFCUqRShBEuSlMhJQCEQgBA5QmhFitMIQiAIQhBJCimCgaIQhFIlEoTDUQlIIhSyq4oTRKAEQKQCgCpgIAJlEIVAAnCITa1UMBNGRAagaCjKiEEHNUCFJxUSoEhIJgqKSJQUBAFRITJSRChKE1GVFEpIKUoiWZCWdCgiEZkgU4QMFMKKYVDQlKEEgpKEpoJocVFRe8NBc4gNAkkmAANSSirmqxpXm3GfaKSRTwjAXGTmcM5ImGhrGmQ4wTfoNTbUM7aYpxc6qXsBDbMaMoBJHhlpvBDpMTop7zF869gsod8wnKHNJ/CCJ9NV5E3tDXrMim5+fxZnZjyA5CHHS39FpMfhn0ngm5ky4gZs8yWlskj4pU/Ivl7Bx7tJRwsB4c5x+60CdAY87j1ExK0HB/aPTqvLalIsH3XN8QjrHz05LlcUXYhzWk5nPbJkESQQy7tR8NoWqx3Bu7d8M+KARcfFYxubxA3Cz608vYsd2qwtFuZ9TWYABl0awNVrcV24pANyAONTN3esGDDZtuTsuKocMr4vwgAOEBpkAQBc7ztfposTEYGtQqMbV8LWvhpMS6HAnLaTqB66Jvz0849dqcXY0CfEDPiYDYjYt2MTvstTj+1IbORmaDz1AJmJEbeqsqtaILHtAI8TXO8LoAMmZGthobWK1nE+BtqZXH7JzSGggkMcHQdQTlHUSJBC3u7+kzMb3hHaJlaQYa4aiRtqP3zWbU4g0CQZkE2v+9VwbeCVGFuRwIvlNJzSHTPOemkm6zaOHqjKYMBogBwgwS0xoBvfz0Uz56THUUeKtc6J3OlxAPMCFsWvkLh3Yeq0lzA7MIkZrExedTuNtBqtt73UY2YFrkDSJN5IECLq58v6kb2tWA3VZqrQ4rEVHgxIFoJmTBuPn+u6G55ymQYPODDbOHIyOaeiN82qOilmC0GGxmRpc50zMwIPoTA+U6rZ4SsC1pkXvYz6c9fqmfIjLQXKs1fn5Ks1VaiwuCJWIa8/sq1tTqpVi0pIlJENIolIuRUZQhCBtUpVbQpoGknCWVEMISyoARTCYKipBESXGe1iu8YIBhjPUDXCJzANc6DH8TWn5Lscw5rivavAwtMc6nSNDrOgU36XMa32VcOa99c1GUyKPdZDlGYue0uzudEkgWBJ3XfcS4JQrgB7BI0IA67ER947brk/ZSwZcXAv3zZ02ZAHygrucx/qmSLv2w8F2foUjNNmU5co5DkY3v6bQuL4r2Hq1ajnARmffUt/xD0HzcZjVd+2seRU24h34T+iu5mpdaDsz2TbhgC+C8aOBPOYuTAiPPdbg8HoZMmS0k2JmT1lZPeqLnHa3W37KswLDYOnT+Fonnv1v1hanjfA6LmOqOElsubmvDjHPqtuAfxcvP8ANa7jIzUnAEeKATI0kWg62TYJYfhVFg/EZvI18x8z6lT/ANGNHwuewfha5wbrNhNj5Ih2vODIHNQo4qTuItF9d1OCXuTGmZa4wLvAzWvJcNdteSy6bxplb8tPVUl03n1tp5hSadP1VwZQqAaBVVWtcLxfXqNwqnuVWY9NeRSkWNogH4jHL9lX92LGI87lUsrHl/VXF0iTKYNbUwQcYcZF5uRr0FlNtKLTAtA1HXVZcg6/UXSqMHOPVSDHdO3S8D0glKoDN/p++qyQxVO8rJuCks8vp/RVmmP6R1V77i09TuptsdPz5KRWu47iX0qDnscA5pYfHoRnbmBjm2RO0qzgvFmYhpI8LmktewmS0gkSDuDlMHoVi9qnf7LV3+GBBOrxaNSuJo4moytSdRflJqZHHxEeOq1p8DnDPZu4J0Golud2auZXqBCjCowmKzCDAdFxcTrcA7WV8rSCUKEBCADt1YCqmBWNCALOpHoohh/EfRv9FYhqqKHuNozR0DSD81CriMoJJI5SPPcDy8lyPCOMd2ajH3pmpMSQW5zJcDNgS6SLDTTU9Ox9Oq3MJIuJl0eF0EQRYggiFm1YXvMkQ5h8yeWtgrQ607fzwbag/NYGKoMBGUEX3sBcbarGOHc68nQXDiAbciI/yQbdtcfjH102/Irj/abWHu4JaDD8kkuGouRBBMlpEfwdVvBQc3UunQSLZnWAnSJINtpXPe0Bg90YYmXktB6ABu4uWgGOpUvFWdg6x7vEvaBHfjMA0NFmCTDRHzGnW66duJBO4A2McxFgfque9njR3WJ/8xUEWjcbfNbnG08pD2HeLSddtpnzv5xNRn98ZEOvfRwP0JV+d/4jl9XeswFg4XEyM3IXBnXpzClVxTrkERE2kep/vCtGe6o4285sBvPlt+adOo4iSAPnbykLXjGDdwzETYzEa39PRLF8TbQpPq1Q7Iy7gxpzRIEidrj6pSMs5gYDQRMn4vnACK9XwiWuF2mHbeNrfzKm3FQdMt4+9prfT9hY/EcWImbeCI61Wz56BBfRfDPHyAg7keHy+KQq6j6bvhuMsAjN5nS2mig2o3WSJJv/ADHnoU6LKTrAix5x5+W39kosptpkTLhIB33kb/ksltdgAk2G5npuVr2kAmNP57xM/pbqisdCAY11P75pRn+9scbev9j+wpSD+5+c/qtTTrkb23vA63ImVl4fFyBpHKRppa/0SkZI53/fmgTMqL6w2B/e4Umu8vRVEmn5fRSlR81AtnePVBaXWVTDy31VrIA/RQJb/ZBJtNRfT5INcdR8lIPB0Tg0vamBhzIMl9NrW6Ek1GgCx5rG/wBHteW5wA8OB1MnJBGa3i+EHKVsu0BGSmDF6+Hif/GYfyCzqtJrxDhI/IjQg7HqszrVYVMkkA6E31mQCbA6XGvXU2nPWJ7mQGwQ7KZBMBwPWBF9CRH1tllVEYQnKEEBZSQFVWrNbrPyBNvlpqgulAN1qanFTIEBoibmTaZmBawWMeKu1ZL4HQXsCdBIveJ6KUjAwPZ4YjDsqNqZe9ZJDmhwBIhrmaQQPxB2vKy6PhmDLaTW1IzCQS0yDDjBmBciJ03XOcLxhpUqdDPDmsbTAByublY0WpuBJmDBy+krIOKc4HO+CSQA90tm0RcXsT8j1U4roHYQF0z8jzm5WHxFrKNN9V5MNk+FoJjcCTcx1Wt96rBsMdpaDGxsQZOumvTcFGK4o7I4Eh0SHXFoYSfhHI+qXEmsrHPba4DSIzSAPEwvJLjBEUg4/wA7eq5n2tHu6FIHUvMQeWT+q2DmsqNY6oxz2+NpHe1C4vbMuu4aNpOHW3JY3HK1JtGi7FU61ZrQ2SIqBpa5geXND7BwMWEeUoq/2bgGjiSTl/2qqYJIsIJN9r3811QwoN2PkG0yDOUwR+hXCYXjnD+7q+7h1IPa6A5rhL3k5y6SbHLTkfwrLq8ewmUtbVcMrQ2kCXAhpcHuBJ5louL+HoFSOgqYItPhmDcXBMzt8zHIyN/jjiI7iqSDam8xBggMJMbn/Dt1kFaFvG8O3MaWKEtoubSDzTiXue5wcHC7SRTudtCr38ZpVW1hSxDXxSLiJpudmuJc1pzfeaCQAZde7jIYfGMeyoWtp0qbqbXXD2OMgFxNoECcvWDtdY/vh7h9EtBzAgQHQxoMNY1mYtyjKPiEwddF0XEGve0hxqmm7I0EteZJqBrmm5AMwLjVYY7Otg2xHxEWpl3hBlpHh1MC3UqbTGw4AXVWmo+uyakObSse7DSaeubM4Oc3NfQkgFZ2LZTcLYik2crpkXa1wOzxIMET1WvocOpNZTa5uLmm/vGxSdZ7XHK6clzAbaYloMSm/DMER7/4W02t+xmBRcXU9aJ0NuoK1xG2dgZ1qM+mhG0k8ifVantLW92oGtDKgD2iAQCS51jOXaEq2BoPGRzcSBG1MiCGtEh3dggnu2kXsRaFqu1vDGGi59PvnEmSwhrWhneuqmfCMoaS4ydnmZtDZDG4pYp1SkHiiweEODS85jLcwiacGRtm5aKujXqPkigQWgEhz25hIBEQ0tkiN/PcLWcCx1OrRw7WYukT3YbUY19NzqfgE3DtQWAfzlZ+Oi724ll4GWGwJcwE2dNgD6n5ZVLBY5z3ZTRfTI2qPFzL7tjUeElWe9vDgw0nDYPLyW6tFjBLviHofnU7D0xcYijYXgM8RiBJzSTBiZ2CeIo06gpkYmlTggnLkJ1DoALtfDCdE8XxOox2U0C5sCaveAsEkD4ss/TZSfjKrBJoA2FxUEAmBHwAj0WqHDQ8HNjG3e8GcoMZwJEPGzGkG9jvJWxw7Gw9pxFOz5DiLm4cABnixt8kGVW4hXFMVG0mVJGjKhBE7nO1toRRx2IfTa5jaMk3Bc+0SDtchw0la33NpeW+8VSPAWmmwu0LrNsYAkfRWMwIuxtTE5XHOSKTxDmkFuUmnzvv8A+boy6GLxFVji11NrgLS0lslrXNkipMQ7lqqW1q5ZVdVrsYKeecjMwAZJkvcCbAXgJYbhgoEdz7xDnfakjYMfBBc0QZLdCN1LE8KzA5addwcWufNUZXNmXSM95H5INfhqlQVHNr4wkNDo7ttNglgJc2zSbBpOo0KorCmyuM+LxDqZcA8GpDYqNaaeUNuBmeBtYeuzw3CaD6WejRoGmQ5zageHNBuMzYDhYt2O3RSwoZTwzcQ0URSDM2djHOc5psCG5Wm86KQazEUMHUNGrSY/vG18Jlc81A4irVpk2cbkCx1hdsuQcCIaSA1mIL4AM+Bxql1yY+0zW5Bb6nxIbn5aGYn5bW6q5prZFRlY9DGNcLE6xe2ms8lcStIMyFD1QgsaVpePVDmb8GkXIDjO48ojTcrdNKbnbEaz5fNTRwmNxNZgBDKZEzmdUjpYRvPPbRV4XGnKM7Wgm0Me3npB0t5+XLecWdI8EAC+rrC3nf5Ba4V2MA70uE9CZtcW3WG0cThBXYAbZTmbocvhIgkEyPFynobg83xQd1LTRoPqGMoqMa2cx2fdrhafDY87W39XF0CZbn1v4CCdJGkk2589VXj8Zh67O5e4tv4S7K17HEkhzC4iCCJOx6ai4jmn1iGgHC4ih4gT3IbVEte113Mew/diQNCYV2G45hmCoH16rM7nFzatKubmiGNkZHeLOCT0ceQXa8D4g5zcmMpkupnKKwbAe37rxNzIurMTw3CvN61OPwujbfX+yqOL4TxSnTphrcdQdDTlpuLWta4MqgNHeFpgl4G3xSdCsyhjaxawDFYeq3u2B9MVG1BUALw6mfFJzDuyTrpyW7f2awbrGrhzPMsnpE3GqkfZ3gnX+zM6mGn6ti6uDgsdwfEtNV1OjUdBfHdsfDmtecuXLJuIIkroG+zysfjxDcwsS1pAJcWOsYkgZyCZ+6dFuX+zPBERmpT/gE7aw/9yoj2b4ZsZa4Z0aS3brUJ/YSFaV3s1rF5HvNNosAXUyRIdUbrLYEUp/nCjg+yDsNUfiHVg4Nw735RaPeKb6YD3kw4NzE6DbSF0jewjB8OKqCLWr1mny8L7JVOwjtsdiAY096rf8AuuSriKW9sDUqii1jCw4mnFTNch+JbUETE6xsuldwen3Fah3dTJWdUc/xUpms7M6LiLrnKnYSubM4hiN/+ZrTfWTfp5LDf7PsaPhx+IN/+1Vx/wDVXo9BpuLQ1oY8gACZp7CL+MXUu+d/0qnrS/8A2vJ+0nAOI4d806+MfTM5clapUIg2DhImxA56wCLjnanEeINu6vXaLiHSLiLEOEg3mOqUj3oVXf8ATf8A/D9HLG4tXnD1wWvH2VT7p/A7deS8KZxGu8NFas0mJztpQNJJOXnNtY+U9jxTstimgHD4qrVaZzNe3DTESI+yAcNZ8xqpSMfsBUAxL5H/AASYYMwjvWwcrZPO8bLosPjm0BUe81XNqV3FneZgAwiTkL3EBoDXENGXT4RquEqYLEUpIrua4QHDusM10WNwGA2lKp70Q0DE1Y3Hd4d21yJZ1+qzmxZXc4jiAohtTI5x+0DgQ4Ak12NbciJhx+diRKtw3EQxuIJcajs9R1Km5mQwG+GmImBIIlwBubLz4HGuBHvFQg2vSoEQTdvwRBMT5IGExh8Rr+LUl1HCSDe8mjO5PzKtI7/CcXa2q8PdULXkupzTMMaxjTDcslwIcTMCzb7E41bizXVaVcGtk7sg0gDkLnu0d4speMrrwfhMFcLWdjR/zJOoH2eEsCANqekADyA+UD75qcXO4mnhSZ88nU+pSkd/i+Ktr1BTaK47qtRqTTD5e1pObM1onIDAIOs6KzimMGIo1KbqdXJULRSc0ObnAc0g5i05PENwRBHMgefN9/mRiYJET3eEBidJFPS30UabsY2B725obAAa3CgA2sMotf8AJPRHomK4m6sXUe6JbUp1GgS0FxOYDUiBkBJ5G14VlDGd2xlMMAa2KQZLZDWNy7OnVsTELzllXEkDNi6xn8JpSPQAj9lUYhrsvjxtccz3z2meZhxB/p6qeiO9bjfdcM6kym0ikAx3dl7gDVuMrC1znf7wE3Ohkpe95KNKiBkaWtbmZSc7IGgGXMpgBhJEZYHxGIheXVMTSJye8YmseTa9Vx9Q0xfpssarwwPLfsnQIl1Y5nO8QkhoEmB5aJVj0driSS57XiSSAIIL3udBvrB6fEFe/EE5tT+HN4YImOpgAXm9/nmcL4VhsgGHA7sDL4XfMyIkG8xbVZbOFsboXHXfncxKkK1+DxDqZAqGDeM2pFosPi16ardYOtLdDEwLEaayItp1WGMACQBoOZBAidvmtl3UAAEiI0todPJXE1IoTQqJsQ4qLChyqKqlEGbA9IH9rrQ4nB1C4+AlttQXD02v+yujaEyVNwzXD4rg5DZFJhEiYD2uMbASZ0NuUfLWjg7ZDvGBqWi7pucoH5+VpXprXKWQHUA+YBU8r6eaVMSAc9Q123gZg4gWBFmu08Qv09dY7i1NzvFXqN1mC8m0AjTpzXrdTCUiILG7RAg25EaLBr8AwzzLmSYI+J++p1v808np5v7xRERVqnWHPNUDnqRylZ1B9Nwl1WzTEmsDEn+IfpsuoxHYvDkfZF1MzIgyPR0yFq6vs/E2fmbbZwNv/Uj6KedWqKvERGb3lsaAS0NI5y0Rv1F1hMx9O4NQGROaWgTys3e37Kz6/s6EeB7p8xPlcxyv0WDW7A1r5S8HmHN2BsHZp3Ox105IVfS44G+HvHzoIynlaIvMR6qGL7VMYzI2TU+6IZMx96BIF4+a1H+oFcnxUhGhBLzYHmDr5RqrD2BxBAYKYyiTHe1AOQ8PdxJHW0nVWGwf6y1NZY0RqJjS+rYDvpdX0ePucPDWfOvhc0BsXgHIRz5LMwXYZ8eOkBA0B/M5RJV7OwzgLNy23DnG/wDFm/RSFxq3do6wjLiqgO7XmDGh1aJ0jdZB7W4nKPt52s4g/MjKeWyy8V2LrmCxjdtxsd5CjQ7FYncNAvMMY4nkDf8ATdXpxqncYc4zUxFcmRIFTMw5tIBcCCI/yTq8aqNcS19QQJE94HaH/vY/z3W3PYWsR/wwbQ4tEjmILCBqsOr7PqwMtqtJEatI62IZe20j9FJpcU0uN1XNu7EOmSBcCQLaEnbnsVRR4m4v8TnDW5eyRF7ECNYMdSsv/UnEASMwM6CXyObsxvvy112THY6uGiGka6NAkg2NtDci/Q7JBVU4wcrgalMm5aC1piJF/CJUG495sO6gHQNpl0awDF/QaLJd2OxQuGFxJBddhki2lomLwsVnZqtMFj430MgRzeN/yQ4ga8ye8JPLLRIF7bN/f0qbiiZHeOcZOkAjpAfe82WyZ2Wq2im/qS9gM7GAfpKi7sfUaLUah5AEkeRImyQarFve6CXvabjwnX+Vzp3v5LGbhnG+Yug7ZXbfeHeSQt0/s5iDf3Z4O0T+rZ257qNHsvUkzh8QCdA0nbaXNgXnntzSDVUWwcsUzoZcWEQdvjgGwt0MrLwtI03S2nQGYEScPQJgnUHKd9Z+q2GH7KYgj/cvbJ+F0u355m+vRZdDspXjKacz+IaGIBMOHP6J0at2OxD2nxUzB8LRRpy78VhT0uPVW06WIe4A08LzDjTc0zynKPLRZFLsbic0VYA0ljXk+ctIjQaz+q6DC9nTTMh1Rw0ipndbfV0HbZTpxpMJUx9JpFJtABzpOVroJnKSR5N1tositieIOaHB9DqGgzboXR6LqqHD8rfDE9WkR5X5q+lhYEGDbSHfmSVYVo+DYPGAh1arSyxdgY6bj/FAi17yugQGxtCRK1nGSQlmQirEQpBCqIgJgJwiEEgpSoFIoiZSCIQEVJpUpUEsyIlmRmKiSgIJFyA8pJgIGahQKhUcqAEExUKQeUoRCCWcoFQpBNUSbVKeZVoSieZMOUEpSonJRmUJSSrFmZMOUJSKVFmZGdVISqtLlEuUUkE5UXFIFBUEHBQyq0JOaiseEK7IhSFMhKEEpwqEUwiEgUDIShSSRACiCmWpFAwEyFGE8yAKSEkErphIKQCBSnCeVSIVEUJpoiITKChApQFMlRhAkJOCAopoKWZSzIIhCYQ5ABBQhAIQEggCmkUIFCE4QAgcIShCD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4" descr="http://salem-news.com/stimg/may152010/rhodes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38600" y="2423160"/>
            <a:ext cx="4362450" cy="4416982"/>
          </a:xfrm>
          <a:prstGeom prst="rect">
            <a:avLst/>
          </a:prstGeom>
          <a:noFill/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0" y="1"/>
            <a:ext cx="9144000" cy="5143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Colonization/imperialism of Africa</a:t>
            </a:r>
            <a:endParaRPr lang="en-US" sz="36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5150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59055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i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Social Darwinism – Eugenics </a:t>
            </a:r>
            <a:endParaRPr lang="en-US" b="1" i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92124"/>
            <a:ext cx="9144000" cy="2327276"/>
          </a:xfrm>
        </p:spPr>
        <p:txBody>
          <a:bodyPr>
            <a:noAutofit/>
          </a:bodyPr>
          <a:lstStyle/>
          <a:p>
            <a:r>
              <a:rPr lang="en-US" sz="2400" dirty="0" smtClean="0"/>
              <a:t>The belief and practice of improving the genetic quality of the human population. </a:t>
            </a:r>
          </a:p>
          <a:p>
            <a:r>
              <a:rPr lang="en-US" sz="2400" dirty="0" smtClean="0"/>
              <a:t>Coined by Sir Francis Galton in 1883 (England)</a:t>
            </a:r>
          </a:p>
          <a:p>
            <a:r>
              <a:rPr lang="en-US" sz="2400" dirty="0" smtClean="0"/>
              <a:t>Used by various people/governments to “breed out” certain races (including Hitler and the Nazis)</a:t>
            </a:r>
          </a:p>
          <a:p>
            <a:r>
              <a:rPr lang="en-US" sz="2400" dirty="0" smtClean="0"/>
              <a:t>Applied in Africa as well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0750" y="2184213"/>
            <a:ext cx="3143250" cy="46737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000500"/>
            <a:ext cx="6000750" cy="1966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43523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33424"/>
            <a:ext cx="9104378" cy="5648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00496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575"/>
            <a:ext cx="9129841" cy="6829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91944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700" y="0"/>
            <a:ext cx="7867650" cy="6865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89712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4953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Scientific Racism - Phrenology</a:t>
            </a:r>
            <a:endParaRPr lang="en-US" sz="40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25450"/>
            <a:ext cx="9144000" cy="6432550"/>
          </a:xfrm>
        </p:spPr>
        <p:txBody>
          <a:bodyPr/>
          <a:lstStyle/>
          <a:p>
            <a:r>
              <a:rPr lang="en-US" dirty="0" smtClean="0"/>
              <a:t>Pseudoscience where the skull is measured, and depending on the measurements, you will be able to understand where a human is from, and why/how that person is going to behave. </a:t>
            </a:r>
          </a:p>
          <a:p>
            <a:r>
              <a:rPr lang="en-US" dirty="0" smtClean="0"/>
              <a:t>Coined by Franz Joseph Gall (German) in 1796, practiced throughout the 19</a:t>
            </a:r>
            <a:r>
              <a:rPr lang="en-US" baseline="30000" dirty="0" smtClean="0"/>
              <a:t>th</a:t>
            </a:r>
            <a:r>
              <a:rPr lang="en-US" dirty="0" smtClean="0"/>
              <a:t> century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9650" y="2876550"/>
            <a:ext cx="4191000" cy="39814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3270164"/>
            <a:ext cx="3448050" cy="3587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48604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8125"/>
            <a:ext cx="9144000" cy="6441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659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1E1000"/>
                </a:solidFill>
              </a:rPr>
              <a:t>FACT</a:t>
            </a:r>
          </a:p>
        </p:txBody>
      </p:sp>
      <p:sp>
        <p:nvSpPr>
          <p:cNvPr id="10342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-152400" y="1676400"/>
            <a:ext cx="3924300" cy="4114800"/>
          </a:xfrm>
        </p:spPr>
        <p:txBody>
          <a:bodyPr/>
          <a:lstStyle/>
          <a:p>
            <a:pPr>
              <a:buFontTx/>
              <a:buNone/>
            </a:pPr>
            <a:r>
              <a:rPr lang="en-US" sz="3600" dirty="0">
                <a:solidFill>
                  <a:srgbClr val="1E1000"/>
                </a:solidFill>
              </a:rPr>
              <a:t>   </a:t>
            </a:r>
            <a:r>
              <a:rPr lang="en-US" sz="4000" dirty="0">
                <a:solidFill>
                  <a:srgbClr val="1E1000"/>
                </a:solidFill>
              </a:rPr>
              <a:t>All of those places fit inside of Africa!</a:t>
            </a:r>
            <a:endParaRPr lang="en-US" sz="3600" dirty="0">
              <a:solidFill>
                <a:srgbClr val="1E1000"/>
              </a:solidFill>
            </a:endParaRPr>
          </a:p>
          <a:p>
            <a:pPr>
              <a:buFontTx/>
              <a:buNone/>
            </a:pPr>
            <a:endParaRPr lang="en-US" sz="3600" dirty="0">
              <a:solidFill>
                <a:srgbClr val="1E1000"/>
              </a:solidFill>
            </a:endParaRPr>
          </a:p>
          <a:p>
            <a:pPr>
              <a:buFontTx/>
              <a:buNone/>
            </a:pPr>
            <a:r>
              <a:rPr lang="en-US" sz="2800" dirty="0">
                <a:solidFill>
                  <a:srgbClr val="1E1000"/>
                </a:solidFill>
              </a:rPr>
              <a:t> </a:t>
            </a:r>
          </a:p>
        </p:txBody>
      </p:sp>
      <p:pic>
        <p:nvPicPr>
          <p:cNvPr id="21506" name="Picture 2" descr="http://www.geographicguide.com/pictures/africa-imag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86200" y="1518729"/>
            <a:ext cx="5257800" cy="533927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30634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6758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29710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38187"/>
            <a:ext cx="9144000" cy="5071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51895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3875"/>
            <a:ext cx="9144000" cy="5505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732834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4400"/>
            <a:ext cx="9144000" cy="5046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12407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1775" y="114299"/>
            <a:ext cx="3600450" cy="6859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37749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568" y="841376"/>
            <a:ext cx="9162568" cy="558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916825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810000" cy="1417638"/>
          </a:xfrm>
        </p:spPr>
        <p:txBody>
          <a:bodyPr>
            <a:normAutofit fontScale="90000"/>
          </a:bodyPr>
          <a:lstStyle/>
          <a:p>
            <a:pPr algn="l"/>
            <a:r>
              <a:rPr lang="en-US" sz="4400" b="1" dirty="0" smtClean="0">
                <a:solidFill>
                  <a:srgbClr val="7030A0"/>
                </a:solidFill>
                <a:latin typeface="+mn-lt"/>
              </a:rPr>
              <a:t>Rudyard Kipling</a:t>
            </a:r>
            <a:r>
              <a:rPr lang="en-US" sz="4400" dirty="0" smtClean="0">
                <a:solidFill>
                  <a:srgbClr val="7030A0"/>
                </a:solidFill>
                <a:latin typeface="+mn-lt"/>
              </a:rPr>
              <a:t> </a:t>
            </a:r>
            <a:br>
              <a:rPr lang="en-US" sz="4400" dirty="0" smtClean="0">
                <a:solidFill>
                  <a:srgbClr val="7030A0"/>
                </a:solidFill>
                <a:latin typeface="+mn-lt"/>
              </a:rPr>
            </a:br>
            <a:r>
              <a:rPr lang="en-US" sz="4400" dirty="0" smtClean="0">
                <a:solidFill>
                  <a:srgbClr val="7030A0"/>
                </a:solidFill>
                <a:latin typeface="+mn-lt"/>
              </a:rPr>
              <a:t>1865-1936</a:t>
            </a:r>
            <a:endParaRPr lang="en-US" sz="4400" dirty="0">
              <a:solidFill>
                <a:srgbClr val="7030A0"/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52400" y="1524000"/>
            <a:ext cx="5410200" cy="53340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3600" b="1" dirty="0" smtClean="0">
                <a:solidFill>
                  <a:srgbClr val="002060"/>
                </a:solidFill>
                <a:cs typeface="Arial" pitchFamily="34" charset="0"/>
              </a:rPr>
              <a:t>British</a:t>
            </a:r>
            <a:endParaRPr lang="en-US" sz="3600" dirty="0" smtClean="0">
              <a:solidFill>
                <a:srgbClr val="002060"/>
              </a:solidFill>
              <a:cs typeface="Arial" pitchFamily="34" charset="0"/>
            </a:endParaRPr>
          </a:p>
          <a:p>
            <a:pPr>
              <a:buNone/>
            </a:pPr>
            <a:r>
              <a:rPr lang="en-US" sz="3600" b="1" dirty="0" smtClean="0">
                <a:solidFill>
                  <a:srgbClr val="002060"/>
                </a:solidFill>
                <a:cs typeface="Arial" pitchFamily="34" charset="0"/>
              </a:rPr>
              <a:t>Nobel Prize </a:t>
            </a:r>
            <a:r>
              <a:rPr lang="en-US" sz="3600" dirty="0" smtClean="0">
                <a:solidFill>
                  <a:srgbClr val="002060"/>
                </a:solidFill>
                <a:cs typeface="Arial" pitchFamily="34" charset="0"/>
              </a:rPr>
              <a:t>winning novelist, reporter, and poet.</a:t>
            </a:r>
          </a:p>
          <a:p>
            <a:pPr>
              <a:buNone/>
            </a:pPr>
            <a:r>
              <a:rPr lang="en-US" sz="3600" b="1" dirty="0" smtClean="0">
                <a:solidFill>
                  <a:srgbClr val="002060"/>
                </a:solidFill>
                <a:cs typeface="Arial" pitchFamily="34" charset="0"/>
              </a:rPr>
              <a:t>Author</a:t>
            </a:r>
            <a:r>
              <a:rPr lang="en-US" sz="3600" dirty="0" smtClean="0">
                <a:solidFill>
                  <a:srgbClr val="002060"/>
                </a:solidFill>
                <a:cs typeface="Arial" pitchFamily="34" charset="0"/>
              </a:rPr>
              <a:t> of the Jungle Book</a:t>
            </a:r>
          </a:p>
          <a:p>
            <a:pPr>
              <a:buNone/>
            </a:pPr>
            <a:r>
              <a:rPr lang="en-US" sz="3600" dirty="0" smtClean="0">
                <a:solidFill>
                  <a:srgbClr val="002060"/>
                </a:solidFill>
                <a:cs typeface="Arial" pitchFamily="34" charset="0"/>
              </a:rPr>
              <a:t>Proponent of </a:t>
            </a:r>
            <a:r>
              <a:rPr lang="en-US" sz="3600" b="1" dirty="0" smtClean="0">
                <a:solidFill>
                  <a:srgbClr val="002060"/>
                </a:solidFill>
                <a:cs typeface="Arial" pitchFamily="34" charset="0"/>
              </a:rPr>
              <a:t>White imperialism.</a:t>
            </a:r>
            <a:endParaRPr lang="en-US" sz="3600" dirty="0" smtClean="0">
              <a:solidFill>
                <a:srgbClr val="002060"/>
              </a:solidFill>
              <a:cs typeface="Arial" pitchFamily="34" charset="0"/>
            </a:endParaRPr>
          </a:p>
          <a:p>
            <a:pPr>
              <a:buNone/>
            </a:pPr>
            <a:r>
              <a:rPr lang="en-US" sz="3600" b="1" dirty="0" smtClean="0">
                <a:solidFill>
                  <a:srgbClr val="002060"/>
                </a:solidFill>
                <a:cs typeface="Arial" pitchFamily="34" charset="0"/>
              </a:rPr>
              <a:t>Born</a:t>
            </a:r>
            <a:r>
              <a:rPr lang="en-US" sz="3600" dirty="0" smtClean="0">
                <a:solidFill>
                  <a:srgbClr val="002060"/>
                </a:solidFill>
                <a:cs typeface="Arial" pitchFamily="34" charset="0"/>
              </a:rPr>
              <a:t> in Bombay, </a:t>
            </a:r>
            <a:r>
              <a:rPr lang="en-US" sz="3600" b="1" dirty="0" smtClean="0">
                <a:solidFill>
                  <a:srgbClr val="002060"/>
                </a:solidFill>
                <a:cs typeface="Arial" pitchFamily="34" charset="0"/>
              </a:rPr>
              <a:t>India</a:t>
            </a:r>
            <a:r>
              <a:rPr lang="en-US" sz="3600" dirty="0" smtClean="0">
                <a:solidFill>
                  <a:srgbClr val="002060"/>
                </a:solidFill>
                <a:cs typeface="Arial" pitchFamily="34" charset="0"/>
              </a:rPr>
              <a:t>.</a:t>
            </a:r>
            <a:endParaRPr lang="en-US" sz="3600" dirty="0">
              <a:solidFill>
                <a:srgbClr val="002060"/>
              </a:solidFill>
              <a:cs typeface="Arial" pitchFamily="34" charset="0"/>
            </a:endParaRPr>
          </a:p>
        </p:txBody>
      </p:sp>
      <p:pic>
        <p:nvPicPr>
          <p:cNvPr id="1026" name="Picture 2" descr="http://upload.wikimedia.org/wikipedia/commons/thumb/0/07/Kipling_nd.jpg/220px-Kipling_n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76800" y="0"/>
            <a:ext cx="4267201" cy="3886200"/>
          </a:xfrm>
          <a:prstGeom prst="rect">
            <a:avLst/>
          </a:prstGeom>
          <a:noFill/>
        </p:spPr>
      </p:pic>
      <p:pic>
        <p:nvPicPr>
          <p:cNvPr id="1030" name="Picture 6" descr="http://englishwithatwist.com/wp-content/uploads/2014/08/BLOG_Kipling_The-Jungle-Book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40219" y="3962400"/>
            <a:ext cx="1903781" cy="2743200"/>
          </a:xfrm>
          <a:prstGeom prst="rect">
            <a:avLst/>
          </a:prstGeom>
          <a:noFill/>
        </p:spPr>
      </p:pic>
      <p:pic>
        <p:nvPicPr>
          <p:cNvPr id="1032" name="Picture 8" descr="http://upload.wikimedia.org/wikipedia/commons/5/55/Illustration_at_Cover_of_Just_So_Stories_%28c1912%2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86400" y="3962400"/>
            <a:ext cx="1659851" cy="2743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2448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686800" cy="1219200"/>
          </a:xfrm>
        </p:spPr>
        <p:txBody>
          <a:bodyPr>
            <a:normAutofit/>
          </a:bodyPr>
          <a:lstStyle/>
          <a:p>
            <a:pPr algn="l"/>
            <a:r>
              <a:rPr lang="en-US" sz="4000" dirty="0" smtClean="0">
                <a:solidFill>
                  <a:srgbClr val="FF0000"/>
                </a:solidFill>
              </a:rPr>
              <a:t>White Man’s Burden</a:t>
            </a:r>
            <a:endParaRPr lang="en-US" sz="4000" dirty="0">
              <a:solidFill>
                <a:srgbClr val="FF0000"/>
              </a:solidFill>
            </a:endParaRPr>
          </a:p>
        </p:txBody>
      </p:sp>
      <p:pic>
        <p:nvPicPr>
          <p:cNvPr id="2050" name="Picture 2" descr="http://upload.wikimedia.org/wikipedia/commons/6/66/White_mans_burden_the_journal_detroi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371600"/>
            <a:ext cx="8127998" cy="5334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51298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://blog.lib.umn.edu/globerem/main/Judge%20cartoon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33400" y="381000"/>
            <a:ext cx="9973944" cy="6324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95975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3564" y="0"/>
            <a:ext cx="4666220" cy="7030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397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93570" name="Picture 2" descr="http://www.emergingfrontiers.com/wp-content/uploads/2013/03/africa-economist.png?w=13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-267058"/>
            <a:ext cx="6629400" cy="761384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03125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4258" name="Picture 2" descr="http://blesco-buildingtheamericanempire.weebly.com/uploads/2/1/4/7/21471870/5777560.jpeg?137496436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33400"/>
            <a:ext cx="8839200" cy="57672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549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686800" cy="1417638"/>
          </a:xfrm>
        </p:spPr>
        <p:txBody>
          <a:bodyPr/>
          <a:lstStyle/>
          <a:p>
            <a:pPr algn="l"/>
            <a:r>
              <a:rPr lang="en-US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Walk Like You</a:t>
            </a:r>
            <a:endParaRPr lang="en-US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0" y="1193643"/>
            <a:ext cx="4219575" cy="546829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800" dirty="0" smtClean="0">
                <a:solidFill>
                  <a:srgbClr val="7030A0"/>
                </a:solidFill>
              </a:rPr>
              <a:t>I </a:t>
            </a:r>
            <a:r>
              <a:rPr lang="en-US" sz="2800" dirty="0" err="1" smtClean="0">
                <a:solidFill>
                  <a:srgbClr val="7030A0"/>
                </a:solidFill>
              </a:rPr>
              <a:t>wanna</a:t>
            </a:r>
            <a:r>
              <a:rPr lang="en-US" sz="2800" dirty="0" smtClean="0">
                <a:solidFill>
                  <a:srgbClr val="7030A0"/>
                </a:solidFill>
              </a:rPr>
              <a:t> be like you</a:t>
            </a:r>
            <a:br>
              <a:rPr lang="en-US" sz="2800" dirty="0" smtClean="0">
                <a:solidFill>
                  <a:srgbClr val="7030A0"/>
                </a:solidFill>
              </a:rPr>
            </a:br>
            <a:r>
              <a:rPr lang="en-US" sz="2800" dirty="0" smtClean="0">
                <a:solidFill>
                  <a:srgbClr val="7030A0"/>
                </a:solidFill>
              </a:rPr>
              <a:t>I </a:t>
            </a:r>
            <a:r>
              <a:rPr lang="en-US" sz="2800" dirty="0" err="1" smtClean="0">
                <a:solidFill>
                  <a:srgbClr val="7030A0"/>
                </a:solidFill>
              </a:rPr>
              <a:t>wanna</a:t>
            </a:r>
            <a:r>
              <a:rPr lang="en-US" sz="2800" dirty="0" smtClean="0">
                <a:solidFill>
                  <a:srgbClr val="7030A0"/>
                </a:solidFill>
              </a:rPr>
              <a:t> walk like you</a:t>
            </a:r>
            <a:br>
              <a:rPr lang="en-US" sz="2800" dirty="0" smtClean="0">
                <a:solidFill>
                  <a:srgbClr val="7030A0"/>
                </a:solidFill>
              </a:rPr>
            </a:br>
            <a:r>
              <a:rPr lang="en-US" sz="2800" dirty="0" smtClean="0">
                <a:solidFill>
                  <a:srgbClr val="7030A0"/>
                </a:solidFill>
              </a:rPr>
              <a:t>Talk like you, too</a:t>
            </a:r>
          </a:p>
          <a:p>
            <a:pPr>
              <a:buNone/>
            </a:pPr>
            <a:r>
              <a:rPr lang="en-US" sz="2800" dirty="0" smtClean="0">
                <a:solidFill>
                  <a:srgbClr val="7030A0"/>
                </a:solidFill>
              </a:rPr>
              <a:t>I </a:t>
            </a:r>
            <a:r>
              <a:rPr lang="en-US" sz="2800" dirty="0" err="1" smtClean="0">
                <a:solidFill>
                  <a:srgbClr val="7030A0"/>
                </a:solidFill>
              </a:rPr>
              <a:t>wanna</a:t>
            </a:r>
            <a:r>
              <a:rPr lang="en-US" sz="2800" dirty="0" smtClean="0">
                <a:solidFill>
                  <a:srgbClr val="7030A0"/>
                </a:solidFill>
              </a:rPr>
              <a:t> be a man, </a:t>
            </a:r>
            <a:r>
              <a:rPr lang="en-US" sz="2800" dirty="0" err="1" smtClean="0">
                <a:solidFill>
                  <a:srgbClr val="7030A0"/>
                </a:solidFill>
              </a:rPr>
              <a:t>mancub</a:t>
            </a:r>
            <a:r>
              <a:rPr lang="en-US" sz="2800" dirty="0" smtClean="0">
                <a:solidFill>
                  <a:srgbClr val="7030A0"/>
                </a:solidFill>
              </a:rPr>
              <a:t/>
            </a:r>
            <a:br>
              <a:rPr lang="en-US" sz="2800" dirty="0" smtClean="0">
                <a:solidFill>
                  <a:srgbClr val="7030A0"/>
                </a:solidFill>
              </a:rPr>
            </a:br>
            <a:r>
              <a:rPr lang="en-US" sz="2800" dirty="0" smtClean="0">
                <a:solidFill>
                  <a:srgbClr val="7030A0"/>
                </a:solidFill>
              </a:rPr>
              <a:t>And stroll right into town</a:t>
            </a:r>
            <a:br>
              <a:rPr lang="en-US" sz="2800" dirty="0" smtClean="0">
                <a:solidFill>
                  <a:srgbClr val="7030A0"/>
                </a:solidFill>
              </a:rPr>
            </a:br>
            <a:r>
              <a:rPr lang="en-US" sz="2800" dirty="0" smtClean="0">
                <a:solidFill>
                  <a:srgbClr val="7030A0"/>
                </a:solidFill>
              </a:rPr>
              <a:t>And be just like the other men</a:t>
            </a:r>
            <a:br>
              <a:rPr lang="en-US" sz="2800" dirty="0" smtClean="0">
                <a:solidFill>
                  <a:srgbClr val="7030A0"/>
                </a:solidFill>
              </a:rPr>
            </a:br>
            <a:r>
              <a:rPr lang="en-US" sz="2800" dirty="0" smtClean="0">
                <a:solidFill>
                  <a:srgbClr val="7030A0"/>
                </a:solidFill>
              </a:rPr>
              <a:t>I'm tired of </a:t>
            </a:r>
            <a:r>
              <a:rPr lang="en-US" sz="2800" dirty="0" err="1" smtClean="0">
                <a:solidFill>
                  <a:srgbClr val="7030A0"/>
                </a:solidFill>
              </a:rPr>
              <a:t>monkeyin</a:t>
            </a:r>
            <a:r>
              <a:rPr lang="en-US" sz="2800" dirty="0" smtClean="0">
                <a:solidFill>
                  <a:srgbClr val="7030A0"/>
                </a:solidFill>
              </a:rPr>
              <a:t>' around!</a:t>
            </a:r>
          </a:p>
          <a:p>
            <a:pPr>
              <a:buNone/>
            </a:pPr>
            <a:r>
              <a:rPr lang="en-US" sz="2800" dirty="0" smtClean="0">
                <a:solidFill>
                  <a:srgbClr val="7030A0"/>
                </a:solidFill>
              </a:rPr>
              <a:t>You'll see it's true</a:t>
            </a:r>
            <a:br>
              <a:rPr lang="en-US" sz="2800" dirty="0" smtClean="0">
                <a:solidFill>
                  <a:srgbClr val="7030A0"/>
                </a:solidFill>
              </a:rPr>
            </a:br>
            <a:r>
              <a:rPr lang="en-US" sz="2800" dirty="0" smtClean="0">
                <a:solidFill>
                  <a:srgbClr val="7030A0"/>
                </a:solidFill>
              </a:rPr>
              <a:t>An ape like me</a:t>
            </a:r>
            <a:br>
              <a:rPr lang="en-US" sz="2800" dirty="0" smtClean="0">
                <a:solidFill>
                  <a:srgbClr val="7030A0"/>
                </a:solidFill>
              </a:rPr>
            </a:br>
            <a:r>
              <a:rPr lang="en-US" sz="2800" dirty="0" smtClean="0">
                <a:solidFill>
                  <a:srgbClr val="7030A0"/>
                </a:solidFill>
              </a:rPr>
              <a:t>Can learn to be human too</a:t>
            </a:r>
            <a:endParaRPr lang="en-US" sz="2800" dirty="0">
              <a:solidFill>
                <a:srgbClr val="7030A0"/>
              </a:solidFill>
            </a:endParaRPr>
          </a:p>
        </p:txBody>
      </p:sp>
      <p:pic>
        <p:nvPicPr>
          <p:cNvPr id="868354" name="Picture 2" descr="http://www.cornel1801.com/disney/Jungle-Book-1967/pictures/4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53000" y="0"/>
            <a:ext cx="4038600" cy="3028950"/>
          </a:xfrm>
          <a:prstGeom prst="rect">
            <a:avLst/>
          </a:prstGeom>
          <a:noFill/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9575" y="3028950"/>
            <a:ext cx="4924425" cy="346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338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381000"/>
            <a:ext cx="4524375" cy="6476999"/>
          </a:xfrm>
        </p:spPr>
        <p:txBody>
          <a:bodyPr>
            <a:noAutofit/>
          </a:bodyPr>
          <a:lstStyle/>
          <a:p>
            <a:pPr indent="-457200"/>
            <a:r>
              <a:rPr lang="en-US" b="1" dirty="0" smtClean="0">
                <a:solidFill>
                  <a:srgbClr val="FF0000"/>
                </a:solidFill>
              </a:rPr>
              <a:t>What they want – to “civilize” Africa</a:t>
            </a:r>
          </a:p>
          <a:p>
            <a:pPr indent="-457200"/>
            <a:r>
              <a:rPr lang="en-US" b="1" dirty="0" smtClean="0"/>
              <a:t>More Cecil Rhodes…</a:t>
            </a:r>
          </a:p>
          <a:p>
            <a:pPr indent="-457200"/>
            <a:r>
              <a:rPr lang="en-US" b="1" dirty="0" smtClean="0">
                <a:solidFill>
                  <a:srgbClr val="FF0000"/>
                </a:solidFill>
              </a:rPr>
              <a:t>BIG SUPPORTER OF British Imperialism</a:t>
            </a:r>
          </a:p>
          <a:p>
            <a:pPr indent="-457200"/>
            <a:r>
              <a:rPr lang="en-US" i="1" dirty="0" smtClean="0"/>
              <a:t>“I contend that </a:t>
            </a:r>
            <a:r>
              <a:rPr lang="en-US" b="1" i="1" dirty="0" smtClean="0">
                <a:solidFill>
                  <a:srgbClr val="FF0000"/>
                </a:solidFill>
              </a:rPr>
              <a:t>we are the first race in the world</a:t>
            </a:r>
            <a:r>
              <a:rPr lang="en-US" i="1" dirty="0" smtClean="0"/>
              <a:t>, and that the more of the world we inhabit the better it is for the human race...”</a:t>
            </a:r>
          </a:p>
          <a:p>
            <a:pPr indent="-457200"/>
            <a:r>
              <a:rPr lang="en-US" i="1" dirty="0" smtClean="0"/>
              <a:t>“If there be a </a:t>
            </a:r>
            <a:r>
              <a:rPr lang="en-US" b="1" i="1" dirty="0" smtClean="0">
                <a:solidFill>
                  <a:srgbClr val="FF0000"/>
                </a:solidFill>
              </a:rPr>
              <a:t>God</a:t>
            </a:r>
            <a:r>
              <a:rPr lang="en-US" i="1" dirty="0" smtClean="0"/>
              <a:t>, I think that what he would like me to do is paint as much of the map of Africa British Red as possible..."</a:t>
            </a:r>
          </a:p>
          <a:p>
            <a:pPr marL="0">
              <a:buNone/>
            </a:pPr>
            <a:endParaRPr lang="en-US" dirty="0" smtClean="0">
              <a:solidFill>
                <a:srgbClr val="7030A0"/>
              </a:solidFill>
            </a:endParaRPr>
          </a:p>
          <a:p>
            <a:pPr marL="0">
              <a:buNone/>
            </a:pPr>
            <a:endParaRPr lang="en-US" dirty="0" smtClean="0">
              <a:solidFill>
                <a:srgbClr val="7030A0"/>
              </a:solidFill>
            </a:endParaRPr>
          </a:p>
          <a:p>
            <a:pPr marL="0">
              <a:buNone/>
            </a:pPr>
            <a:endParaRPr lang="en-US" dirty="0" smtClean="0">
              <a:solidFill>
                <a:srgbClr val="7030A0"/>
              </a:solidFill>
            </a:endParaRPr>
          </a:p>
        </p:txBody>
      </p:sp>
      <p:sp>
        <p:nvSpPr>
          <p:cNvPr id="108546" name="AutoShape 2" descr="data:image/jpeg;base64,/9j/4AAQSkZJRgABAQAAAQABAAD/2wCEAAkGBxQTEhUUEhQUFRUXFxcXFBQUFxUXFRgXFBQXFxYXFxUYHCggGBwlHBQXITEhJSkrLi4uFx8zODMsNygtLisBCgoKDg0OFxAQGiwcHBwsLCwsLCwsLCwsLCwsLCwsLCwsLCwsLCwsLCwsLCwsLCwsLCwsLCwsLCwsLCwsLCwsLP/AABEIAK4BIgMBIgACEQEDEQH/xAAbAAACAgMBAAAAAAAAAAAAAAAAAQIDBAUGB//EAEYQAAEDAgQDBQUGBAIHCQAAAAEAAhEDIQQSMUEFUWEGEyJxkQcUMoGhI0JSscHwYoLR4XLxFRYkM0NEU1Rjc3SDkqLC0v/EABYBAQEBAAAAAAAAAAAAAAAAAAABAv/EAB0RAQEBAQEAAgMAAAAAAAAAAAARASESAjETQVH/2gAMAwEAAhEDEQA/APTgUwkmsKEJFEoGhJCBppICATSRKBoCSYQ004UUwFUMKQUUwgaaQThUMIRCAEDCkEgrAqIoKCmAgrKgVaQqiFNCRCIRCihIplJEIJpJoEkmkgaRKC5RlBKEKQQoKk0k5QJMIKAgE4QhFEISQgEBCEEgmophMNSBTBSTAVQSmCgJoCUIQEDDkwUgmqJgoBUQpAoHCQCZRCog5VlTcVAqaEhMBJRSSUikiFCUqRShBEuSlMhJQCEQgBA5QmhFitMIQiAIQhBJCimCgaIQhFIlEoTDUQlIIhSyq4oTRKAEQKQCgCpgIAJlEIVAAnCITa1UMBNGRAagaCjKiEEHNUCFJxUSoEhIJgqKSJQUBAFRITJSRChKE1GVFEpIKUoiWZCWdCgiEZkgU4QMFMKKYVDQlKEEgpKEpoJocVFRe8NBc4gNAkkmAANSSirmqxpXm3GfaKSRTwjAXGTmcM5ImGhrGmQ4wTfoNTbUM7aYpxc6qXsBDbMaMoBJHhlpvBDpMTop7zF869gsod8wnKHNJ/CCJ9NV5E3tDXrMim5+fxZnZjyA5CHHS39FpMfhn0ngm5ky4gZs8yWlskj4pU/Ivl7Bx7tJRwsB4c5x+60CdAY87j1ExK0HB/aPTqvLalIsH3XN8QjrHz05LlcUXYhzWk5nPbJkESQQy7tR8NoWqx3Bu7d8M+KARcfFYxubxA3Cz608vYsd2qwtFuZ9TWYABl0awNVrcV24pANyAONTN3esGDDZtuTsuKocMr4vwgAOEBpkAQBc7ztfposTEYGtQqMbV8LWvhpMS6HAnLaTqB66Jvz0849dqcXY0CfEDPiYDYjYt2MTvstTj+1IbORmaDz1AJmJEbeqsqtaILHtAI8TXO8LoAMmZGthobWK1nE+BtqZXH7JzSGggkMcHQdQTlHUSJBC3u7+kzMb3hHaJlaQYa4aiRtqP3zWbU4g0CQZkE2v+9VwbeCVGFuRwIvlNJzSHTPOemkm6zaOHqjKYMBogBwgwS0xoBvfz0Uz56THUUeKtc6J3OlxAPMCFsWvkLh3Yeq0lzA7MIkZrExedTuNtBqtt73UY2YFrkDSJN5IECLq58v6kb2tWA3VZqrQ4rEVHgxIFoJmTBuPn+u6G55ymQYPODDbOHIyOaeiN82qOilmC0GGxmRpc50zMwIPoTA+U6rZ4SsC1pkXvYz6c9fqmfIjLQXKs1fn5Ks1VaiwuCJWIa8/sq1tTqpVi0pIlJENIolIuRUZQhCBtUpVbQpoGknCWVEMISyoARTCYKipBESXGe1iu8YIBhjPUDXCJzANc6DH8TWn5Lscw5rivavAwtMc6nSNDrOgU36XMa32VcOa99c1GUyKPdZDlGYue0uzudEkgWBJ3XfcS4JQrgB7BI0IA67ER947brk/ZSwZcXAv3zZ02ZAHygrucx/qmSLv2w8F2foUjNNmU5co5DkY3v6bQuL4r2Hq1ajnARmffUt/xD0HzcZjVd+2seRU24h34T+iu5mpdaDsz2TbhgC+C8aOBPOYuTAiPPdbg8HoZMmS0k2JmT1lZPeqLnHa3W37KswLDYOnT+Fonnv1v1hanjfA6LmOqOElsubmvDjHPqtuAfxcvP8ANa7jIzUnAEeKATI0kWg62TYJYfhVFg/EZvI18x8z6lT/ANGNHwuewfha5wbrNhNj5Ih2vODIHNQo4qTuItF9d1OCXuTGmZa4wLvAzWvJcNdteSy6bxplb8tPVUl03n1tp5hSadP1VwZQqAaBVVWtcLxfXqNwqnuVWY9NeRSkWNogH4jHL9lX92LGI87lUsrHl/VXF0iTKYNbUwQcYcZF5uRr0FlNtKLTAtA1HXVZcg6/UXSqMHOPVSDHdO3S8D0glKoDN/p++qyQxVO8rJuCks8vp/RVmmP6R1V77i09TuptsdPz5KRWu47iX0qDnscA5pYfHoRnbmBjm2RO0qzgvFmYhpI8LmktewmS0gkSDuDlMHoVi9qnf7LV3+GBBOrxaNSuJo4moytSdRflJqZHHxEeOq1p8DnDPZu4J0Golud2auZXqBCjCowmKzCDAdFxcTrcA7WV8rSCUKEBCADt1YCqmBWNCALOpHoohh/EfRv9FYhqqKHuNozR0DSD81CriMoJJI5SPPcDy8lyPCOMd2ajH3pmpMSQW5zJcDNgS6SLDTTU9Ox9Oq3MJIuJl0eF0EQRYggiFm1YXvMkQ5h8yeWtgrQ607fzwbag/NYGKoMBGUEX3sBcbarGOHc68nQXDiAbciI/yQbdtcfjH102/Irj/abWHu4JaDD8kkuGouRBBMlpEfwdVvBQc3UunQSLZnWAnSJINtpXPe0Bg90YYmXktB6ABu4uWgGOpUvFWdg6x7vEvaBHfjMA0NFmCTDRHzGnW66duJBO4A2McxFgfque9njR3WJ/8xUEWjcbfNbnG08pD2HeLSddtpnzv5xNRn98ZEOvfRwP0JV+d/4jl9XeswFg4XEyM3IXBnXpzClVxTrkERE2kep/vCtGe6o4285sBvPlt+adOo4iSAPnbykLXjGDdwzETYzEa39PRLF8TbQpPq1Q7Iy7gxpzRIEidrj6pSMs5gYDQRMn4vnACK9XwiWuF2mHbeNrfzKm3FQdMt4+9prfT9hY/EcWImbeCI61Wz56BBfRfDPHyAg7keHy+KQq6j6bvhuMsAjN5nS2mig2o3WSJJv/ADHnoU6LKTrAix5x5+W39kosptpkTLhIB33kb/ksltdgAk2G5npuVr2kAmNP57xM/pbqisdCAY11P75pRn+9scbev9j+wpSD+5+c/qtTTrkb23vA63ImVl4fFyBpHKRppa/0SkZI53/fmgTMqL6w2B/e4Umu8vRVEmn5fRSlR81AtnePVBaXWVTDy31VrIA/RQJb/ZBJtNRfT5INcdR8lIPB0Tg0vamBhzIMl9NrW6Ek1GgCx5rG/wBHteW5wA8OB1MnJBGa3i+EHKVsu0BGSmDF6+Hif/GYfyCzqtJrxDhI/IjQg7HqszrVYVMkkA6E31mQCbA6XGvXU2nPWJ7mQGwQ7KZBMBwPWBF9CRH1tllVEYQnKEEBZSQFVWrNbrPyBNvlpqgulAN1qanFTIEBoibmTaZmBawWMeKu1ZL4HQXsCdBIveJ6KUjAwPZ4YjDsqNqZe9ZJDmhwBIhrmaQQPxB2vKy6PhmDLaTW1IzCQS0yDDjBmBciJ03XOcLxhpUqdDPDmsbTAByublY0WpuBJmDBy+krIOKc4HO+CSQA90tm0RcXsT8j1U4roHYQF0z8jzm5WHxFrKNN9V5MNk+FoJjcCTcx1Wt96rBsMdpaDGxsQZOumvTcFGK4o7I4Eh0SHXFoYSfhHI+qXEmsrHPba4DSIzSAPEwvJLjBEUg4/wA7eq5n2tHu6FIHUvMQeWT+q2DmsqNY6oxz2+NpHe1C4vbMuu4aNpOHW3JY3HK1JtGi7FU61ZrQ2SIqBpa5geXND7BwMWEeUoq/2bgGjiSTl/2qqYJIsIJN9r3811QwoN2PkG0yDOUwR+hXCYXjnD+7q+7h1IPa6A5rhL3k5y6SbHLTkfwrLq8ewmUtbVcMrQ2kCXAhpcHuBJ5louL+HoFSOgqYItPhmDcXBMzt8zHIyN/jjiI7iqSDam8xBggMJMbn/Dt1kFaFvG8O3MaWKEtoubSDzTiXue5wcHC7SRTudtCr38ZpVW1hSxDXxSLiJpudmuJc1pzfeaCQAZde7jIYfGMeyoWtp0qbqbXXD2OMgFxNoECcvWDtdY/vh7h9EtBzAgQHQxoMNY1mYtyjKPiEwddF0XEGve0hxqmm7I0EteZJqBrmm5AMwLjVYY7Otg2xHxEWpl3hBlpHh1MC3UqbTGw4AXVWmo+uyakObSse7DSaeubM4Oc3NfQkgFZ2LZTcLYik2crpkXa1wOzxIMET1WvocOpNZTa5uLmm/vGxSdZ7XHK6clzAbaYloMSm/DMER7/4W02t+xmBRcXU9aJ0NuoK1xG2dgZ1qM+mhG0k8ifVantLW92oGtDKgD2iAQCS51jOXaEq2BoPGRzcSBG1MiCGtEh3dggnu2kXsRaFqu1vDGGi59PvnEmSwhrWhneuqmfCMoaS4ydnmZtDZDG4pYp1SkHiiweEODS85jLcwiacGRtm5aKujXqPkigQWgEhz25hIBEQ0tkiN/PcLWcCx1OrRw7WYukT3YbUY19NzqfgE3DtQWAfzlZ+Oi724ll4GWGwJcwE2dNgD6n5ZVLBY5z3ZTRfTI2qPFzL7tjUeElWe9vDgw0nDYPLyW6tFjBLviHofnU7D0xcYijYXgM8RiBJzSTBiZ2CeIo06gpkYmlTggnLkJ1DoALtfDCdE8XxOox2U0C5sCaveAsEkD4ss/TZSfjKrBJoA2FxUEAmBHwAj0WqHDQ8HNjG3e8GcoMZwJEPGzGkG9jvJWxw7Gw9pxFOz5DiLm4cABnixt8kGVW4hXFMVG0mVJGjKhBE7nO1toRRx2IfTa5jaMk3Bc+0SDtchw0la33NpeW+8VSPAWmmwu0LrNsYAkfRWMwIuxtTE5XHOSKTxDmkFuUmnzvv8A+boy6GLxFVji11NrgLS0lslrXNkipMQ7lqqW1q5ZVdVrsYKeecjMwAZJkvcCbAXgJYbhgoEdz7xDnfakjYMfBBc0QZLdCN1LE8KzA5addwcWufNUZXNmXSM95H5INfhqlQVHNr4wkNDo7ttNglgJc2zSbBpOo0KorCmyuM+LxDqZcA8GpDYqNaaeUNuBmeBtYeuzw3CaD6WejRoGmQ5zageHNBuMzYDhYt2O3RSwoZTwzcQ0URSDM2djHOc5psCG5Wm86KQazEUMHUNGrSY/vG18Jlc81A4irVpk2cbkCx1hdsuQcCIaSA1mIL4AM+Bxql1yY+0zW5Bb6nxIbn5aGYn5bW6q5prZFRlY9DGNcLE6xe2ms8lcStIMyFD1QgsaVpePVDmb8GkXIDjO48ojTcrdNKbnbEaz5fNTRwmNxNZgBDKZEzmdUjpYRvPPbRV4XGnKM7Wgm0Me3npB0t5+XLecWdI8EAC+rrC3nf5Ba4V2MA70uE9CZtcW3WG0cThBXYAbZTmbocvhIgkEyPFynobg83xQd1LTRoPqGMoqMa2cx2fdrhafDY87W39XF0CZbn1v4CCdJGkk2589VXj8Zh67O5e4tv4S7K17HEkhzC4iCCJOx6ai4jmn1iGgHC4ih4gT3IbVEte113Mew/diQNCYV2G45hmCoH16rM7nFzatKubmiGNkZHeLOCT0ceQXa8D4g5zcmMpkupnKKwbAe37rxNzIurMTw3CvN61OPwujbfX+yqOL4TxSnTphrcdQdDTlpuLWta4MqgNHeFpgl4G3xSdCsyhjaxawDFYeq3u2B9MVG1BUALw6mfFJzDuyTrpyW7f2awbrGrhzPMsnpE3GqkfZ3gnX+zM6mGn6ti6uDgsdwfEtNV1OjUdBfHdsfDmtecuXLJuIIkroG+zysfjxDcwsS1pAJcWOsYkgZyCZ+6dFuX+zPBERmpT/gE7aw/9yoj2b4ZsZa4Z0aS3brUJ/YSFaV3s1rF5HvNNosAXUyRIdUbrLYEUp/nCjg+yDsNUfiHVg4Nw735RaPeKb6YD3kw4NzE6DbSF0jewjB8OKqCLWr1mny8L7JVOwjtsdiAY096rf8AuuSriKW9sDUqii1jCw4mnFTNch+JbUETE6xsuldwen3Fah3dTJWdUc/xUpms7M6LiLrnKnYSubM4hiN/+ZrTfWTfp5LDf7PsaPhx+IN/+1Vx/wDVXo9BpuLQ1oY8gACZp7CL+MXUu+d/0qnrS/8A2vJ+0nAOI4d806+MfTM5clapUIg2DhImxA56wCLjnanEeINu6vXaLiHSLiLEOEg3mOqUj3oVXf8ATf8A/D9HLG4tXnD1wWvH2VT7p/A7deS8KZxGu8NFas0mJztpQNJJOXnNtY+U9jxTstimgHD4qrVaZzNe3DTESI+yAcNZ8xqpSMfsBUAxL5H/AASYYMwjvWwcrZPO8bLosPjm0BUe81XNqV3FneZgAwiTkL3EBoDXENGXT4RquEqYLEUpIrua4QHDusM10WNwGA2lKp70Q0DE1Y3Hd4d21yJZ1+qzmxZXc4jiAohtTI5x+0DgQ4Ak12NbciJhx+diRKtw3EQxuIJcajs9R1Km5mQwG+GmImBIIlwBubLz4HGuBHvFQg2vSoEQTdvwRBMT5IGExh8Rr+LUl1HCSDe8mjO5PzKtI7/CcXa2q8PdULXkupzTMMaxjTDcslwIcTMCzb7E41bizXVaVcGtk7sg0gDkLnu0d4speMrrwfhMFcLWdjR/zJOoH2eEsCANqekADyA+UD75qcXO4mnhSZ88nU+pSkd/i+Ktr1BTaK47qtRqTTD5e1pObM1onIDAIOs6KzimMGIo1KbqdXJULRSc0ObnAc0g5i05PENwRBHMgefN9/mRiYJET3eEBidJFPS30UabsY2B725obAAa3CgA2sMotf8AJPRHomK4m6sXUe6JbUp1GgS0FxOYDUiBkBJ5G14VlDGd2xlMMAa2KQZLZDWNy7OnVsTELzllXEkDNi6xn8JpSPQAj9lUYhrsvjxtccz3z2meZhxB/p6qeiO9bjfdcM6kym0ikAx3dl7gDVuMrC1znf7wE3Ohkpe95KNKiBkaWtbmZSc7IGgGXMpgBhJEZYHxGIheXVMTSJye8YmseTa9Vx9Q0xfpssarwwPLfsnQIl1Y5nO8QkhoEmB5aJVj0driSS57XiSSAIIL3udBvrB6fEFe/EE5tT+HN4YImOpgAXm9/nmcL4VhsgGHA7sDL4XfMyIkG8xbVZbOFsboXHXfncxKkK1+DxDqZAqGDeM2pFosPi16ardYOtLdDEwLEaayItp1WGMACQBoOZBAidvmtl3UAAEiI0todPJXE1IoTQqJsQ4qLChyqKqlEGbA9IH9rrQ4nB1C4+AlttQXD02v+yujaEyVNwzXD4rg5DZFJhEiYD2uMbASZ0NuUfLWjg7ZDvGBqWi7pucoH5+VpXprXKWQHUA+YBU8r6eaVMSAc9Q123gZg4gWBFmu08Qv09dY7i1NzvFXqN1mC8m0AjTpzXrdTCUiILG7RAg25EaLBr8AwzzLmSYI+J++p1v808np5v7xRERVqnWHPNUDnqRylZ1B9Nwl1WzTEmsDEn+IfpsuoxHYvDkfZF1MzIgyPR0yFq6vs/E2fmbbZwNv/Uj6KedWqKvERGb3lsaAS0NI5y0Rv1F1hMx9O4NQGROaWgTys3e37Kz6/s6EeB7p8xPlcxyv0WDW7A1r5S8HmHN2BsHZp3Ox105IVfS44G+HvHzoIynlaIvMR6qGL7VMYzI2TU+6IZMx96BIF4+a1H+oFcnxUhGhBLzYHmDr5RqrD2BxBAYKYyiTHe1AOQ8PdxJHW0nVWGwf6y1NZY0RqJjS+rYDvpdX0ePucPDWfOvhc0BsXgHIRz5LMwXYZ8eOkBA0B/M5RJV7OwzgLNy23DnG/wDFm/RSFxq3do6wjLiqgO7XmDGh1aJ0jdZB7W4nKPt52s4g/MjKeWyy8V2LrmCxjdtxsd5CjQ7FYncNAvMMY4nkDf8ATdXpxqncYc4zUxFcmRIFTMw5tIBcCCI/yTq8aqNcS19QQJE94HaH/vY/z3W3PYWsR/wwbQ4tEjmILCBqsOr7PqwMtqtJEatI62IZe20j9FJpcU0uN1XNu7EOmSBcCQLaEnbnsVRR4m4v8TnDW5eyRF7ECNYMdSsv/UnEASMwM6CXyObsxvvy112THY6uGiGka6NAkg2NtDci/Q7JBVU4wcrgalMm5aC1piJF/CJUG495sO6gHQNpl0awDF/QaLJd2OxQuGFxJBddhki2lomLwsVnZqtMFj430MgRzeN/yQ4ga8ye8JPLLRIF7bN/f0qbiiZHeOcZOkAjpAfe82WyZ2Wq2im/qS9gM7GAfpKi7sfUaLUah5AEkeRImyQarFve6CXvabjwnX+Vzp3v5LGbhnG+Yug7ZXbfeHeSQt0/s5iDf3Z4O0T+rZ257qNHsvUkzh8QCdA0nbaXNgXnntzSDVUWwcsUzoZcWEQdvjgGwt0MrLwtI03S2nQGYEScPQJgnUHKd9Z+q2GH7KYgj/cvbJ+F0u355m+vRZdDspXjKacz+IaGIBMOHP6J0at2OxD2nxUzB8LRRpy78VhT0uPVW06WIe4A08LzDjTc0zynKPLRZFLsbic0VYA0ljXk+ctIjQaz+q6DC9nTTMh1Rw0ipndbfV0HbZTpxpMJUx9JpFJtABzpOVroJnKSR5N1tositieIOaHB9DqGgzboXR6LqqHD8rfDE9WkR5X5q+lhYEGDbSHfmSVYVo+DYPGAh1arSyxdgY6bj/FAi17yugQGxtCRK1nGSQlmQirEQpBCqIgJgJwiEEgpSoFIoiZSCIQEVJpUpUEsyIlmRmKiSgIJFyA8pJgIGahQKhUcqAEExUKQeUoRCCWcoFQpBNUSbVKeZVoSieZMOUEpSonJRmUJSSrFmZMOUJSKVFmZGdVISqtLlEuUUkE5UXFIFBUEHBQyq0JOaiseEK7IhSFMhKEEpwqEUwiEgUDIShSSRACiCmWpFAwEyFGE8yAKSEkErphIKQCBSnCeVSIVEUJpoiITKChApQFMlRhAkJOCAopoKWZSzIIhCYQ5ABBQhAIQEggCmkUIFCE4QAgcIShCD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8548" name="AutoShape 4" descr="data:image/jpeg;base64,/9j/4AAQSkZJRgABAQAAAQABAAD/2wCEAAkGBxQTEhUUEhQUFRUXFxcXFBQUFxUXFRgXFBQXFxYXFxUYHCggGBwlHBQXITEhJSkrLi4uFx8zODMsNygtLisBCgoKDg0OFxAQGiwcHBwsLCwsLCwsLCwsLCwsLCwsLCwsLCwsLCwsLCwsLCwsLCwsLCwsLCwsLCwsLCwsLCwsLP/AABEIAK4BIgMBIgACEQEDEQH/xAAbAAACAgMBAAAAAAAAAAAAAAAAAQIDBAUGB//EAEYQAAEDAgQDBQUGBAIHCQAAAAEAAhEDIQQSMUEFUWEGEyJxkQcUMoGhI0JSscHwYoLR4XLxFRYkM0NEU1Rjc3SDkqLC0v/EABYBAQEBAAAAAAAAAAAAAAAAAAABAv/EAB0RAQEBAQEAAgMAAAAAAAAAAAARASESAjETQVH/2gAMAwEAAhEDEQA/APTgUwkmsKEJFEoGhJCBppICATSRKBoCSYQ004UUwFUMKQUUwgaaQThUMIRCAEDCkEgrAqIoKCmAgrKgVaQqiFNCRCIRCihIplJEIJpJoEkmkgaRKC5RlBKEKQQoKk0k5QJMIKAgE4QhFEISQgEBCEEgmophMNSBTBSTAVQSmCgJoCUIQEDDkwUgmqJgoBUQpAoHCQCZRCog5VlTcVAqaEhMBJRSSUikiFCUqRShBEuSlMhJQCEQgBA5QmhFitMIQiAIQhBJCimCgaIQhFIlEoTDUQlIIhSyq4oTRKAEQKQCgCpgIAJlEIVAAnCITa1UMBNGRAagaCjKiEEHNUCFJxUSoEhIJgqKSJQUBAFRITJSRChKE1GVFEpIKUoiWZCWdCgiEZkgU4QMFMKKYVDQlKEEgpKEpoJocVFRe8NBc4gNAkkmAANSSirmqxpXm3GfaKSRTwjAXGTmcM5ImGhrGmQ4wTfoNTbUM7aYpxc6qXsBDbMaMoBJHhlpvBDpMTop7zF869gsod8wnKHNJ/CCJ9NV5E3tDXrMim5+fxZnZjyA5CHHS39FpMfhn0ngm5ky4gZs8yWlskj4pU/Ivl7Bx7tJRwsB4c5x+60CdAY87j1ExK0HB/aPTqvLalIsH3XN8QjrHz05LlcUXYhzWk5nPbJkESQQy7tR8NoWqx3Bu7d8M+KARcfFYxubxA3Cz608vYsd2qwtFuZ9TWYABl0awNVrcV24pANyAONTN3esGDDZtuTsuKocMr4vwgAOEBpkAQBc7ztfposTEYGtQqMbV8LWvhpMS6HAnLaTqB66Jvz0849dqcXY0CfEDPiYDYjYt2MTvstTj+1IbORmaDz1AJmJEbeqsqtaILHtAI8TXO8LoAMmZGthobWK1nE+BtqZXH7JzSGggkMcHQdQTlHUSJBC3u7+kzMb3hHaJlaQYa4aiRtqP3zWbU4g0CQZkE2v+9VwbeCVGFuRwIvlNJzSHTPOemkm6zaOHqjKYMBogBwgwS0xoBvfz0Uz56THUUeKtc6J3OlxAPMCFsWvkLh3Yeq0lzA7MIkZrExedTuNtBqtt73UY2YFrkDSJN5IECLq58v6kb2tWA3VZqrQ4rEVHgxIFoJmTBuPn+u6G55ymQYPODDbOHIyOaeiN82qOilmC0GGxmRpc50zMwIPoTA+U6rZ4SsC1pkXvYz6c9fqmfIjLQXKs1fn5Ks1VaiwuCJWIa8/sq1tTqpVi0pIlJENIolIuRUZQhCBtUpVbQpoGknCWVEMISyoARTCYKipBESXGe1iu8YIBhjPUDXCJzANc6DH8TWn5Lscw5rivavAwtMc6nSNDrOgU36XMa32VcOa99c1GUyKPdZDlGYue0uzudEkgWBJ3XfcS4JQrgB7BI0IA67ER947brk/ZSwZcXAv3zZ02ZAHygrucx/qmSLv2w8F2foUjNNmU5co5DkY3v6bQuL4r2Hq1ajnARmffUt/xD0HzcZjVd+2seRU24h34T+iu5mpdaDsz2TbhgC+C8aOBPOYuTAiPPdbg8HoZMmS0k2JmT1lZPeqLnHa3W37KswLDYOnT+Fonnv1v1hanjfA6LmOqOElsubmvDjHPqtuAfxcvP8ANa7jIzUnAEeKATI0kWg62TYJYfhVFg/EZvI18x8z6lT/ANGNHwuewfha5wbrNhNj5Ih2vODIHNQo4qTuItF9d1OCXuTGmZa4wLvAzWvJcNdteSy6bxplb8tPVUl03n1tp5hSadP1VwZQqAaBVVWtcLxfXqNwqnuVWY9NeRSkWNogH4jHL9lX92LGI87lUsrHl/VXF0iTKYNbUwQcYcZF5uRr0FlNtKLTAtA1HXVZcg6/UXSqMHOPVSDHdO3S8D0glKoDN/p++qyQxVO8rJuCks8vp/RVmmP6R1V77i09TuptsdPz5KRWu47iX0qDnscA5pYfHoRnbmBjm2RO0qzgvFmYhpI8LmktewmS0gkSDuDlMHoVi9qnf7LV3+GBBOrxaNSuJo4moytSdRflJqZHHxEeOq1p8DnDPZu4J0Golud2auZXqBCjCowmKzCDAdFxcTrcA7WV8rSCUKEBCADt1YCqmBWNCALOpHoohh/EfRv9FYhqqKHuNozR0DSD81CriMoJJI5SPPcDy8lyPCOMd2ajH3pmpMSQW5zJcDNgS6SLDTTU9Ox9Oq3MJIuJl0eF0EQRYggiFm1YXvMkQ5h8yeWtgrQ607fzwbag/NYGKoMBGUEX3sBcbarGOHc68nQXDiAbciI/yQbdtcfjH102/Irj/abWHu4JaDD8kkuGouRBBMlpEfwdVvBQc3UunQSLZnWAnSJINtpXPe0Bg90YYmXktB6ABu4uWgGOpUvFWdg6x7vEvaBHfjMA0NFmCTDRHzGnW66duJBO4A2McxFgfque9njR3WJ/8xUEWjcbfNbnG08pD2HeLSddtpnzv5xNRn98ZEOvfRwP0JV+d/4jl9XeswFg4XEyM3IXBnXpzClVxTrkERE2kep/vCtGe6o4285sBvPlt+adOo4iSAPnbykLXjGDdwzETYzEa39PRLF8TbQpPq1Q7Iy7gxpzRIEidrj6pSMs5gYDQRMn4vnACK9XwiWuF2mHbeNrfzKm3FQdMt4+9prfT9hY/EcWImbeCI61Wz56BBfRfDPHyAg7keHy+KQq6j6bvhuMsAjN5nS2mig2o3WSJJv/ADHnoU6LKTrAix5x5+W39kosptpkTLhIB33kb/ksltdgAk2G5npuVr2kAmNP57xM/pbqisdCAY11P75pRn+9scbev9j+wpSD+5+c/qtTTrkb23vA63ImVl4fFyBpHKRppa/0SkZI53/fmgTMqL6w2B/e4Umu8vRVEmn5fRSlR81AtnePVBaXWVTDy31VrIA/RQJb/ZBJtNRfT5INcdR8lIPB0Tg0vamBhzIMl9NrW6Ek1GgCx5rG/wBHteW5wA8OB1MnJBGa3i+EHKVsu0BGSmDF6+Hif/GYfyCzqtJrxDhI/IjQg7HqszrVYVMkkA6E31mQCbA6XGvXU2nPWJ7mQGwQ7KZBMBwPWBF9CRH1tllVEYQnKEEBZSQFVWrNbrPyBNvlpqgulAN1qanFTIEBoibmTaZmBawWMeKu1ZL4HQXsCdBIveJ6KUjAwPZ4YjDsqNqZe9ZJDmhwBIhrmaQQPxB2vKy6PhmDLaTW1IzCQS0yDDjBmBciJ03XOcLxhpUqdDPDmsbTAByublY0WpuBJmDBy+krIOKc4HO+CSQA90tm0RcXsT8j1U4roHYQF0z8jzm5WHxFrKNN9V5MNk+FoJjcCTcx1Wt96rBsMdpaDGxsQZOumvTcFGK4o7I4Eh0SHXFoYSfhHI+qXEmsrHPba4DSIzSAPEwvJLjBEUg4/wA7eq5n2tHu6FIHUvMQeWT+q2DmsqNY6oxz2+NpHe1C4vbMuu4aNpOHW3JY3HK1JtGi7FU61ZrQ2SIqBpa5geXND7BwMWEeUoq/2bgGjiSTl/2qqYJIsIJN9r3811QwoN2PkG0yDOUwR+hXCYXjnD+7q+7h1IPa6A5rhL3k5y6SbHLTkfwrLq8ewmUtbVcMrQ2kCXAhpcHuBJ5louL+HoFSOgqYItPhmDcXBMzt8zHIyN/jjiI7iqSDam8xBggMJMbn/Dt1kFaFvG8O3MaWKEtoubSDzTiXue5wcHC7SRTudtCr38ZpVW1hSxDXxSLiJpudmuJc1pzfeaCQAZde7jIYfGMeyoWtp0qbqbXXD2OMgFxNoECcvWDtdY/vh7h9EtBzAgQHQxoMNY1mYtyjKPiEwddF0XEGve0hxqmm7I0EteZJqBrmm5AMwLjVYY7Otg2xHxEWpl3hBlpHh1MC3UqbTGw4AXVWmo+uyakObSse7DSaeubM4Oc3NfQkgFZ2LZTcLYik2crpkXa1wOzxIMET1WvocOpNZTa5uLmm/vGxSdZ7XHK6clzAbaYloMSm/DMER7/4W02t+xmBRcXU9aJ0NuoK1xG2dgZ1qM+mhG0k8ifVantLW92oGtDKgD2iAQCS51jOXaEq2BoPGRzcSBG1MiCGtEh3dggnu2kXsRaFqu1vDGGi59PvnEmSwhrWhneuqmfCMoaS4ydnmZtDZDG4pYp1SkHiiweEODS85jLcwiacGRtm5aKujXqPkigQWgEhz25hIBEQ0tkiN/PcLWcCx1OrRw7WYukT3YbUY19NzqfgE3DtQWAfzlZ+Oi724ll4GWGwJcwE2dNgD6n5ZVLBY5z3ZTRfTI2qPFzL7tjUeElWe9vDgw0nDYPLyW6tFjBLviHofnU7D0xcYijYXgM8RiBJzSTBiZ2CeIo06gpkYmlTggnLkJ1DoALtfDCdE8XxOox2U0C5sCaveAsEkD4ss/TZSfjKrBJoA2FxUEAmBHwAj0WqHDQ8HNjG3e8GcoMZwJEPGzGkG9jvJWxw7Gw9pxFOz5DiLm4cABnixt8kGVW4hXFMVG0mVJGjKhBE7nO1toRRx2IfTa5jaMk3Bc+0SDtchw0la33NpeW+8VSPAWmmwu0LrNsYAkfRWMwIuxtTE5XHOSKTxDmkFuUmnzvv8A+boy6GLxFVji11NrgLS0lslrXNkipMQ7lqqW1q5ZVdVrsYKeecjMwAZJkvcCbAXgJYbhgoEdz7xDnfakjYMfBBc0QZLdCN1LE8KzA5addwcWufNUZXNmXSM95H5INfhqlQVHNr4wkNDo7ttNglgJc2zSbBpOo0KorCmyuM+LxDqZcA8GpDYqNaaeUNuBmeBtYeuzw3CaD6WejRoGmQ5zageHNBuMzYDhYt2O3RSwoZTwzcQ0URSDM2djHOc5psCG5Wm86KQazEUMHUNGrSY/vG18Jlc81A4irVpk2cbkCx1hdsuQcCIaSA1mIL4AM+Bxql1yY+0zW5Bb6nxIbn5aGYn5bW6q5prZFRlY9DGNcLE6xe2ms8lcStIMyFD1QgsaVpePVDmb8GkXIDjO48ojTcrdNKbnbEaz5fNTRwmNxNZgBDKZEzmdUjpYRvPPbRV4XGnKM7Wgm0Me3npB0t5+XLecWdI8EAC+rrC3nf5Ba4V2MA70uE9CZtcW3WG0cThBXYAbZTmbocvhIgkEyPFynobg83xQd1LTRoPqGMoqMa2cx2fdrhafDY87W39XF0CZbn1v4CCdJGkk2589VXj8Zh67O5e4tv4S7K17HEkhzC4iCCJOx6ai4jmn1iGgHC4ih4gT3IbVEte113Mew/diQNCYV2G45hmCoH16rM7nFzatKubmiGNkZHeLOCT0ceQXa8D4g5zcmMpkupnKKwbAe37rxNzIurMTw3CvN61OPwujbfX+yqOL4TxSnTphrcdQdDTlpuLWta4MqgNHeFpgl4G3xSdCsyhjaxawDFYeq3u2B9MVG1BUALw6mfFJzDuyTrpyW7f2awbrGrhzPMsnpE3GqkfZ3gnX+zM6mGn6ti6uDgsdwfEtNV1OjUdBfHdsfDmtecuXLJuIIkroG+zysfjxDcwsS1pAJcWOsYkgZyCZ+6dFuX+zPBERmpT/gE7aw/9yoj2b4ZsZa4Z0aS3brUJ/YSFaV3s1rF5HvNNosAXUyRIdUbrLYEUp/nCjg+yDsNUfiHVg4Nw735RaPeKb6YD3kw4NzE6DbSF0jewjB8OKqCLWr1mny8L7JVOwjtsdiAY096rf8AuuSriKW9sDUqii1jCw4mnFTNch+JbUETE6xsuldwen3Fah3dTJWdUc/xUpms7M6LiLrnKnYSubM4hiN/+ZrTfWTfp5LDf7PsaPhx+IN/+1Vx/wDVXo9BpuLQ1oY8gACZp7CL+MXUu+d/0qnrS/8A2vJ+0nAOI4d806+MfTM5clapUIg2DhImxA56wCLjnanEeINu6vXaLiHSLiLEOEg3mOqUj3oVXf8ATf8A/D9HLG4tXnD1wWvH2VT7p/A7deS8KZxGu8NFas0mJztpQNJJOXnNtY+U9jxTstimgHD4qrVaZzNe3DTESI+yAcNZ8xqpSMfsBUAxL5H/AASYYMwjvWwcrZPO8bLosPjm0BUe81XNqV3FneZgAwiTkL3EBoDXENGXT4RquEqYLEUpIrua4QHDusM10WNwGA2lKp70Q0DE1Y3Hd4d21yJZ1+qzmxZXc4jiAohtTI5x+0DgQ4Ak12NbciJhx+diRKtw3EQxuIJcajs9R1Km5mQwG+GmImBIIlwBubLz4HGuBHvFQg2vSoEQTdvwRBMT5IGExh8Rr+LUl1HCSDe8mjO5PzKtI7/CcXa2q8PdULXkupzTMMaxjTDcslwIcTMCzb7E41bizXVaVcGtk7sg0gDkLnu0d4speMrrwfhMFcLWdjR/zJOoH2eEsCANqekADyA+UD75qcXO4mnhSZ88nU+pSkd/i+Ktr1BTaK47qtRqTTD5e1pObM1onIDAIOs6KzimMGIo1KbqdXJULRSc0ObnAc0g5i05PENwRBHMgefN9/mRiYJET3eEBidJFPS30UabsY2B725obAAa3CgA2sMotf8AJPRHomK4m6sXUe6JbUp1GgS0FxOYDUiBkBJ5G14VlDGd2xlMMAa2KQZLZDWNy7OnVsTELzllXEkDNi6xn8JpSPQAj9lUYhrsvjxtccz3z2meZhxB/p6qeiO9bjfdcM6kym0ikAx3dl7gDVuMrC1znf7wE3Ohkpe95KNKiBkaWtbmZSc7IGgGXMpgBhJEZYHxGIheXVMTSJye8YmseTa9Vx9Q0xfpssarwwPLfsnQIl1Y5nO8QkhoEmB5aJVj0driSS57XiSSAIIL3udBvrB6fEFe/EE5tT+HN4YImOpgAXm9/nmcL4VhsgGHA7sDL4XfMyIkG8xbVZbOFsboXHXfncxKkK1+DxDqZAqGDeM2pFosPi16ardYOtLdDEwLEaayItp1WGMACQBoOZBAidvmtl3UAAEiI0todPJXE1IoTQqJsQ4qLChyqKqlEGbA9IH9rrQ4nB1C4+AlttQXD02v+yujaEyVNwzXD4rg5DZFJhEiYD2uMbASZ0NuUfLWjg7ZDvGBqWi7pucoH5+VpXprXKWQHUA+YBU8r6eaVMSAc9Q123gZg4gWBFmu08Qv09dY7i1NzvFXqN1mC8m0AjTpzXrdTCUiILG7RAg25EaLBr8AwzzLmSYI+J++p1v808np5v7xRERVqnWHPNUDnqRylZ1B9Nwl1WzTEmsDEn+IfpsuoxHYvDkfZF1MzIgyPR0yFq6vs/E2fmbbZwNv/Uj6KedWqKvERGb3lsaAS0NI5y0Rv1F1hMx9O4NQGROaWgTys3e37Kz6/s6EeB7p8xPlcxyv0WDW7A1r5S8HmHN2BsHZp3Ox105IVfS44G+HvHzoIynlaIvMR6qGL7VMYzI2TU+6IZMx96BIF4+a1H+oFcnxUhGhBLzYHmDr5RqrD2BxBAYKYyiTHe1AOQ8PdxJHW0nVWGwf6y1NZY0RqJjS+rYDvpdX0ePucPDWfOvhc0BsXgHIRz5LMwXYZ8eOkBA0B/M5RJV7OwzgLNy23DnG/wDFm/RSFxq3do6wjLiqgO7XmDGh1aJ0jdZB7W4nKPt52s4g/MjKeWyy8V2LrmCxjdtxsd5CjQ7FYncNAvMMY4nkDf8ATdXpxqncYc4zUxFcmRIFTMw5tIBcCCI/yTq8aqNcS19QQJE94HaH/vY/z3W3PYWsR/wwbQ4tEjmILCBqsOr7PqwMtqtJEatI62IZe20j9FJpcU0uN1XNu7EOmSBcCQLaEnbnsVRR4m4v8TnDW5eyRF7ECNYMdSsv/UnEASMwM6CXyObsxvvy112THY6uGiGka6NAkg2NtDci/Q7JBVU4wcrgalMm5aC1piJF/CJUG495sO6gHQNpl0awDF/QaLJd2OxQuGFxJBddhki2lomLwsVnZqtMFj430MgRzeN/yQ4ga8ye8JPLLRIF7bN/f0qbiiZHeOcZOkAjpAfe82WyZ2Wq2im/qS9gM7GAfpKi7sfUaLUah5AEkeRImyQarFve6CXvabjwnX+Vzp3v5LGbhnG+Yug7ZXbfeHeSQt0/s5iDf3Z4O0T+rZ257qNHsvUkzh8QCdA0nbaXNgXnntzSDVUWwcsUzoZcWEQdvjgGwt0MrLwtI03S2nQGYEScPQJgnUHKd9Z+q2GH7KYgj/cvbJ+F0u355m+vRZdDspXjKacz+IaGIBMOHP6J0at2OxD2nxUzB8LRRpy78VhT0uPVW06WIe4A08LzDjTc0zynKPLRZFLsbic0VYA0ljXk+ctIjQaz+q6DC9nTTMh1Rw0ipndbfV0HbZTpxpMJUx9JpFJtABzpOVroJnKSR5N1tositieIOaHB9DqGgzboXR6LqqHD8rfDE9WkR5X5q+lhYEGDbSHfmSVYVo+DYPGAh1arSyxdgY6bj/FAi17yugQGxtCRK1nGSQlmQirEQpBCqIgJgJwiEEgpSoFIoiZSCIQEVJpUpUEsyIlmRmKiSgIJFyA8pJgIGahQKhUcqAEExUKQeUoRCCWcoFQpBNUSbVKeZVoSieZMOUEpSonJRmUJSSrFmZMOUJSKVFmZGdVISqtLlEuUUkE5UXFIFBUEHBQyq0JOaiseEK7IhSFMhKEEpwqEUwiEgUDIShSSRACiCmWpFAwEyFGE8yAKSEkErphIKQCBSnCeVSIVEUJpoiITKChApQFMlRhAkJOCAopoKWZSzIIhCYQ5ABBQhAIQEggCmkUIFCE4QAgcIShCD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6738" name="Picture 2" descr="http://www.pbs.org/empires/victoria/photo/empRhodes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24375" y="514350"/>
            <a:ext cx="4619625" cy="3141347"/>
          </a:xfrm>
          <a:prstGeom prst="rect">
            <a:avLst/>
          </a:prstGeom>
          <a:noFill/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0" y="1"/>
            <a:ext cx="9144000" cy="5143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Colonization/imperialism of Africa</a:t>
            </a:r>
            <a:endParaRPr lang="en-US" sz="36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1620" y="4048125"/>
            <a:ext cx="4582379" cy="2752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677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4953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i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Journal Entry 1/8/18</a:t>
            </a:r>
            <a:endParaRPr lang="en-US" b="1" i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95300"/>
            <a:ext cx="9144000" cy="6362699"/>
          </a:xfrm>
        </p:spPr>
        <p:txBody>
          <a:bodyPr>
            <a:normAutofit/>
          </a:bodyPr>
          <a:lstStyle/>
          <a:p>
            <a:r>
              <a:rPr lang="en-US" sz="4800" dirty="0" smtClean="0"/>
              <a:t>Answer both questions…</a:t>
            </a:r>
          </a:p>
          <a:p>
            <a:pPr lvl="1"/>
            <a:r>
              <a:rPr lang="en-US" sz="4400" dirty="0" smtClean="0"/>
              <a:t>What </a:t>
            </a:r>
            <a:r>
              <a:rPr lang="en-US" sz="4400" dirty="0"/>
              <a:t>are the different Cultural </a:t>
            </a:r>
            <a:r>
              <a:rPr lang="en-US" sz="4400" dirty="0" smtClean="0"/>
              <a:t>Universals?</a:t>
            </a:r>
            <a:endParaRPr lang="en-US" sz="4400" dirty="0"/>
          </a:p>
          <a:p>
            <a:pPr lvl="1"/>
            <a:r>
              <a:rPr lang="en-US" sz="4400" dirty="0" smtClean="0"/>
              <a:t>Describe </a:t>
            </a:r>
            <a:r>
              <a:rPr lang="en-US" sz="4400" dirty="0"/>
              <a:t>the two types of power and how they work. </a:t>
            </a:r>
          </a:p>
        </p:txBody>
      </p:sp>
    </p:spTree>
    <p:extLst>
      <p:ext uri="{BB962C8B-B14F-4D97-AF65-F5344CB8AC3E}">
        <p14:creationId xmlns:p14="http://schemas.microsoft.com/office/powerpoint/2010/main" val="538982280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28700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The Scramble for Africa</a:t>
            </a:r>
            <a:endParaRPr lang="en-US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2422" y="922638"/>
            <a:ext cx="5395783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2060"/>
                </a:solidFill>
              </a:rPr>
              <a:t>Around 1880, European Nations began to race for control of the African Conference</a:t>
            </a:r>
          </a:p>
          <a:p>
            <a:endParaRPr lang="en-US" sz="2400" dirty="0">
              <a:solidFill>
                <a:srgbClr val="002060"/>
              </a:solidFill>
            </a:endParaRPr>
          </a:p>
          <a:p>
            <a:r>
              <a:rPr lang="en-US" sz="2400" b="1" dirty="0" smtClean="0">
                <a:solidFill>
                  <a:srgbClr val="002060"/>
                </a:solidFill>
              </a:rPr>
              <a:t>Driving Factors:</a:t>
            </a:r>
          </a:p>
          <a:p>
            <a:r>
              <a:rPr lang="en-US" sz="2400" dirty="0" smtClean="0">
                <a:solidFill>
                  <a:srgbClr val="002060"/>
                </a:solidFill>
              </a:rPr>
              <a:t>Desire for Resources and Land</a:t>
            </a:r>
          </a:p>
          <a:p>
            <a:r>
              <a:rPr lang="en-US" sz="2400" dirty="0" smtClean="0">
                <a:solidFill>
                  <a:srgbClr val="002060"/>
                </a:solidFill>
              </a:rPr>
              <a:t>Nationalism</a:t>
            </a:r>
          </a:p>
          <a:p>
            <a:endParaRPr lang="en-US" sz="2400" dirty="0">
              <a:solidFill>
                <a:srgbClr val="002060"/>
              </a:solidFill>
            </a:endParaRPr>
          </a:p>
          <a:p>
            <a:r>
              <a:rPr lang="en-US" sz="2400" b="1" dirty="0" smtClean="0">
                <a:solidFill>
                  <a:srgbClr val="002060"/>
                </a:solidFill>
              </a:rPr>
              <a:t>Justification:</a:t>
            </a:r>
            <a:r>
              <a:rPr lang="en-US" sz="2400" dirty="0" smtClean="0">
                <a:solidFill>
                  <a:srgbClr val="002060"/>
                </a:solidFill>
              </a:rPr>
              <a:t/>
            </a:r>
            <a:br>
              <a:rPr lang="en-US" sz="2400" dirty="0" smtClean="0">
                <a:solidFill>
                  <a:srgbClr val="002060"/>
                </a:solidFill>
              </a:rPr>
            </a:br>
            <a:r>
              <a:rPr lang="en-US" sz="2400" dirty="0" smtClean="0">
                <a:solidFill>
                  <a:srgbClr val="002060"/>
                </a:solidFill>
              </a:rPr>
              <a:t>Social Darwinism and White Man’s Burden</a:t>
            </a:r>
          </a:p>
          <a:p>
            <a:endParaRPr lang="en-US" sz="2400" dirty="0">
              <a:solidFill>
                <a:srgbClr val="002060"/>
              </a:solidFill>
            </a:endParaRPr>
          </a:p>
          <a:p>
            <a:r>
              <a:rPr lang="en-US" sz="2400" dirty="0" smtClean="0">
                <a:solidFill>
                  <a:srgbClr val="002060"/>
                </a:solidFill>
              </a:rPr>
              <a:t>Competition became fierce, leading the Europeans to fear war</a:t>
            </a:r>
          </a:p>
          <a:p>
            <a:endParaRPr lang="en-US" sz="2400" b="1" dirty="0">
              <a:solidFill>
                <a:srgbClr val="002060"/>
              </a:solidFill>
            </a:endParaRPr>
          </a:p>
          <a:p>
            <a:r>
              <a:rPr lang="en-US" sz="2400" b="1" dirty="0" smtClean="0">
                <a:solidFill>
                  <a:srgbClr val="002060"/>
                </a:solidFill>
              </a:rPr>
              <a:t>1884-1885: The Berlin Conference is called</a:t>
            </a:r>
            <a:endParaRPr lang="en-US" sz="2400" b="1" dirty="0">
              <a:solidFill>
                <a:srgbClr val="00206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4396" y="1869990"/>
            <a:ext cx="3381534" cy="4652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939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00075"/>
          </a:xfrm>
        </p:spPr>
        <p:txBody>
          <a:bodyPr>
            <a:normAutofit/>
          </a:bodyPr>
          <a:lstStyle/>
          <a:p>
            <a:pPr algn="ctr"/>
            <a:r>
              <a:rPr lang="en-US" sz="3600" b="1" i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Colonization/Imperialism of Africa</a:t>
            </a:r>
            <a:endParaRPr lang="en-US" sz="3600" b="1" i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82600"/>
            <a:ext cx="9144000" cy="6375400"/>
          </a:xfrm>
        </p:spPr>
        <p:txBody>
          <a:bodyPr>
            <a:noAutofit/>
          </a:bodyPr>
          <a:lstStyle/>
          <a:p>
            <a:r>
              <a:rPr lang="en-US" sz="4000" dirty="0" smtClean="0"/>
              <a:t>Using the HW from Wednesday/Thursday answer the following question regarding the </a:t>
            </a:r>
            <a:r>
              <a:rPr lang="en-US" sz="4000" dirty="0" err="1" smtClean="0"/>
              <a:t>imperialization</a:t>
            </a:r>
            <a:r>
              <a:rPr lang="en-US" sz="4000" dirty="0" smtClean="0"/>
              <a:t> of Africa</a:t>
            </a:r>
          </a:p>
          <a:p>
            <a:r>
              <a:rPr lang="en-US" sz="4000" dirty="0" smtClean="0"/>
              <a:t>How impactful was the Berlin Conference?</a:t>
            </a:r>
          </a:p>
          <a:p>
            <a:pPr lvl="1"/>
            <a:r>
              <a:rPr lang="en-US" sz="3600" dirty="0" smtClean="0"/>
              <a:t>Is it fair that Europe divided up a continent?</a:t>
            </a:r>
          </a:p>
        </p:txBody>
      </p:sp>
    </p:spTree>
    <p:extLst>
      <p:ext uri="{BB962C8B-B14F-4D97-AF65-F5344CB8AC3E}">
        <p14:creationId xmlns:p14="http://schemas.microsoft.com/office/powerpoint/2010/main" val="3939356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00075"/>
          </a:xfrm>
        </p:spPr>
        <p:txBody>
          <a:bodyPr>
            <a:normAutofit/>
          </a:bodyPr>
          <a:lstStyle/>
          <a:p>
            <a:pPr algn="ctr"/>
            <a:r>
              <a:rPr lang="en-US" sz="3600" b="1" i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Colonization/Imperialism of Africa</a:t>
            </a:r>
            <a:endParaRPr lang="en-US" sz="3600" b="1" i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82600"/>
            <a:ext cx="4362450" cy="63754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Berlin Conference…</a:t>
            </a:r>
          </a:p>
          <a:p>
            <a:r>
              <a:rPr lang="en-US" dirty="0"/>
              <a:t>1884-1885</a:t>
            </a:r>
          </a:p>
          <a:p>
            <a:r>
              <a:rPr lang="en-US" dirty="0" smtClean="0"/>
              <a:t>13 </a:t>
            </a:r>
            <a:r>
              <a:rPr lang="en-US" dirty="0"/>
              <a:t>European Nations and the United States meet in Berlin to regulate European colonization in Africa</a:t>
            </a:r>
          </a:p>
          <a:p>
            <a:r>
              <a:rPr lang="en-US" dirty="0" smtClean="0"/>
              <a:t>Nations </a:t>
            </a:r>
            <a:r>
              <a:rPr lang="en-US" dirty="0"/>
              <a:t>debated control over already autonomous African </a:t>
            </a:r>
            <a:r>
              <a:rPr lang="en-US" dirty="0" smtClean="0"/>
              <a:t>areas</a:t>
            </a:r>
          </a:p>
          <a:p>
            <a:r>
              <a:rPr lang="en-US" dirty="0" smtClean="0"/>
              <a:t>Divided up Africa without an African ruler present</a:t>
            </a:r>
          </a:p>
          <a:p>
            <a:r>
              <a:rPr lang="en-US" dirty="0" smtClean="0"/>
              <a:t>What were the rules set forth by the conference?</a:t>
            </a:r>
            <a:endParaRPr lang="en-US" dirty="0"/>
          </a:p>
          <a:p>
            <a:endParaRPr lang="en-US" b="1" dirty="0" smtClean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1026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2450" y="1813464"/>
            <a:ext cx="4781550" cy="3713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4067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810000" cy="838200"/>
          </a:xfrm>
        </p:spPr>
        <p:txBody>
          <a:bodyPr>
            <a:normAutofit/>
          </a:bodyPr>
          <a:lstStyle/>
          <a:p>
            <a:pPr algn="l"/>
            <a:r>
              <a:rPr lang="en-US" b="1" dirty="0" smtClean="0">
                <a:solidFill>
                  <a:srgbClr val="FF0000"/>
                </a:solidFill>
                <a:latin typeface="+mn-lt"/>
              </a:rPr>
              <a:t>Control</a:t>
            </a:r>
            <a:endParaRPr lang="en-US" sz="44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52400" y="838200"/>
            <a:ext cx="3200400" cy="5791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 smtClean="0">
                <a:solidFill>
                  <a:srgbClr val="7030A0"/>
                </a:solidFill>
                <a:cs typeface="Arial" pitchFamily="34" charset="0"/>
              </a:rPr>
              <a:t>What’s the best way to control someone?</a:t>
            </a:r>
          </a:p>
        </p:txBody>
      </p:sp>
      <p:pic>
        <p:nvPicPr>
          <p:cNvPr id="1026" name="Picture 2" descr="http://www.referenceforbusiness.com/photos/corporate-control-7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29000" y="228600"/>
            <a:ext cx="5524500" cy="6505576"/>
          </a:xfrm>
          <a:prstGeom prst="rect">
            <a:avLst/>
          </a:prstGeom>
          <a:noFill/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0962" y="5114925"/>
            <a:ext cx="1876425" cy="151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862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467600" cy="838200"/>
          </a:xfrm>
        </p:spPr>
        <p:txBody>
          <a:bodyPr>
            <a:normAutofit/>
          </a:bodyPr>
          <a:lstStyle/>
          <a:p>
            <a:pPr algn="l"/>
            <a:r>
              <a:rPr lang="en-US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Indirect Control</a:t>
            </a:r>
            <a:endParaRPr lang="en-US" sz="44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52400" y="838200"/>
            <a:ext cx="8763000" cy="5791200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3600" dirty="0" smtClean="0">
                <a:solidFill>
                  <a:srgbClr val="7030A0"/>
                </a:solidFill>
                <a:cs typeface="Arial" pitchFamily="34" charset="0"/>
              </a:rPr>
              <a:t>Using </a:t>
            </a:r>
            <a:r>
              <a:rPr lang="en-US" sz="3600" b="1" dirty="0" smtClean="0">
                <a:solidFill>
                  <a:srgbClr val="7030A0"/>
                </a:solidFill>
                <a:cs typeface="Arial" pitchFamily="34" charset="0"/>
              </a:rPr>
              <a:t>local</a:t>
            </a:r>
            <a:r>
              <a:rPr lang="en-US" sz="3600" dirty="0" smtClean="0">
                <a:solidFill>
                  <a:srgbClr val="7030A0"/>
                </a:solidFill>
                <a:cs typeface="Arial" pitchFamily="34" charset="0"/>
              </a:rPr>
              <a:t> </a:t>
            </a:r>
            <a:r>
              <a:rPr lang="en-US" sz="3600" b="1" dirty="0" smtClean="0">
                <a:solidFill>
                  <a:srgbClr val="7030A0"/>
                </a:solidFill>
                <a:cs typeface="Arial" pitchFamily="34" charset="0"/>
              </a:rPr>
              <a:t>leaders</a:t>
            </a:r>
            <a:r>
              <a:rPr lang="en-US" sz="3600" dirty="0" smtClean="0">
                <a:solidFill>
                  <a:srgbClr val="7030A0"/>
                </a:solidFill>
                <a:cs typeface="Arial" pitchFamily="34" charset="0"/>
              </a:rPr>
              <a:t> in order to handle daily management of colony</a:t>
            </a:r>
          </a:p>
          <a:p>
            <a:pPr marL="0" indent="0">
              <a:buNone/>
            </a:pPr>
            <a:endParaRPr lang="en-US" sz="3600" dirty="0" smtClean="0">
              <a:solidFill>
                <a:srgbClr val="7030A0"/>
              </a:solidFill>
              <a:cs typeface="Arial" pitchFamily="34" charset="0"/>
            </a:endParaRPr>
          </a:p>
          <a:p>
            <a:pPr marL="0" indent="0">
              <a:buNone/>
            </a:pPr>
            <a:r>
              <a:rPr lang="en-US" sz="3600" b="1" dirty="0" smtClean="0">
                <a:solidFill>
                  <a:srgbClr val="7030A0"/>
                </a:solidFill>
                <a:cs typeface="Arial" pitchFamily="34" charset="0"/>
              </a:rPr>
              <a:t>Goal: </a:t>
            </a:r>
            <a:r>
              <a:rPr lang="en-US" sz="3600" dirty="0" smtClean="0">
                <a:solidFill>
                  <a:srgbClr val="7030A0"/>
                </a:solidFill>
                <a:cs typeface="Arial" pitchFamily="34" charset="0"/>
              </a:rPr>
              <a:t>Develop future leaders within the colony</a:t>
            </a:r>
          </a:p>
          <a:p>
            <a:pPr marL="0" indent="0">
              <a:buNone/>
            </a:pPr>
            <a:endParaRPr lang="en-US" sz="3600" dirty="0" smtClean="0">
              <a:solidFill>
                <a:srgbClr val="7030A0"/>
              </a:solidFill>
              <a:cs typeface="Arial" pitchFamily="34" charset="0"/>
            </a:endParaRPr>
          </a:p>
          <a:p>
            <a:pPr marL="0" indent="0">
              <a:buNone/>
            </a:pPr>
            <a:r>
              <a:rPr lang="en-US" sz="3600" dirty="0" smtClean="0">
                <a:solidFill>
                  <a:srgbClr val="7030A0"/>
                </a:solidFill>
                <a:cs typeface="Arial" pitchFamily="34" charset="0"/>
              </a:rPr>
              <a:t>Eventually would allow for independence</a:t>
            </a:r>
          </a:p>
          <a:p>
            <a:pPr marL="0" indent="0">
              <a:buNone/>
            </a:pPr>
            <a:endParaRPr lang="en-US" sz="3600" dirty="0" smtClean="0">
              <a:solidFill>
                <a:srgbClr val="7030A0"/>
              </a:solidFill>
              <a:cs typeface="Arial" pitchFamily="34" charset="0"/>
            </a:endParaRPr>
          </a:p>
          <a:p>
            <a:pPr marL="0" indent="0">
              <a:buNone/>
            </a:pPr>
            <a:endParaRPr lang="en-US" sz="3600" dirty="0" smtClean="0">
              <a:solidFill>
                <a:srgbClr val="00B050"/>
              </a:solidFill>
              <a:cs typeface="Arial" pitchFamily="34" charset="0"/>
            </a:endParaRPr>
          </a:p>
          <a:p>
            <a:pPr marL="0" indent="0">
              <a:buNone/>
            </a:pPr>
            <a:r>
              <a:rPr lang="en-US" sz="3600" dirty="0" smtClean="0">
                <a:solidFill>
                  <a:srgbClr val="0070C0"/>
                </a:solidFill>
                <a:cs typeface="Arial" pitchFamily="34" charset="0"/>
              </a:rPr>
              <a:t>What are the </a:t>
            </a:r>
            <a:r>
              <a:rPr lang="en-US" sz="3600" b="1" dirty="0" smtClean="0">
                <a:solidFill>
                  <a:srgbClr val="0070C0"/>
                </a:solidFill>
                <a:cs typeface="Arial" pitchFamily="34" charset="0"/>
              </a:rPr>
              <a:t>advantages</a:t>
            </a:r>
            <a:r>
              <a:rPr lang="en-US" sz="3600" dirty="0" smtClean="0">
                <a:solidFill>
                  <a:srgbClr val="0070C0"/>
                </a:solidFill>
                <a:cs typeface="Arial" pitchFamily="34" charset="0"/>
              </a:rPr>
              <a:t> of this?</a:t>
            </a:r>
          </a:p>
          <a:p>
            <a:pPr marL="0" indent="0">
              <a:buNone/>
            </a:pPr>
            <a:r>
              <a:rPr lang="en-US" sz="3600" dirty="0" smtClean="0">
                <a:solidFill>
                  <a:srgbClr val="0070C0"/>
                </a:solidFill>
                <a:cs typeface="Arial" pitchFamily="34" charset="0"/>
              </a:rPr>
              <a:t>What are the </a:t>
            </a:r>
            <a:r>
              <a:rPr lang="en-US" sz="3600" b="1" dirty="0" smtClean="0">
                <a:solidFill>
                  <a:srgbClr val="0070C0"/>
                </a:solidFill>
                <a:cs typeface="Arial" pitchFamily="34" charset="0"/>
              </a:rPr>
              <a:t>disadvantages</a:t>
            </a:r>
            <a:r>
              <a:rPr lang="en-US" sz="3600" dirty="0" smtClean="0">
                <a:solidFill>
                  <a:srgbClr val="0070C0"/>
                </a:solidFill>
                <a:cs typeface="Arial" pitchFamily="34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80961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467600" cy="838200"/>
          </a:xfrm>
        </p:spPr>
        <p:txBody>
          <a:bodyPr>
            <a:normAutofit/>
          </a:bodyPr>
          <a:lstStyle/>
          <a:p>
            <a:pPr algn="l"/>
            <a:r>
              <a:rPr lang="en-US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Direct Control</a:t>
            </a:r>
            <a:endParaRPr lang="en-US" sz="44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52400" y="838200"/>
            <a:ext cx="8763000" cy="5791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 smtClean="0">
                <a:solidFill>
                  <a:srgbClr val="7030A0"/>
                </a:solidFill>
                <a:cs typeface="Arial" pitchFamily="34" charset="0"/>
              </a:rPr>
              <a:t>Based on </a:t>
            </a:r>
            <a:r>
              <a:rPr lang="en-US" sz="3600" b="1" dirty="0" smtClean="0">
                <a:solidFill>
                  <a:srgbClr val="7030A0"/>
                </a:solidFill>
                <a:cs typeface="Arial" pitchFamily="34" charset="0"/>
              </a:rPr>
              <a:t>Paternalism</a:t>
            </a:r>
          </a:p>
          <a:p>
            <a:pPr marL="0" indent="0">
              <a:buNone/>
            </a:pPr>
            <a:endParaRPr lang="en-US" sz="3600" dirty="0" smtClean="0">
              <a:solidFill>
                <a:srgbClr val="7030A0"/>
              </a:solidFill>
              <a:cs typeface="Arial" pitchFamily="34" charset="0"/>
            </a:endParaRPr>
          </a:p>
          <a:p>
            <a:pPr marL="0" indent="0">
              <a:buNone/>
            </a:pPr>
            <a:r>
              <a:rPr lang="en-US" sz="3600" dirty="0" smtClean="0">
                <a:solidFill>
                  <a:srgbClr val="7030A0"/>
                </a:solidFill>
                <a:cs typeface="Arial" pitchFamily="34" charset="0"/>
              </a:rPr>
              <a:t>Inserts </a:t>
            </a:r>
            <a:r>
              <a:rPr lang="en-US" sz="3600" b="1" dirty="0" smtClean="0">
                <a:solidFill>
                  <a:srgbClr val="7030A0"/>
                </a:solidFill>
                <a:cs typeface="Arial" pitchFamily="34" charset="0"/>
              </a:rPr>
              <a:t>European</a:t>
            </a:r>
            <a:r>
              <a:rPr lang="en-US" sz="3600" dirty="0" smtClean="0">
                <a:solidFill>
                  <a:srgbClr val="7030A0"/>
                </a:solidFill>
                <a:cs typeface="Arial" pitchFamily="34" charset="0"/>
              </a:rPr>
              <a:t> </a:t>
            </a:r>
            <a:r>
              <a:rPr lang="en-US" sz="3600" b="1" dirty="0" smtClean="0">
                <a:solidFill>
                  <a:srgbClr val="7030A0"/>
                </a:solidFill>
                <a:cs typeface="Arial" pitchFamily="34" charset="0"/>
              </a:rPr>
              <a:t>bureaucrats</a:t>
            </a:r>
            <a:r>
              <a:rPr lang="en-US" sz="3600" dirty="0" smtClean="0">
                <a:solidFill>
                  <a:srgbClr val="7030A0"/>
                </a:solidFill>
                <a:cs typeface="Arial" pitchFamily="34" charset="0"/>
              </a:rPr>
              <a:t> into positions of power</a:t>
            </a:r>
          </a:p>
          <a:p>
            <a:pPr marL="0" indent="0">
              <a:buNone/>
            </a:pPr>
            <a:endParaRPr lang="en-US" sz="3600" dirty="0" smtClean="0">
              <a:solidFill>
                <a:srgbClr val="7030A0"/>
              </a:solidFill>
              <a:cs typeface="Arial" pitchFamily="34" charset="0"/>
            </a:endParaRPr>
          </a:p>
          <a:p>
            <a:pPr marL="0" indent="0">
              <a:buNone/>
            </a:pPr>
            <a:r>
              <a:rPr lang="en-US" sz="3600" b="1" dirty="0" smtClean="0">
                <a:solidFill>
                  <a:srgbClr val="7030A0"/>
                </a:solidFill>
                <a:cs typeface="Arial" pitchFamily="34" charset="0"/>
              </a:rPr>
              <a:t>Goal</a:t>
            </a:r>
            <a:r>
              <a:rPr lang="en-US" sz="3600" dirty="0" smtClean="0">
                <a:solidFill>
                  <a:srgbClr val="7030A0"/>
                </a:solidFill>
                <a:cs typeface="Arial" pitchFamily="34" charset="0"/>
              </a:rPr>
              <a:t>: Assimilation</a:t>
            </a:r>
          </a:p>
          <a:p>
            <a:pPr marL="0" indent="0">
              <a:buNone/>
            </a:pPr>
            <a:endParaRPr lang="en-US" sz="3600" dirty="0" smtClean="0">
              <a:solidFill>
                <a:srgbClr val="7030A0"/>
              </a:solidFill>
              <a:cs typeface="Arial" pitchFamily="34" charset="0"/>
            </a:endParaRPr>
          </a:p>
          <a:p>
            <a:pPr marL="0" indent="0">
              <a:buNone/>
            </a:pPr>
            <a:r>
              <a:rPr lang="en-US" sz="3600" dirty="0" smtClean="0">
                <a:solidFill>
                  <a:srgbClr val="0070C0"/>
                </a:solidFill>
                <a:cs typeface="Arial" pitchFamily="34" charset="0"/>
              </a:rPr>
              <a:t>What are the </a:t>
            </a:r>
            <a:r>
              <a:rPr lang="en-US" sz="3600" b="1" dirty="0" smtClean="0">
                <a:solidFill>
                  <a:srgbClr val="0070C0"/>
                </a:solidFill>
                <a:cs typeface="Arial" pitchFamily="34" charset="0"/>
              </a:rPr>
              <a:t>advantages</a:t>
            </a:r>
            <a:r>
              <a:rPr lang="en-US" sz="3600" dirty="0" smtClean="0">
                <a:solidFill>
                  <a:srgbClr val="0070C0"/>
                </a:solidFill>
                <a:cs typeface="Arial" pitchFamily="34" charset="0"/>
              </a:rPr>
              <a:t> of this?</a:t>
            </a:r>
          </a:p>
          <a:p>
            <a:pPr marL="0" indent="0">
              <a:buNone/>
            </a:pPr>
            <a:r>
              <a:rPr lang="en-US" sz="3600" dirty="0" smtClean="0">
                <a:solidFill>
                  <a:srgbClr val="0070C0"/>
                </a:solidFill>
                <a:cs typeface="Arial" pitchFamily="34" charset="0"/>
              </a:rPr>
              <a:t>What are the </a:t>
            </a:r>
            <a:r>
              <a:rPr lang="en-US" sz="3600" b="1" dirty="0" smtClean="0">
                <a:solidFill>
                  <a:srgbClr val="0070C0"/>
                </a:solidFill>
                <a:cs typeface="Arial" pitchFamily="34" charset="0"/>
              </a:rPr>
              <a:t>disadvantages</a:t>
            </a:r>
            <a:r>
              <a:rPr lang="en-US" sz="3600" dirty="0" smtClean="0">
                <a:solidFill>
                  <a:srgbClr val="0070C0"/>
                </a:solidFill>
                <a:cs typeface="Arial" pitchFamily="34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1792306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2612</TotalTime>
  <Words>5991</Words>
  <Application>Microsoft Office PowerPoint</Application>
  <PresentationFormat>On-screen Show (4:3)</PresentationFormat>
  <Paragraphs>808</Paragraphs>
  <Slides>177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177</vt:i4>
      </vt:variant>
    </vt:vector>
  </HeadingPairs>
  <TitlesOfParts>
    <vt:vector size="184" baseType="lpstr">
      <vt:lpstr>Batang</vt:lpstr>
      <vt:lpstr>Arial</vt:lpstr>
      <vt:lpstr>Arial Black</vt:lpstr>
      <vt:lpstr>Calibri</vt:lpstr>
      <vt:lpstr>Calibri Light</vt:lpstr>
      <vt:lpstr>Wingdings</vt:lpstr>
      <vt:lpstr>Office Theme</vt:lpstr>
      <vt:lpstr>Africa – A Continent, not a country</vt:lpstr>
      <vt:lpstr>Africa – Unit Introduction</vt:lpstr>
      <vt:lpstr>Journal Entry 11/29/17</vt:lpstr>
      <vt:lpstr>Daily Agenda Thursday 11/29/17</vt:lpstr>
      <vt:lpstr>Fact or Fiction?</vt:lpstr>
      <vt:lpstr>Africa!</vt:lpstr>
      <vt:lpstr>FACT OR FICTION?</vt:lpstr>
      <vt:lpstr>FACT</vt:lpstr>
      <vt:lpstr>PowerPoint Presentation</vt:lpstr>
      <vt:lpstr>Fact or Fiction</vt:lpstr>
      <vt:lpstr>PowerPoint Presentation</vt:lpstr>
      <vt:lpstr>Features of Africa</vt:lpstr>
      <vt:lpstr>Early African Societies</vt:lpstr>
      <vt:lpstr>West African Civilizations</vt:lpstr>
      <vt:lpstr>West African Civilizations - Ghana</vt:lpstr>
      <vt:lpstr>Journal Entry 11/30/17</vt:lpstr>
      <vt:lpstr>Daily Agenda Thursday 11/29/17</vt:lpstr>
      <vt:lpstr>West African Civilizations - Ghana</vt:lpstr>
      <vt:lpstr>West Africa Civilizations - Ghana</vt:lpstr>
      <vt:lpstr>West Africa Civilizations - Ghana</vt:lpstr>
      <vt:lpstr>PowerPoint Presentation</vt:lpstr>
      <vt:lpstr>West Africa Civilizations - Mali</vt:lpstr>
      <vt:lpstr>West African Civilization - Mali</vt:lpstr>
      <vt:lpstr>Western Africa - Mansa Musa</vt:lpstr>
      <vt:lpstr>PowerPoint Presentation</vt:lpstr>
      <vt:lpstr>Djinguereber Mosque – Built 1327</vt:lpstr>
      <vt:lpstr>PowerPoint Presentation</vt:lpstr>
      <vt:lpstr>West Africa Civilization - Songhai</vt:lpstr>
      <vt:lpstr>West Africa Civilization - Songhai</vt:lpstr>
      <vt:lpstr>West Africa Civilization - Songhai</vt:lpstr>
      <vt:lpstr>West Africa Civilization - Songhai</vt:lpstr>
      <vt:lpstr>West Africa Civilization – Other Empires</vt:lpstr>
      <vt:lpstr>West Africa Arguments</vt:lpstr>
      <vt:lpstr>Journal Entry</vt:lpstr>
      <vt:lpstr>Daily Agenda Thursday 11/29/17</vt:lpstr>
      <vt:lpstr>PowerPoint Presentation</vt:lpstr>
      <vt:lpstr>Journal Entry 12/18/17</vt:lpstr>
      <vt:lpstr>Slavery Research Instructions</vt:lpstr>
      <vt:lpstr>Journal Entry 12/19/17</vt:lpstr>
      <vt:lpstr>Daily Agenda Thursday 12/19/17</vt:lpstr>
      <vt:lpstr>Journal Entry 1/2/18</vt:lpstr>
      <vt:lpstr>Daily Agenda Thursday 1/2/18</vt:lpstr>
      <vt:lpstr>Slavery Research Questions</vt:lpstr>
      <vt:lpstr>African’s Lose Power…</vt:lpstr>
      <vt:lpstr>Journal Entry 1/3/18</vt:lpstr>
      <vt:lpstr>Connecting the Dots – Slavery to the Scramble </vt:lpstr>
      <vt:lpstr>Connecting the Dots – Slavery to the Scramble </vt:lpstr>
      <vt:lpstr>Connecting the Dots – Slavery to the Scramble </vt:lpstr>
      <vt:lpstr>Challenge: Technology</vt:lpstr>
      <vt:lpstr>The Maxim Gun Invented in 1884 500 bullets per minute  (as many as 100 riflemen)</vt:lpstr>
      <vt:lpstr>PowerPoint Presentation</vt:lpstr>
      <vt:lpstr>PowerPoint Presentation</vt:lpstr>
      <vt:lpstr>Maji Maji Rebellion</vt:lpstr>
      <vt:lpstr>The Battle of  Omdurman:  1898, Sudan</vt:lpstr>
      <vt:lpstr>PowerPoint Presentation</vt:lpstr>
      <vt:lpstr>Challenge: Disease</vt:lpstr>
      <vt:lpstr>Solution!</vt:lpstr>
      <vt:lpstr>Quinine 1829</vt:lpstr>
      <vt:lpstr>Challenge: Transportation </vt:lpstr>
      <vt:lpstr>Solution!</vt:lpstr>
      <vt:lpstr>Railroads Early 1800s</vt:lpstr>
      <vt:lpstr>Colonization/Imperialism of Africa</vt:lpstr>
      <vt:lpstr>Colonization/imperialism of Africa</vt:lpstr>
      <vt:lpstr>Journal Entry 1/4/18</vt:lpstr>
      <vt:lpstr>Colonization/imperialism of Africa</vt:lpstr>
      <vt:lpstr>PowerPoint Presentation</vt:lpstr>
      <vt:lpstr>Colonization/imperialism of Africa</vt:lpstr>
      <vt:lpstr>PowerPoint Presentation</vt:lpstr>
      <vt:lpstr>Cecil Rhodes &amp; Colonization </vt:lpstr>
      <vt:lpstr>Cecil Rhodes - Cape to Cairo</vt:lpstr>
      <vt:lpstr>PowerPoint Presentation</vt:lpstr>
      <vt:lpstr>PowerPoint Presentation</vt:lpstr>
      <vt:lpstr>PowerPoint Presentation</vt:lpstr>
      <vt:lpstr>Social Darwinism – Eugenics </vt:lpstr>
      <vt:lpstr>PowerPoint Presentation</vt:lpstr>
      <vt:lpstr>PowerPoint Presentation</vt:lpstr>
      <vt:lpstr>PowerPoint Presentation</vt:lpstr>
      <vt:lpstr>Scientific Racism - Phrenology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Rudyard Kipling  1865-1936</vt:lpstr>
      <vt:lpstr>White Man’s Burden</vt:lpstr>
      <vt:lpstr>PowerPoint Presentation</vt:lpstr>
      <vt:lpstr>PowerPoint Presentation</vt:lpstr>
      <vt:lpstr>PowerPoint Presentation</vt:lpstr>
      <vt:lpstr>Walk Like You</vt:lpstr>
      <vt:lpstr>PowerPoint Presentation</vt:lpstr>
      <vt:lpstr>Journal Entry 1/8/18</vt:lpstr>
      <vt:lpstr>The Scramble for Africa</vt:lpstr>
      <vt:lpstr>Colonization/Imperialism of Africa</vt:lpstr>
      <vt:lpstr>Colonization/Imperialism of Africa</vt:lpstr>
      <vt:lpstr>Control</vt:lpstr>
      <vt:lpstr>Indirect Control</vt:lpstr>
      <vt:lpstr>Direct Control</vt:lpstr>
      <vt:lpstr>PowerPoint Presentation</vt:lpstr>
      <vt:lpstr>European Colonial Rule in Africa</vt:lpstr>
      <vt:lpstr>Research – 4 Things to Consider…</vt:lpstr>
      <vt:lpstr>Research – 4 Things to Consider…</vt:lpstr>
      <vt:lpstr>Research – 4 Things to Consider…</vt:lpstr>
      <vt:lpstr>Research – 4 Things to Consider…</vt:lpstr>
      <vt:lpstr>Research – 4 Things to Consider…</vt:lpstr>
      <vt:lpstr>Research – Improving your skills</vt:lpstr>
      <vt:lpstr>Journal Entry 1/9/18</vt:lpstr>
      <vt:lpstr>Kenya DBQ</vt:lpstr>
      <vt:lpstr>Kenya DBQ</vt:lpstr>
      <vt:lpstr>Research Guide</vt:lpstr>
      <vt:lpstr>Journal Entry 1/11/18</vt:lpstr>
      <vt:lpstr>DBQ Review</vt:lpstr>
      <vt:lpstr>Document 1 </vt:lpstr>
      <vt:lpstr>Document 2 </vt:lpstr>
      <vt:lpstr>Document 3 </vt:lpstr>
      <vt:lpstr>Document 4 </vt:lpstr>
      <vt:lpstr>Document 5 </vt:lpstr>
      <vt:lpstr>Document 6 </vt:lpstr>
      <vt:lpstr>Document 7 </vt:lpstr>
      <vt:lpstr>Document 8 </vt:lpstr>
      <vt:lpstr>Document 9 </vt:lpstr>
      <vt:lpstr>Document 10 </vt:lpstr>
      <vt:lpstr>Document 11 </vt:lpstr>
      <vt:lpstr>Document 12 </vt:lpstr>
      <vt:lpstr>Kenya DBQ Follow Up Questions</vt:lpstr>
      <vt:lpstr>Congo Colonization DBQ</vt:lpstr>
      <vt:lpstr>Colonization/Imperialism of Africa</vt:lpstr>
      <vt:lpstr>Case Study on the Congo</vt:lpstr>
      <vt:lpstr>Journal Entry 1/16/18</vt:lpstr>
      <vt:lpstr>Congo DBQ Debrief</vt:lpstr>
      <vt:lpstr>Modern Congo</vt:lpstr>
      <vt:lpstr>South African Independence</vt:lpstr>
      <vt:lpstr>South Africa Independence</vt:lpstr>
      <vt:lpstr>Journal Entry 1/19/18</vt:lpstr>
      <vt:lpstr>Clarifying South African Colonialism/Independence</vt:lpstr>
      <vt:lpstr>Final Information</vt:lpstr>
      <vt:lpstr>Dehumanization</vt:lpstr>
      <vt:lpstr>Genocide: Greek genos (γένος), "race, people“  Latin cīdere "to kill"</vt:lpstr>
      <vt:lpstr>United Nations: Convention on the Prevention and Punishment of the Crime of Genocide (CPPCG).</vt:lpstr>
      <vt:lpstr>PowerPoint Presentation</vt:lpstr>
      <vt:lpstr>Rwanda</vt:lpstr>
      <vt:lpstr>Rwanda</vt:lpstr>
      <vt:lpstr>Rwanda</vt:lpstr>
      <vt:lpstr>Hutu and Tutsi</vt:lpstr>
      <vt:lpstr>PowerPoint Presentation</vt:lpstr>
      <vt:lpstr>PowerPoint Presentation</vt:lpstr>
      <vt:lpstr>Rwanda</vt:lpstr>
      <vt:lpstr>Identity cards</vt:lpstr>
      <vt:lpstr>PowerPoint Presentation</vt:lpstr>
      <vt:lpstr>Rwanda: Hutu Children</vt:lpstr>
      <vt:lpstr>Tutsi children</vt:lpstr>
      <vt:lpstr>Hutu or Tutsi?</vt:lpstr>
      <vt:lpstr>Neither.</vt:lpstr>
      <vt:lpstr>PowerPoint Presentation</vt:lpstr>
      <vt:lpstr>1994</vt:lpstr>
      <vt:lpstr>Rwanda:</vt:lpstr>
      <vt:lpstr>Interhamwe</vt:lpstr>
      <vt:lpstr>PowerPoint Presentation</vt:lpstr>
      <vt:lpstr>Radio Rwanda</vt:lpstr>
      <vt:lpstr>Radio Rwanda</vt:lpstr>
      <vt:lpstr>Tutsi Rebels</vt:lpstr>
      <vt:lpstr>The Arusha Accords Peace between Hutu and Tutsi</vt:lpstr>
      <vt:lpstr>Who shot the plane down?  Still a mystery…</vt:lpstr>
      <vt:lpstr>Hotel Rwanda</vt:lpstr>
      <vt:lpstr>PowerPoint Presentation</vt:lpstr>
      <vt:lpstr>The United Nations</vt:lpstr>
      <vt:lpstr>PowerPoint Presentation</vt:lpstr>
      <vt:lpstr>The Press</vt:lpstr>
      <vt:lpstr>PowerPoint Presentation</vt:lpstr>
      <vt:lpstr>The Red Cross Non-Governmental Organization (NGO)</vt:lpstr>
      <vt:lpstr>Characters</vt:lpstr>
      <vt:lpstr>Characters</vt:lpstr>
      <vt:lpstr>Dube: Tusti employee</vt:lpstr>
      <vt:lpstr>PowerPoint Presentation</vt:lpstr>
      <vt:lpstr>Gregoire: Hutu employee</vt:lpstr>
      <vt:lpstr>Regular people, Impossible choices</vt:lpstr>
    </vt:vector>
  </TitlesOfParts>
  <Company>Issaquah School District 411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Africa</dc:title>
  <dc:creator>Myers, Zachary    SHS - Staff</dc:creator>
  <cp:lastModifiedBy>Myers, Zachary    SHS - Staff</cp:lastModifiedBy>
  <cp:revision>135</cp:revision>
  <dcterms:created xsi:type="dcterms:W3CDTF">2016-11-29T16:42:58Z</dcterms:created>
  <dcterms:modified xsi:type="dcterms:W3CDTF">2018-01-19T15:57:41Z</dcterms:modified>
</cp:coreProperties>
</file>