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93D2D8-ABF3-4B8C-BB0D-C6E77850A4E4}"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3D2D8-ABF3-4B8C-BB0D-C6E77850A4E4}"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3D2D8-ABF3-4B8C-BB0D-C6E77850A4E4}"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93D2D8-ABF3-4B8C-BB0D-C6E77850A4E4}"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93D2D8-ABF3-4B8C-BB0D-C6E77850A4E4}" type="datetimeFigureOut">
              <a:rPr lang="en-US" smtClean="0"/>
              <a:t>3/22/2016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93D2D8-ABF3-4B8C-BB0D-C6E77850A4E4}"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93D2D8-ABF3-4B8C-BB0D-C6E77850A4E4}" type="datetimeFigureOut">
              <a:rPr lang="en-US" smtClean="0"/>
              <a:t>3/22/2016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93D2D8-ABF3-4B8C-BB0D-C6E77850A4E4}" type="datetimeFigureOut">
              <a:rPr lang="en-US" smtClean="0"/>
              <a:t>3/22/2016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3D2D8-ABF3-4B8C-BB0D-C6E77850A4E4}" type="datetimeFigureOut">
              <a:rPr lang="en-US" smtClean="0"/>
              <a:t>3/22/2016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3D2D8-ABF3-4B8C-BB0D-C6E77850A4E4}"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3D2D8-ABF3-4B8C-BB0D-C6E77850A4E4}" type="datetimeFigureOut">
              <a:rPr lang="en-US" smtClean="0"/>
              <a:t>3/22/2016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0EB30-FA83-4C29-8408-7ED0B9A099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3D2D8-ABF3-4B8C-BB0D-C6E77850A4E4}" type="datetimeFigureOut">
              <a:rPr lang="en-US" smtClean="0"/>
              <a:t>3/22/2016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0EB30-FA83-4C29-8408-7ED0B9A099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19201"/>
            <a:ext cx="7772400" cy="2381250"/>
          </a:xfrm>
        </p:spPr>
        <p:txBody>
          <a:bodyPr>
            <a:noAutofit/>
          </a:bodyPr>
          <a:lstStyle/>
          <a:p>
            <a:pPr eaLnBrk="1" hangingPunct="1">
              <a:defRPr/>
            </a:pPr>
            <a:r>
              <a:rPr lang="en-US" sz="6000" b="1" dirty="0" smtClean="0">
                <a:solidFill>
                  <a:srgbClr val="FF0000"/>
                </a:solidFill>
                <a:latin typeface="BatangChe" panose="02030609000101010101" pitchFamily="49" charset="-127"/>
                <a:ea typeface="BatangChe" panose="02030609000101010101" pitchFamily="49" charset="-127"/>
              </a:rPr>
              <a:t>A History of </a:t>
            </a:r>
            <a:r>
              <a:rPr lang="en-US" sz="6000" b="1" dirty="0" err="1" smtClean="0">
                <a:solidFill>
                  <a:srgbClr val="FF0000"/>
                </a:solidFill>
                <a:latin typeface="BatangChe" panose="02030609000101010101" pitchFamily="49" charset="-127"/>
                <a:ea typeface="BatangChe" panose="02030609000101010101" pitchFamily="49" charset="-127"/>
              </a:rPr>
              <a:t>Antisemitism</a:t>
            </a:r>
            <a:r>
              <a:rPr lang="en-US" sz="6000" b="1" dirty="0" smtClean="0">
                <a:solidFill>
                  <a:srgbClr val="FF0000"/>
                </a:solidFill>
                <a:latin typeface="BatangChe" panose="02030609000101010101" pitchFamily="49" charset="-127"/>
                <a:ea typeface="BatangChe" panose="02030609000101010101" pitchFamily="49" charset="-127"/>
              </a:rPr>
              <a:t> in Europe</a:t>
            </a:r>
            <a:br>
              <a:rPr lang="en-US" sz="6000" b="1" dirty="0" smtClean="0">
                <a:solidFill>
                  <a:srgbClr val="FF0000"/>
                </a:solidFill>
                <a:latin typeface="BatangChe" panose="02030609000101010101" pitchFamily="49" charset="-127"/>
                <a:ea typeface="BatangChe" panose="02030609000101010101" pitchFamily="49" charset="-127"/>
              </a:rPr>
            </a:br>
            <a:r>
              <a:rPr lang="en-US" sz="4000" b="1" dirty="0" smtClean="0">
                <a:solidFill>
                  <a:srgbClr val="FF0000"/>
                </a:solidFill>
                <a:latin typeface="BatangChe" panose="02030609000101010101" pitchFamily="49" charset="-127"/>
                <a:ea typeface="BatangChe" panose="02030609000101010101" pitchFamily="49" charset="-127"/>
              </a:rPr>
              <a:t>Leading up to World War II</a:t>
            </a:r>
            <a:endParaRPr lang="en-US" sz="6000" b="1" dirty="0" smtClean="0">
              <a:solidFill>
                <a:srgbClr val="FF0000"/>
              </a:solidFill>
              <a:latin typeface="BatangChe" panose="02030609000101010101" pitchFamily="49" charset="-127"/>
              <a:ea typeface="BatangChe" panose="02030609000101010101" pitchFamily="49" charset="-127"/>
            </a:endParaRPr>
          </a:p>
        </p:txBody>
      </p:sp>
      <p:sp>
        <p:nvSpPr>
          <p:cNvPr id="2051" name="Rectangle 3"/>
          <p:cNvSpPr>
            <a:spLocks noGrp="1" noChangeArrowheads="1"/>
          </p:cNvSpPr>
          <p:nvPr>
            <p:ph type="subTitle" idx="1"/>
          </p:nvPr>
        </p:nvSpPr>
        <p:spPr>
          <a:xfrm>
            <a:off x="1371600" y="4419600"/>
            <a:ext cx="6400800" cy="1752600"/>
          </a:xfrm>
        </p:spPr>
        <p:txBody>
          <a:bodyPr/>
          <a:lstStyle/>
          <a:p>
            <a:pPr eaLnBrk="1" hangingPunct="1">
              <a:defRPr/>
            </a:pPr>
            <a:r>
              <a:rPr lang="en-US" dirty="0" smtClean="0"/>
              <a:t>From the US Holocaust Memorial Museum’s Encyclopedia</a:t>
            </a:r>
          </a:p>
        </p:txBody>
      </p:sp>
    </p:spTree>
    <p:extLst>
      <p:ext uri="{BB962C8B-B14F-4D97-AF65-F5344CB8AC3E}">
        <p14:creationId xmlns:p14="http://schemas.microsoft.com/office/powerpoint/2010/main" xmlns="" val="2837206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rrowheads="1"/>
          </p:cNvSpPr>
          <p:nvPr>
            <p:ph type="title"/>
          </p:nvPr>
        </p:nvSpPr>
        <p:spPr>
          <a:xfrm>
            <a:off x="-9144" y="0"/>
            <a:ext cx="9153144" cy="609600"/>
          </a:xfrm>
        </p:spPr>
        <p:txBody>
          <a:bodyPr>
            <a:normAutofit fontScale="90000"/>
          </a:bodyPr>
          <a:lstStyle/>
          <a:p>
            <a:pPr eaLnBrk="1" hangingPunct="1">
              <a:defRPr/>
            </a:pPr>
            <a:r>
              <a:rPr lang="en-US" sz="4800" b="1" dirty="0" smtClean="0">
                <a:solidFill>
                  <a:srgbClr val="FF0000"/>
                </a:solidFill>
                <a:latin typeface="BatangChe" panose="02030609000101010101" pitchFamily="49" charset="-127"/>
                <a:ea typeface="BatangChe" panose="02030609000101010101" pitchFamily="49" charset="-127"/>
              </a:rPr>
              <a:t>Jewish Stereotypes developed</a:t>
            </a:r>
          </a:p>
        </p:txBody>
      </p:sp>
      <p:sp>
        <p:nvSpPr>
          <p:cNvPr id="7171" name="Rectangle 3"/>
          <p:cNvSpPr>
            <a:spLocks noGrp="1" noRot="1" noChangeArrowheads="1"/>
          </p:cNvSpPr>
          <p:nvPr>
            <p:ph type="body" idx="1"/>
          </p:nvPr>
        </p:nvSpPr>
        <p:spPr>
          <a:xfrm>
            <a:off x="0" y="533400"/>
            <a:ext cx="9144000" cy="6324600"/>
          </a:xfrm>
        </p:spPr>
        <p:txBody>
          <a:bodyPr>
            <a:noAutofit/>
          </a:bodyPr>
          <a:lstStyle/>
          <a:p>
            <a:pPr eaLnBrk="1" hangingPunct="1">
              <a:lnSpc>
                <a:spcPct val="80000"/>
              </a:lnSpc>
              <a:defRPr/>
            </a:pPr>
            <a:r>
              <a:rPr lang="en-US" sz="3100" dirty="0" smtClean="0"/>
              <a:t>Guilds increasingly denied membership to Jewish handicraftsmen (unless they converted). </a:t>
            </a:r>
          </a:p>
          <a:p>
            <a:pPr eaLnBrk="1" hangingPunct="1">
              <a:lnSpc>
                <a:spcPct val="80000"/>
              </a:lnSpc>
              <a:defRPr/>
            </a:pPr>
            <a:r>
              <a:rPr lang="en-US" sz="3100" dirty="0" smtClean="0"/>
              <a:t>Stereotypes formed:</a:t>
            </a:r>
          </a:p>
          <a:p>
            <a:pPr lvl="1" eaLnBrk="1" hangingPunct="1">
              <a:lnSpc>
                <a:spcPct val="80000"/>
              </a:lnSpc>
              <a:defRPr/>
            </a:pPr>
            <a:r>
              <a:rPr lang="en-US" sz="3100" dirty="0" smtClean="0"/>
              <a:t>Jews did not work hard or produce goods with their hands</a:t>
            </a:r>
          </a:p>
          <a:p>
            <a:pPr lvl="1" eaLnBrk="1" hangingPunct="1">
              <a:lnSpc>
                <a:spcPct val="80000"/>
              </a:lnSpc>
              <a:defRPr/>
            </a:pPr>
            <a:r>
              <a:rPr lang="en-US" sz="3100" dirty="0" smtClean="0"/>
              <a:t>Jews chose to work with money because of their greed and their desire to manipulate and cheat Christians</a:t>
            </a:r>
          </a:p>
          <a:p>
            <a:pPr lvl="1" eaLnBrk="1" hangingPunct="1">
              <a:lnSpc>
                <a:spcPct val="80000"/>
              </a:lnSpc>
              <a:defRPr/>
            </a:pPr>
            <a:r>
              <a:rPr lang="en-US" sz="3100" dirty="0" smtClean="0"/>
              <a:t>Jews were cowards in a fair fight and avoided military service</a:t>
            </a:r>
          </a:p>
          <a:p>
            <a:pPr lvl="1" eaLnBrk="1" hangingPunct="1">
              <a:lnSpc>
                <a:spcPct val="80000"/>
              </a:lnSpc>
              <a:defRPr/>
            </a:pPr>
            <a:r>
              <a:rPr lang="en-US" sz="3100" dirty="0" smtClean="0"/>
              <a:t>Jews preferred meaningless study and frivolous entertainment to hard physical work</a:t>
            </a:r>
          </a:p>
          <a:p>
            <a:pPr lvl="1" eaLnBrk="1" hangingPunct="1">
              <a:lnSpc>
                <a:spcPct val="80000"/>
              </a:lnSpc>
              <a:defRPr/>
            </a:pPr>
            <a:r>
              <a:rPr lang="en-US" sz="3100" dirty="0" smtClean="0"/>
              <a:t>Jews were insincere and potentially disloyal in that they converted to Christianity to obtain material benefits</a:t>
            </a:r>
          </a:p>
        </p:txBody>
      </p:sp>
    </p:spTree>
    <p:extLst>
      <p:ext uri="{BB962C8B-B14F-4D97-AF65-F5344CB8AC3E}">
        <p14:creationId xmlns:p14="http://schemas.microsoft.com/office/powerpoint/2010/main" xmlns="" val="37610743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additive="base">
                                        <p:cTn id="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anim calcmode="lin" valueType="num">
                                      <p:cBhvr additive="base">
                                        <p:cTn id="11"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anim calcmode="lin" valueType="num">
                                      <p:cBhvr additive="base">
                                        <p:cTn id="17"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anim calcmode="lin" valueType="num">
                                      <p:cBhvr additive="base">
                                        <p:cTn id="23"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7171">
                                            <p:txEl>
                                              <p:pRg st="5" end="5"/>
                                            </p:txEl>
                                          </p:spTgt>
                                        </p:tgtEl>
                                        <p:attrNameLst>
                                          <p:attrName>style.visibility</p:attrName>
                                        </p:attrNameLst>
                                      </p:cBhvr>
                                      <p:to>
                                        <p:strVal val="visible"/>
                                      </p:to>
                                    </p:set>
                                    <p:anim calcmode="lin" valueType="num">
                                      <p:cBhvr additive="base">
                                        <p:cTn id="29" dur="500" fill="hold"/>
                                        <p:tgtEl>
                                          <p:spTgt spid="7171">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717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7171">
                                            <p:txEl>
                                              <p:pRg st="6" end="6"/>
                                            </p:txEl>
                                          </p:spTgt>
                                        </p:tgtEl>
                                        <p:attrNameLst>
                                          <p:attrName>style.visibility</p:attrName>
                                        </p:attrNameLst>
                                      </p:cBhvr>
                                      <p:to>
                                        <p:strVal val="visible"/>
                                      </p:to>
                                    </p:set>
                                    <p:anim calcmode="lin" valueType="num">
                                      <p:cBhvr additive="base">
                                        <p:cTn id="35" dur="500" fill="hold"/>
                                        <p:tgtEl>
                                          <p:spTgt spid="7171">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171">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a:xfrm>
            <a:off x="0" y="0"/>
            <a:ext cx="9144000" cy="381000"/>
          </a:xfrm>
        </p:spPr>
        <p:txBody>
          <a:bodyPr>
            <a:noAutofit/>
          </a:bodyPr>
          <a:lstStyle/>
          <a:p>
            <a:pPr eaLnBrk="1" hangingPunct="1">
              <a:defRPr/>
            </a:pPr>
            <a:r>
              <a:rPr lang="en-US" sz="3200" b="1" dirty="0" smtClean="0">
                <a:solidFill>
                  <a:srgbClr val="FF0000"/>
                </a:solidFill>
                <a:latin typeface="BatangChe" panose="02030609000101010101" pitchFamily="49" charset="-127"/>
                <a:ea typeface="BatangChe" panose="02030609000101010101" pitchFamily="49" charset="-127"/>
              </a:rPr>
              <a:t>Nineteenth century: rapid social changes</a:t>
            </a:r>
          </a:p>
        </p:txBody>
      </p:sp>
      <p:sp>
        <p:nvSpPr>
          <p:cNvPr id="9219" name="Rectangle 3"/>
          <p:cNvSpPr>
            <a:spLocks noGrp="1" noRot="1" noChangeArrowheads="1"/>
          </p:cNvSpPr>
          <p:nvPr>
            <p:ph type="body" idx="1"/>
          </p:nvPr>
        </p:nvSpPr>
        <p:spPr>
          <a:xfrm>
            <a:off x="0" y="381000"/>
            <a:ext cx="9144000" cy="6477000"/>
          </a:xfrm>
        </p:spPr>
        <p:txBody>
          <a:bodyPr>
            <a:normAutofit/>
          </a:bodyPr>
          <a:lstStyle/>
          <a:p>
            <a:pPr eaLnBrk="1" hangingPunct="1">
              <a:defRPr/>
            </a:pPr>
            <a:r>
              <a:rPr lang="en-US" sz="4400" dirty="0" smtClean="0"/>
              <a:t>Equality for all meant emancipation from previous restrictions on Jews</a:t>
            </a:r>
          </a:p>
          <a:p>
            <a:pPr eaLnBrk="1" hangingPunct="1">
              <a:defRPr/>
            </a:pPr>
            <a:r>
              <a:rPr lang="en-US" sz="4400" dirty="0" smtClean="0"/>
              <a:t>Some worried that Jews were “displacing” non-Jews in higher education and stable, high-paying jobs previously held exclusively by Christians</a:t>
            </a:r>
          </a:p>
          <a:p>
            <a:pPr eaLnBrk="1" hangingPunct="1">
              <a:defRPr/>
            </a:pPr>
            <a:r>
              <a:rPr lang="en-US" sz="4400" dirty="0" err="1" smtClean="0"/>
              <a:t>Antisemitic</a:t>
            </a:r>
            <a:r>
              <a:rPr lang="en-US" sz="4400" dirty="0" smtClean="0"/>
              <a:t> political parties developed</a:t>
            </a:r>
          </a:p>
        </p:txBody>
      </p:sp>
    </p:spTree>
    <p:extLst>
      <p:ext uri="{BB962C8B-B14F-4D97-AF65-F5344CB8AC3E}">
        <p14:creationId xmlns:p14="http://schemas.microsoft.com/office/powerpoint/2010/main" xmlns="" val="3992254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additive="base">
                                        <p:cTn id="7" dur="500" fill="hold"/>
                                        <p:tgtEl>
                                          <p:spTgt spid="921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 calcmode="lin" valueType="num">
                                      <p:cBhvr additive="base">
                                        <p:cTn id="13" dur="5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15240" y="0"/>
            <a:ext cx="9159240" cy="914400"/>
          </a:xfrm>
        </p:spPr>
        <p:txBody>
          <a:bodyPr>
            <a:noAutofit/>
          </a:bodyPr>
          <a:lstStyle/>
          <a:p>
            <a:pPr eaLnBrk="1" hangingPunct="1">
              <a:defRPr/>
            </a:pPr>
            <a:r>
              <a:rPr lang="en-US" sz="3200" b="1" dirty="0" smtClean="0">
                <a:solidFill>
                  <a:srgbClr val="FF0000"/>
                </a:solidFill>
                <a:latin typeface="BatangChe" panose="02030609000101010101" pitchFamily="49" charset="-127"/>
                <a:ea typeface="BatangChe" panose="02030609000101010101" pitchFamily="49" charset="-127"/>
              </a:rPr>
              <a:t>New stereotypes for new times: Nationalism replaced religion as concern</a:t>
            </a:r>
          </a:p>
        </p:txBody>
      </p:sp>
      <p:sp>
        <p:nvSpPr>
          <p:cNvPr id="10243" name="Rectangle 3"/>
          <p:cNvSpPr>
            <a:spLocks noGrp="1" noRot="1" noChangeArrowheads="1"/>
          </p:cNvSpPr>
          <p:nvPr>
            <p:ph type="body" idx="1"/>
          </p:nvPr>
        </p:nvSpPr>
        <p:spPr>
          <a:xfrm>
            <a:off x="-6096" y="838200"/>
            <a:ext cx="9150096" cy="6019800"/>
          </a:xfrm>
        </p:spPr>
        <p:txBody>
          <a:bodyPr>
            <a:noAutofit/>
          </a:bodyPr>
          <a:lstStyle/>
          <a:p>
            <a:pPr eaLnBrk="1" hangingPunct="1">
              <a:lnSpc>
                <a:spcPct val="80000"/>
              </a:lnSpc>
              <a:defRPr/>
            </a:pPr>
            <a:r>
              <a:rPr lang="en-US" sz="4400" dirty="0" smtClean="0"/>
              <a:t>Modified stereotypes:</a:t>
            </a:r>
          </a:p>
          <a:p>
            <a:pPr lvl="1" eaLnBrk="1" hangingPunct="1">
              <a:lnSpc>
                <a:spcPct val="80000"/>
              </a:lnSpc>
              <a:defRPr/>
            </a:pPr>
            <a:r>
              <a:rPr lang="en-US" sz="4400" dirty="0" smtClean="0"/>
              <a:t>Jews were secretly disloyal to their country</a:t>
            </a:r>
          </a:p>
          <a:p>
            <a:pPr lvl="1" eaLnBrk="1" hangingPunct="1">
              <a:lnSpc>
                <a:spcPct val="80000"/>
              </a:lnSpc>
              <a:defRPr/>
            </a:pPr>
            <a:r>
              <a:rPr lang="en-US" sz="4400" dirty="0" smtClean="0"/>
              <a:t>Jews had assumed the leadership of the Social Democratic, and later, Communist movements in order to destroy middle class values of nation, religion and private property. </a:t>
            </a:r>
          </a:p>
        </p:txBody>
      </p:sp>
    </p:spTree>
    <p:extLst>
      <p:ext uri="{BB962C8B-B14F-4D97-AF65-F5344CB8AC3E}">
        <p14:creationId xmlns:p14="http://schemas.microsoft.com/office/powerpoint/2010/main" xmlns="" val="28105363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anim calcmode="lin" valueType="num">
                                      <p:cBhvr additive="base">
                                        <p:cTn id="11"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 calcmode="lin" valueType="num">
                                      <p:cBhvr additive="base">
                                        <p:cTn id="17"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0" y="0"/>
            <a:ext cx="9144000" cy="685800"/>
          </a:xfrm>
        </p:spPr>
        <p:txBody>
          <a:bodyPr>
            <a:normAutofit fontScale="90000"/>
          </a:bodyPr>
          <a:lstStyle/>
          <a:p>
            <a:pPr eaLnBrk="1" hangingPunct="1">
              <a:defRPr/>
            </a:pPr>
            <a:r>
              <a:rPr lang="en-US" sz="4800" b="1" dirty="0" smtClean="0">
                <a:solidFill>
                  <a:srgbClr val="FF0000"/>
                </a:solidFill>
                <a:latin typeface="BatangChe" panose="02030609000101010101" pitchFamily="49" charset="-127"/>
                <a:ea typeface="BatangChe" panose="02030609000101010101" pitchFamily="49" charset="-127"/>
              </a:rPr>
              <a:t>Post-Versailles Treaty myths</a:t>
            </a:r>
          </a:p>
        </p:txBody>
      </p:sp>
      <p:sp>
        <p:nvSpPr>
          <p:cNvPr id="14339" name="Rectangle 3"/>
          <p:cNvSpPr>
            <a:spLocks noGrp="1" noRot="1" noChangeArrowheads="1"/>
          </p:cNvSpPr>
          <p:nvPr>
            <p:ph type="body" idx="1"/>
          </p:nvPr>
        </p:nvSpPr>
        <p:spPr>
          <a:xfrm>
            <a:off x="-6096" y="609600"/>
            <a:ext cx="9150096" cy="6248400"/>
          </a:xfrm>
        </p:spPr>
        <p:txBody>
          <a:bodyPr>
            <a:noAutofit/>
          </a:bodyPr>
          <a:lstStyle/>
          <a:p>
            <a:pPr eaLnBrk="1" hangingPunct="1">
              <a:defRPr/>
            </a:pPr>
            <a:r>
              <a:rPr lang="en-US" sz="3900" dirty="0" smtClean="0"/>
              <a:t>Jews had started the war to ruin Europe financially and politically so they could be in control.</a:t>
            </a:r>
          </a:p>
          <a:p>
            <a:pPr eaLnBrk="1" hangingPunct="1">
              <a:defRPr/>
            </a:pPr>
            <a:r>
              <a:rPr lang="en-US" sz="3900" dirty="0" smtClean="0"/>
              <a:t>Jews were war profiteers. </a:t>
            </a:r>
          </a:p>
          <a:p>
            <a:pPr eaLnBrk="1" hangingPunct="1">
              <a:defRPr/>
            </a:pPr>
            <a:r>
              <a:rPr lang="en-US" sz="3900" dirty="0" smtClean="0"/>
              <a:t>With their inherited cowardice and instinctive disloyalty predisposing them against defending the nation, Jews were responsible for the depression of the troops and betrayed the army, causing the military defeat. </a:t>
            </a:r>
          </a:p>
        </p:txBody>
      </p:sp>
    </p:spTree>
    <p:extLst>
      <p:ext uri="{BB962C8B-B14F-4D97-AF65-F5344CB8AC3E}">
        <p14:creationId xmlns:p14="http://schemas.microsoft.com/office/powerpoint/2010/main" xmlns="" val="7098270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4339">
                                            <p:txEl>
                                              <p:pRg st="1" end="1"/>
                                            </p:txEl>
                                          </p:spTgt>
                                        </p:tgtEl>
                                        <p:attrNameLst>
                                          <p:attrName>style.visibility</p:attrName>
                                        </p:attrNameLst>
                                      </p:cBhvr>
                                      <p:to>
                                        <p:strVal val="visible"/>
                                      </p:to>
                                    </p:set>
                                    <p:anim calcmode="lin" valueType="num">
                                      <p:cBhvr additive="base">
                                        <p:cTn id="13"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 calcmode="lin" valueType="num">
                                      <p:cBhvr additive="base">
                                        <p:cTn id="19"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0" y="0"/>
            <a:ext cx="9144000" cy="762000"/>
          </a:xfrm>
        </p:spPr>
        <p:txBody>
          <a:bodyPr>
            <a:noAutofit/>
          </a:bodyPr>
          <a:lstStyle/>
          <a:p>
            <a:pPr eaLnBrk="1" hangingPunct="1">
              <a:defRPr/>
            </a:pPr>
            <a:r>
              <a:rPr lang="en-US" sz="4800" b="1" dirty="0" smtClean="0">
                <a:solidFill>
                  <a:srgbClr val="FF0000"/>
                </a:solidFill>
                <a:latin typeface="BatangChe" panose="02030609000101010101" pitchFamily="49" charset="-127"/>
                <a:ea typeface="BatangChe" panose="02030609000101010101" pitchFamily="49" charset="-127"/>
              </a:rPr>
              <a:t>Post-Versailles Treaty myths</a:t>
            </a:r>
          </a:p>
        </p:txBody>
      </p:sp>
      <p:sp>
        <p:nvSpPr>
          <p:cNvPr id="26627" name="Rectangle 3"/>
          <p:cNvSpPr>
            <a:spLocks noGrp="1" noRot="1" noChangeArrowheads="1"/>
          </p:cNvSpPr>
          <p:nvPr>
            <p:ph type="body" idx="1"/>
          </p:nvPr>
        </p:nvSpPr>
        <p:spPr>
          <a:xfrm>
            <a:off x="0" y="685800"/>
            <a:ext cx="9144000" cy="6172200"/>
          </a:xfrm>
        </p:spPr>
        <p:txBody>
          <a:bodyPr>
            <a:normAutofit fontScale="92500" lnSpcReduction="10000"/>
          </a:bodyPr>
          <a:lstStyle/>
          <a:p>
            <a:pPr eaLnBrk="1" hangingPunct="1">
              <a:lnSpc>
                <a:spcPct val="90000"/>
              </a:lnSpc>
              <a:defRPr/>
            </a:pPr>
            <a:r>
              <a:rPr lang="en-US" sz="4000" dirty="0" smtClean="0"/>
              <a:t>At the peace negotiations, foreign Jews were responsible for dividing Germany from Hungary (Breaking up the Austro-Hungary Empire), while domestic Jews misled the nation to “surrender.”</a:t>
            </a:r>
          </a:p>
          <a:p>
            <a:pPr eaLnBrk="1" hangingPunct="1">
              <a:lnSpc>
                <a:spcPct val="90000"/>
              </a:lnSpc>
              <a:defRPr/>
            </a:pPr>
            <a:r>
              <a:rPr lang="en-US" sz="4000" dirty="0" smtClean="0"/>
              <a:t>The Jews controlled the complex finances of the reparations system for their own profit. </a:t>
            </a:r>
          </a:p>
          <a:p>
            <a:pPr eaLnBrk="1" hangingPunct="1">
              <a:lnSpc>
                <a:spcPct val="90000"/>
              </a:lnSpc>
              <a:defRPr/>
            </a:pPr>
            <a:r>
              <a:rPr lang="en-US" sz="4000" dirty="0" smtClean="0"/>
              <a:t>Jews used constitutional democracy to gain influence and to destroy the basis of superior Aryan blood by promoting intermarriage, sexual freedom, and miscegenation.</a:t>
            </a:r>
          </a:p>
          <a:p>
            <a:pPr eaLnBrk="1" hangingPunct="1">
              <a:lnSpc>
                <a:spcPct val="90000"/>
              </a:lnSpc>
              <a:defRPr/>
            </a:pPr>
            <a:endParaRPr lang="en-US" sz="2800" dirty="0" smtClean="0"/>
          </a:p>
        </p:txBody>
      </p:sp>
    </p:spTree>
    <p:extLst>
      <p:ext uri="{BB962C8B-B14F-4D97-AF65-F5344CB8AC3E}">
        <p14:creationId xmlns:p14="http://schemas.microsoft.com/office/powerpoint/2010/main" xmlns="" val="42118137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 calcmode="lin" valueType="num">
                                      <p:cBhvr additive="base">
                                        <p:cTn id="13"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66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6627">
                                            <p:txEl>
                                              <p:pRg st="2" end="2"/>
                                            </p:txEl>
                                          </p:spTgt>
                                        </p:tgtEl>
                                        <p:attrNameLst>
                                          <p:attrName>style.visibility</p:attrName>
                                        </p:attrNameLst>
                                      </p:cBhvr>
                                      <p:to>
                                        <p:strVal val="visible"/>
                                      </p:to>
                                    </p:set>
                                    <p:anim calcmode="lin" valueType="num">
                                      <p:cBhvr additive="base">
                                        <p:cTn id="19"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0" y="0"/>
            <a:ext cx="9144000" cy="457200"/>
          </a:xfrm>
        </p:spPr>
        <p:txBody>
          <a:bodyPr>
            <a:noAutofit/>
          </a:bodyPr>
          <a:lstStyle/>
          <a:p>
            <a:pPr eaLnBrk="1" hangingPunct="1">
              <a:defRPr/>
            </a:pPr>
            <a:r>
              <a:rPr lang="en-US" sz="4800" b="1" dirty="0" smtClean="0">
                <a:solidFill>
                  <a:srgbClr val="FF0000"/>
                </a:solidFill>
                <a:latin typeface="BatangChe" panose="02030609000101010101" pitchFamily="49" charset="-127"/>
                <a:ea typeface="BatangChe" panose="02030609000101010101" pitchFamily="49" charset="-127"/>
              </a:rPr>
              <a:t>Reality During WWI for Jews</a:t>
            </a:r>
          </a:p>
        </p:txBody>
      </p:sp>
      <p:sp>
        <p:nvSpPr>
          <p:cNvPr id="15363" name="Rectangle 3"/>
          <p:cNvSpPr>
            <a:spLocks noGrp="1" noRot="1" noChangeArrowheads="1"/>
          </p:cNvSpPr>
          <p:nvPr>
            <p:ph type="body" idx="1"/>
          </p:nvPr>
        </p:nvSpPr>
        <p:spPr>
          <a:xfrm>
            <a:off x="0" y="533400"/>
            <a:ext cx="9144000" cy="6324600"/>
          </a:xfrm>
        </p:spPr>
        <p:txBody>
          <a:bodyPr>
            <a:noAutofit/>
          </a:bodyPr>
          <a:lstStyle/>
          <a:p>
            <a:pPr eaLnBrk="1" hangingPunct="1">
              <a:lnSpc>
                <a:spcPct val="90000"/>
              </a:lnSpc>
              <a:defRPr/>
            </a:pPr>
            <a:r>
              <a:rPr lang="en-US" sz="3000" dirty="0" smtClean="0"/>
              <a:t>100,000 Jews served in German army during WWI</a:t>
            </a:r>
          </a:p>
          <a:p>
            <a:pPr lvl="1" eaLnBrk="1" hangingPunct="1">
              <a:lnSpc>
                <a:spcPct val="90000"/>
              </a:lnSpc>
              <a:defRPr/>
            </a:pPr>
            <a:r>
              <a:rPr lang="en-US" sz="3000" dirty="0" smtClean="0"/>
              <a:t>12,000 died in action</a:t>
            </a:r>
          </a:p>
          <a:p>
            <a:pPr eaLnBrk="1" hangingPunct="1">
              <a:lnSpc>
                <a:spcPct val="90000"/>
              </a:lnSpc>
              <a:defRPr/>
            </a:pPr>
            <a:r>
              <a:rPr lang="en-US" sz="3000" dirty="0" smtClean="0"/>
              <a:t>In 1933, for example, a Protestant minister in Germany wrote</a:t>
            </a:r>
          </a:p>
          <a:p>
            <a:pPr lvl="1" eaLnBrk="1" hangingPunct="1">
              <a:lnSpc>
                <a:spcPct val="90000"/>
              </a:lnSpc>
              <a:defRPr/>
            </a:pPr>
            <a:r>
              <a:rPr lang="en-US" sz="3000" dirty="0" smtClean="0"/>
              <a:t>“In the last fifteen years in Germany, the influence of Judaism has strengthened extraordinarily. The number of Jewish judges, Jewish politicians, Jewish civil servants in influential positions has grown noticeably. The voice of the people is turning against this.”  [from Victoria Barnett, </a:t>
            </a:r>
            <a:r>
              <a:rPr lang="en-US" sz="3000" i="1" dirty="0" smtClean="0"/>
              <a:t>For the Soul of the People </a:t>
            </a:r>
            <a:r>
              <a:rPr lang="en-US" sz="3000" dirty="0" smtClean="0"/>
              <a:t>(Oxford University Press, 1992), 24.]</a:t>
            </a:r>
          </a:p>
          <a:p>
            <a:pPr eaLnBrk="1" hangingPunct="1">
              <a:lnSpc>
                <a:spcPct val="90000"/>
              </a:lnSpc>
              <a:defRPr/>
            </a:pPr>
            <a:r>
              <a:rPr lang="en-US" sz="3000" dirty="0" smtClean="0"/>
              <a:t>In 1933, Jews made up &lt; 1% of the population.</a:t>
            </a:r>
          </a:p>
          <a:p>
            <a:pPr eaLnBrk="1" hangingPunct="1">
              <a:lnSpc>
                <a:spcPct val="90000"/>
              </a:lnSpc>
              <a:defRPr/>
            </a:pPr>
            <a:r>
              <a:rPr lang="en-US" sz="3000" dirty="0" smtClean="0"/>
              <a:t>Of the 250 Germans who held prominent government posts between 1919 and 1933, four were Jews. </a:t>
            </a:r>
          </a:p>
        </p:txBody>
      </p:sp>
    </p:spTree>
    <p:extLst>
      <p:ext uri="{BB962C8B-B14F-4D97-AF65-F5344CB8AC3E}">
        <p14:creationId xmlns:p14="http://schemas.microsoft.com/office/powerpoint/2010/main" xmlns="" val="2640691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 History of Antisemitism in Europe Leading up to World War II</vt:lpstr>
      <vt:lpstr>Jewish Stereotypes developed</vt:lpstr>
      <vt:lpstr>Nineteenth century: rapid social changes</vt:lpstr>
      <vt:lpstr>New stereotypes for new times: Nationalism replaced religion as concern</vt:lpstr>
      <vt:lpstr>Post-Versailles Treaty myths</vt:lpstr>
      <vt:lpstr>Post-Versailles Treaty myths</vt:lpstr>
      <vt:lpstr>Reality During WWI for Jews</vt:lpstr>
    </vt:vector>
  </TitlesOfParts>
  <Company>Issaquah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History of Antisemitism in Europe Leading up to World War II</dc:title>
  <dc:creator>Windows User</dc:creator>
  <cp:lastModifiedBy>Windows User</cp:lastModifiedBy>
  <cp:revision>1</cp:revision>
  <dcterms:created xsi:type="dcterms:W3CDTF">2016-03-22T17:10:38Z</dcterms:created>
  <dcterms:modified xsi:type="dcterms:W3CDTF">2016-03-22T17:10:59Z</dcterms:modified>
</cp:coreProperties>
</file>