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verage" panose="020B0604020202020204" charset="0"/>
      <p:regular r:id="rId13"/>
    </p:embeddedFont>
    <p:embeddedFont>
      <p:font typeface="Oswald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20542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871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73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00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19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97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61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6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20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299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62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0" y="1726175"/>
            <a:ext cx="7801500" cy="99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2nd Battle of the Marne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Jennifer Wang, Zoe Chau, Parinita Tyavanagimatt, Emily Wang, Katie Biscocho 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437" y="342350"/>
            <a:ext cx="2909125" cy="12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 (</a:t>
            </a:r>
            <a:r>
              <a:rPr lang="en" i="1"/>
              <a:t>cont.</a:t>
            </a:r>
            <a:r>
              <a:rPr lang="en"/>
              <a:t>)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"Map of Marne River." French Waterways. N.p., n.d. Web. 8 Feb. 2017.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Neiberg, Michael S. "The Second Battle of the Marne." Preface.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The Second Battle of the Marne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Bloomington: Indiana UP, 2008. N. </a:t>
            </a:r>
          </a:p>
          <a:p>
            <a:pPr lvl="0" indent="45720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pag. Twentieth-Century Battles.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Indiana University Press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Indiana University. Web. 08 Feb. 2017.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Pride at Vimy Ridge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Digital image.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Le Canada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CBC, n.d. Web. 9 Feb. 2017.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Roberts, William J. “Foch, Ferdinand.”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France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, Facts On File, 2004,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History Research Center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"Second Battle of the Marne." Britannica School. N.p., 19 May 2010. Web. 08 Feb. 2017.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"SECOND BATTLE OF THE MARNE."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The Second Battle of the Marne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N.p., n.d. Web. 09 Feb. 2017.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"Who Won the Second Battle of Marne?"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Articles Master of Arts in Military History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Norwich University, Dec. 2016. Web. 08 Feb. 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2017.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Spielvogel, Jackson J. Western civilization. 9th ed. Stamford, CT: Cengage Learning, 2015. Print.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and Where the Battle Occurred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When: 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/>
              <a:t>July 15 - August 6, 1918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Where: 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/>
              <a:t>Marne River, France</a:t>
            </a:r>
          </a:p>
          <a:p>
            <a:pPr marL="914400" lvl="1" indent="-419100" rtl="0">
              <a:spcBef>
                <a:spcPts val="0"/>
              </a:spcBef>
              <a:buSzPct val="166666"/>
              <a:buChar char="-"/>
            </a:pPr>
            <a:r>
              <a:rPr lang="en" sz="1800"/>
              <a:t>Caused serious apprehension from France to keep their industries safe. </a:t>
            </a:r>
            <a:r>
              <a:rPr lang="en" sz="3000"/>
              <a:t> 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725" y="1246900"/>
            <a:ext cx="3832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Was Involved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990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en" sz="2700"/>
              <a:t>German Empire </a:t>
            </a:r>
          </a:p>
          <a:p>
            <a:pPr lvl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700"/>
              <a:t>			vs.</a:t>
            </a:r>
          </a:p>
          <a:p>
            <a:pPr marL="457200" lvl="0" indent="-4000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2700"/>
              <a:t>French 3rd Republic</a:t>
            </a:r>
          </a:p>
          <a:p>
            <a:pPr marL="457200" lvl="0" indent="-4000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2700"/>
              <a:t>Kingdom of Italy</a:t>
            </a:r>
          </a:p>
          <a:p>
            <a:pPr marL="457200" lvl="0" indent="-4000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2700"/>
              <a:t>Great Britain </a:t>
            </a:r>
          </a:p>
          <a:p>
            <a:pPr marL="457200" lvl="0" indent="-4000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2700"/>
              <a:t>America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			    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500" y="1713337"/>
            <a:ext cx="3824473" cy="229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587" y="1581147"/>
            <a:ext cx="3640301" cy="24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6600" y="1585849"/>
            <a:ext cx="3640301" cy="242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6603" y="1766078"/>
            <a:ext cx="3640300" cy="218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4500" y="1853562"/>
            <a:ext cx="3824475" cy="201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141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Leaders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1325" y="543242"/>
            <a:ext cx="1960975" cy="259763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111775" y="713975"/>
            <a:ext cx="7293000" cy="424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</a:t>
            </a:r>
            <a:r>
              <a:rPr lang="en"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Erich Ludendorff</a:t>
            </a:r>
            <a:r>
              <a:rPr lang="en" sz="2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</a:t>
            </a:r>
            <a:r>
              <a:rPr lang="en"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German</a:t>
            </a:r>
            <a:r>
              <a:rPr lang="en" sz="2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army </a:t>
            </a:r>
          </a:p>
          <a:p>
            <a:pPr marL="457200" lvl="0" indent="-387350" rtl="0">
              <a:spcBef>
                <a:spcPts val="0"/>
              </a:spcBef>
              <a:buClr>
                <a:schemeClr val="accent3"/>
              </a:buClr>
              <a:buSzPct val="100000"/>
              <a:buFont typeface="Times New Roman"/>
              <a:buChar char="●"/>
            </a:pPr>
            <a:r>
              <a:rPr lang="en" sz="25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the German army in 1882</a:t>
            </a:r>
          </a:p>
          <a:p>
            <a:pPr marL="457200" lvl="0" indent="-387350" rtl="0">
              <a:spcBef>
                <a:spcPts val="0"/>
              </a:spcBef>
              <a:buClr>
                <a:schemeClr val="accent3"/>
              </a:buClr>
              <a:buSzPct val="100000"/>
              <a:buFont typeface="Times New Roman"/>
              <a:buChar char="●"/>
            </a:pPr>
            <a:r>
              <a:rPr lang="en" sz="25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 of mobilization of the </a:t>
            </a:r>
            <a:r>
              <a:rPr lang="en" sz="2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Schlieffen plan</a:t>
            </a:r>
          </a:p>
          <a:p>
            <a:pPr marL="457200" lvl="0" indent="-387350" rtl="0">
              <a:spcBef>
                <a:spcPts val="0"/>
              </a:spcBef>
              <a:buClr>
                <a:schemeClr val="accent3"/>
              </a:buClr>
              <a:buSzPct val="100000"/>
              <a:buFont typeface="Times New Roman"/>
              <a:buChar char="●"/>
            </a:pPr>
            <a:r>
              <a:rPr lang="en" sz="25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Egotistical and believed in Darwinian ideals</a:t>
            </a:r>
          </a:p>
          <a:p>
            <a:pPr marL="457200" lvl="0" indent="-387350" rtl="0">
              <a:spcBef>
                <a:spcPts val="0"/>
              </a:spcBef>
              <a:buClr>
                <a:schemeClr val="accent3"/>
              </a:buClr>
              <a:buSzPct val="100000"/>
              <a:buFont typeface="Times New Roman"/>
              <a:buChar char="●"/>
            </a:pPr>
            <a:r>
              <a:rPr lang="en" sz="25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 not know the connection between war, economics, politics, and diplomacy</a:t>
            </a:r>
          </a:p>
          <a:p>
            <a:pPr marL="457200" lvl="0" indent="-387350" rtl="0">
              <a:spcBef>
                <a:spcPts val="0"/>
              </a:spcBef>
              <a:buClr>
                <a:schemeClr val="accent3"/>
              </a:buClr>
              <a:buSzPct val="100000"/>
              <a:buFont typeface="Times New Roman"/>
              <a:buChar char="●"/>
            </a:pPr>
            <a:r>
              <a:rPr lang="en" sz="25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Issued the Treaty of Brest-Litovsk </a:t>
            </a:r>
          </a:p>
          <a:p>
            <a:pPr marL="914400" lvl="1" indent="-387350" rtl="0">
              <a:spcBef>
                <a:spcPts val="0"/>
              </a:spcBef>
              <a:buClr>
                <a:schemeClr val="accent3"/>
              </a:buClr>
              <a:buSzPct val="100000"/>
              <a:buFont typeface="Times New Roman"/>
              <a:buChar char="○"/>
            </a:pPr>
            <a:r>
              <a:rPr lang="en" sz="25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Stated the consequence of the allies if they lost</a:t>
            </a:r>
          </a:p>
          <a:p>
            <a:pPr marL="457200" lvl="0" indent="-387350" rtl="0">
              <a:spcBef>
                <a:spcPts val="0"/>
              </a:spcBef>
              <a:buClr>
                <a:schemeClr val="accent3"/>
              </a:buClr>
              <a:buSzPct val="100000"/>
              <a:buFont typeface="Times New Roman"/>
              <a:buChar char="●"/>
            </a:pPr>
            <a:r>
              <a:rPr lang="en" sz="25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“stab-in-the-back” phrase </a:t>
            </a:r>
          </a:p>
          <a:p>
            <a:pPr marL="914400" lvl="1" indent="-387350" rtl="0">
              <a:spcBef>
                <a:spcPts val="0"/>
              </a:spcBef>
              <a:buClr>
                <a:schemeClr val="accent3"/>
              </a:buClr>
              <a:buSzPct val="100000"/>
              <a:buFont typeface="Times New Roman"/>
              <a:buChar char="○"/>
            </a:pPr>
            <a:r>
              <a:rPr lang="en" sz="25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Claimed no responsibility for the German defeat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1954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Leaders </a:t>
            </a:r>
            <a:r>
              <a:rPr lang="en" sz="3600" i="1"/>
              <a:t>(cont.)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821650"/>
            <a:ext cx="7390800" cy="408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General </a:t>
            </a:r>
            <a:r>
              <a:rPr lang="en" sz="3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Ferdinand Foch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 of the </a:t>
            </a:r>
            <a:r>
              <a:rPr lang="en" sz="3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Allied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 armies </a:t>
            </a:r>
          </a:p>
          <a:p>
            <a:pPr marL="457200" lvl="0" indent="-400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Times New Roman"/>
              <a:buChar char="●"/>
            </a:pP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Fought in Franco-Prussian war</a:t>
            </a:r>
          </a:p>
          <a:p>
            <a:pPr marL="457200" lvl="0" indent="-400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Times New Roman"/>
              <a:buChar char="●"/>
            </a:pP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Wrote The Principles of War and The Conduct of War</a:t>
            </a:r>
          </a:p>
          <a:p>
            <a:pPr marL="457200" lvl="0" indent="-400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Times New Roman"/>
              <a:buChar char="●"/>
            </a:pP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Named </a:t>
            </a:r>
            <a:r>
              <a:rPr lang="en" sz="2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Commander in chief</a:t>
            </a: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 of allied armies 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in 1918</a:t>
            </a:r>
          </a:p>
          <a:p>
            <a:pPr marL="457200" lvl="0" indent="-400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Times New Roman"/>
              <a:buChar char="●"/>
            </a:pPr>
            <a:r>
              <a:rPr lang="en" sz="2700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Victory</a:t>
            </a: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 against the Germans with a counter offensive</a:t>
            </a:r>
          </a:p>
          <a:p>
            <a:pPr marL="457200" lvl="0" indent="-400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Times New Roman"/>
              <a:buChar char="●"/>
            </a:pP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Named marshal of france in 1919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l="-10980" r="10979"/>
          <a:stretch/>
        </p:blipFill>
        <p:spPr>
          <a:xfrm>
            <a:off x="7291100" y="2610124"/>
            <a:ext cx="1731199" cy="230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0575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Battle Techniques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0575" y="471425"/>
            <a:ext cx="6828600" cy="378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400"/>
              <a:t>German General Erich Ludendorff planned to bring war to Flanders.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400"/>
              <a:t>Used </a:t>
            </a:r>
            <a:r>
              <a:rPr lang="en" sz="2400">
                <a:solidFill>
                  <a:srgbClr val="FFFFFF"/>
                </a:solidFill>
              </a:rPr>
              <a:t>Marne as a diversion</a:t>
            </a:r>
            <a:r>
              <a:rPr lang="en" sz="2400"/>
              <a:t> so he could lead most of Allied force to the city.</a:t>
            </a:r>
          </a:p>
          <a:p>
            <a:pPr marL="1371600" lvl="2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200"/>
              <a:t>German First and Third Army began to attack east of Reims.</a:t>
            </a:r>
          </a:p>
          <a:p>
            <a:pPr marL="1371600" lvl="2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200"/>
              <a:t>Remaining soldiers attacked from west to split up French forces.</a:t>
            </a:r>
          </a:p>
          <a:p>
            <a:pPr marL="457200" lvl="0" indent="-38735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</a:pPr>
            <a:r>
              <a:rPr lang="en" sz="2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 dug false trenches.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400"/>
              <a:t>German troops would waste ammunition on these.</a:t>
            </a:r>
          </a:p>
          <a:p>
            <a:pPr marL="1371600" lvl="2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200"/>
              <a:t>When facing real French army, had no time to get supplies, ended up retreating.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276" y="1802875"/>
            <a:ext cx="2431974" cy="182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Won? Why did they succeed in winning?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1075" y="1107925"/>
            <a:ext cx="7953300" cy="379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Char char="●"/>
            </a:pPr>
            <a:r>
              <a:rPr lang="en" sz="2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Allies</a:t>
            </a:r>
            <a:r>
              <a:rPr lang="en" sz="2500">
                <a:solidFill>
                  <a:srgbClr val="CCCCCC"/>
                </a:solidFill>
              </a:rPr>
              <a:t>, which consisted of Great Britain,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CCCCCC"/>
                </a:solidFill>
              </a:rPr>
              <a:t>Italy, America, and France, won.</a:t>
            </a:r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Char char="●"/>
            </a:pPr>
            <a:r>
              <a:rPr lang="en" sz="2500">
                <a:solidFill>
                  <a:srgbClr val="CCCCCC"/>
                </a:solidFill>
              </a:rPr>
              <a:t>They won because they </a:t>
            </a:r>
            <a:r>
              <a:rPr lang="en" sz="2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overpowered Germany’s offensive</a:t>
            </a:r>
            <a:r>
              <a:rPr lang="en" sz="2500">
                <a:solidFill>
                  <a:srgbClr val="CCCCCC"/>
                </a:solidFill>
              </a:rPr>
              <a:t> strategy and attacked back at the Germans (called counteroffensive).  France not only had the support of </a:t>
            </a: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Britain and Italy</a:t>
            </a:r>
            <a:r>
              <a:rPr lang="en" sz="2500" b="1">
                <a:solidFill>
                  <a:srgbClr val="CCCCCC"/>
                </a:solidFill>
              </a:rPr>
              <a:t>,</a:t>
            </a:r>
            <a:r>
              <a:rPr lang="en" sz="2500">
                <a:solidFill>
                  <a:srgbClr val="CCCCCC"/>
                </a:solidFill>
              </a:rPr>
              <a:t> but </a:t>
            </a:r>
            <a:r>
              <a:rPr lang="en" sz="2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troops of 140,000 had also joined them.</a:t>
            </a:r>
            <a:r>
              <a:rPr lang="en" sz="2500">
                <a:solidFill>
                  <a:srgbClr val="CCCCCC"/>
                </a:solidFill>
              </a:rPr>
              <a:t> This forced the Germans to return back to their grounds.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t="-12500" b="12500"/>
          <a:stretch/>
        </p:blipFill>
        <p:spPr>
          <a:xfrm>
            <a:off x="6744775" y="275699"/>
            <a:ext cx="2265800" cy="156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2478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Impacts on the War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0" y="766175"/>
            <a:ext cx="8001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SzPct val="96296"/>
            </a:pPr>
            <a:r>
              <a:rPr lang="en" sz="2700"/>
              <a:t>Second Battle of Marne marks the point at which the Allies managed to stop the massive offensive German army and become offensive themselves.</a:t>
            </a:r>
          </a:p>
          <a:p>
            <a:pPr marL="457200" lvl="0" indent="-393700" rtl="0">
              <a:spcBef>
                <a:spcPts val="0"/>
              </a:spcBef>
              <a:buSzPct val="96296"/>
            </a:pPr>
            <a:r>
              <a:rPr lang="en" sz="2700"/>
              <a:t>Battle was </a:t>
            </a:r>
            <a:r>
              <a:rPr lang="en" sz="2700" b="1">
                <a:solidFill>
                  <a:srgbClr val="FFFFFF"/>
                </a:solidFill>
              </a:rPr>
              <a:t>pivotal in the victory of WWI for        the Allied forces.</a:t>
            </a:r>
          </a:p>
          <a:p>
            <a:pPr marL="914400" lvl="1" indent="-400050" rtl="0">
              <a:spcBef>
                <a:spcPts val="0"/>
              </a:spcBef>
              <a:buSzPct val="100000"/>
            </a:pPr>
            <a:r>
              <a:rPr lang="en" sz="2700"/>
              <a:t>Germans would never become offensive again.</a:t>
            </a:r>
          </a:p>
          <a:p>
            <a:pPr marL="914400" lvl="1" indent="-393700" rtl="0">
              <a:spcBef>
                <a:spcPts val="0"/>
              </a:spcBef>
              <a:buSzPct val="96296"/>
            </a:pPr>
            <a:r>
              <a:rPr lang="en" sz="2700"/>
              <a:t>After a series of defenses, Germany surrendered on November 11, 1918, which </a:t>
            </a:r>
            <a:r>
              <a:rPr lang="en" sz="2700">
                <a:solidFill>
                  <a:srgbClr val="FFFFFF"/>
                </a:solidFill>
              </a:rPr>
              <a:t>ended WWI.</a:t>
            </a:r>
            <a:r>
              <a:rPr lang="en" sz="26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700" y="2057450"/>
            <a:ext cx="1527675" cy="12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3450" y="150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213675" y="768175"/>
            <a:ext cx="8520600" cy="371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"All Flags in Alphabetical Sequence - Flag Image Identifier." All Flags in Alphabetical Sequence - Flag Image Identifier. N.p., n.d. 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Web. 08 Feb. 2017.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Archive, Hulton. "General Ludendorff."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Getty Images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N.p., 01 Jan. 1924. Web. 09 Feb. 2017.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Barton, Mackenzie. "Causes of World War I - Wikipedia, the Free Encyclopedia."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Pinterest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N.p., 04 Nov. 2013. Web. 09 Feb. 2017.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Biesinger, Joseph A.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“Ludendorff, Erich.”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 Germany,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Facts On File, 2006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, History Research Center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Byrne, Stephen. " Second Battle Of The Marne - World War 1 - History For Kids ." History for Kids, Feb 2017. Web. 08 Feb 2017.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Downham, John. This poor-quality but historically priceless photograph shows the 1st East Lancashire Regiment facing the enemy at </a:t>
            </a:r>
          </a:p>
          <a:p>
            <a:pPr lvl="0" indent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Solesmes on 25 August 1914. Digital image.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The Regiments In The Great War 1914-18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N.p., n.d. Web. 9 Feb. 2017.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Grossman, Mark. “Foch, Ferdinand.”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World Military Leaders: A Biographical Dictionary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, Facts On File, 2007,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History Research Center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Historical. "Ferdinand Foch."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Getty Images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N.p., 01 Jan. 1900. Web. 09 Feb. 2017.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CCCC"/>
                </a:solidFill>
              </a:rPr>
              <a:t>King, Curtis S. “Second Battle of the Marne.” </a:t>
            </a:r>
            <a:r>
              <a:rPr lang="en" sz="1200" i="1">
                <a:solidFill>
                  <a:srgbClr val="CCCCCC"/>
                </a:solidFill>
              </a:rPr>
              <a:t>Encyclopedia of American Military History, Vol. 2</a:t>
            </a:r>
            <a:r>
              <a:rPr lang="en" sz="1200">
                <a:solidFill>
                  <a:srgbClr val="CCCCCC"/>
                </a:solidFill>
              </a:rPr>
              <a:t>, Facts On File, 2003, </a:t>
            </a:r>
            <a:r>
              <a:rPr lang="en" sz="1200" i="1">
                <a:solidFill>
                  <a:srgbClr val="CCCCCC"/>
                </a:solidFill>
              </a:rPr>
              <a:t>History 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CCCCCC"/>
                </a:solidFill>
              </a:rPr>
              <a:t>Research Center</a:t>
            </a:r>
            <a:r>
              <a:rPr lang="en" sz="1200">
                <a:solidFill>
                  <a:srgbClr val="CCCCCC"/>
                </a:solidFill>
              </a:rPr>
              <a:t>, online.infobase.com/Article/Details/192480?q=second battle of the marne.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Microsoft Office PowerPoint</Application>
  <PresentationFormat>On-screen Show (16:9)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Average</vt:lpstr>
      <vt:lpstr>Times New Roman</vt:lpstr>
      <vt:lpstr>Oswald</vt:lpstr>
      <vt:lpstr>Arial</vt:lpstr>
      <vt:lpstr>slate</vt:lpstr>
      <vt:lpstr>2nd Battle of the Marne</vt:lpstr>
      <vt:lpstr>When and Where the Battle Occurred</vt:lpstr>
      <vt:lpstr>Who Was Involved</vt:lpstr>
      <vt:lpstr>Leaders</vt:lpstr>
      <vt:lpstr>Leaders (cont.)</vt:lpstr>
      <vt:lpstr>Battle Techniques</vt:lpstr>
      <vt:lpstr>Who Won? Why did they succeed in winning?</vt:lpstr>
      <vt:lpstr>Impacts on the War</vt:lpstr>
      <vt:lpstr>Works Cited</vt:lpstr>
      <vt:lpstr>Works Cited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Battle of the Marne</dc:title>
  <dc:creator>Myers, Zachary    SHS - Staff</dc:creator>
  <cp:lastModifiedBy>Myers, Zachary    SHS - Staff</cp:lastModifiedBy>
  <cp:revision>1</cp:revision>
  <dcterms:modified xsi:type="dcterms:W3CDTF">2017-02-16T15:38:18Z</dcterms:modified>
</cp:coreProperties>
</file>