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345179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75276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53279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71121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5526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78304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67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7658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090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0078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6498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5921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rtl="0">
              <a:spcBef>
                <a:spcPts val="0"/>
              </a:spcBef>
              <a:buNone/>
            </a:pPr>
            <a:r>
              <a:rPr lang="en"/>
              <a:t>Isonzo</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a:solidFill>
                  <a:schemeClr val="dk1"/>
                </a:solidFill>
              </a:rPr>
              <a:t>By: Noah Righi, Gene Wang, and Nico Mendez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p:nvPr/>
        </p:nvSpPr>
        <p:spPr>
          <a:xfrm>
            <a:off x="3145300" y="86750"/>
            <a:ext cx="3194700" cy="7890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FFFFFF"/>
                </a:solidFill>
              </a:rPr>
              <a:t>And Another Slide</a:t>
            </a:r>
          </a:p>
        </p:txBody>
      </p:sp>
      <p:pic>
        <p:nvPicPr>
          <p:cNvPr id="108" name="Shape 108"/>
          <p:cNvPicPr preferRelativeResize="0"/>
          <p:nvPr/>
        </p:nvPicPr>
        <p:blipFill>
          <a:blip r:embed="rId3">
            <a:alphaModFix/>
          </a:blip>
          <a:stretch>
            <a:fillRect/>
          </a:stretch>
        </p:blipFill>
        <p:spPr>
          <a:xfrm>
            <a:off x="0" y="875750"/>
            <a:ext cx="2844875" cy="2752400"/>
          </a:xfrm>
          <a:prstGeom prst="rect">
            <a:avLst/>
          </a:prstGeom>
          <a:noFill/>
          <a:ln>
            <a:noFill/>
          </a:ln>
        </p:spPr>
      </p:pic>
      <p:pic>
        <p:nvPicPr>
          <p:cNvPr id="109" name="Shape 109"/>
          <p:cNvPicPr preferRelativeResize="0"/>
          <p:nvPr/>
        </p:nvPicPr>
        <p:blipFill>
          <a:blip r:embed="rId4">
            <a:alphaModFix/>
          </a:blip>
          <a:stretch>
            <a:fillRect/>
          </a:stretch>
        </p:blipFill>
        <p:spPr>
          <a:xfrm>
            <a:off x="6340000" y="512601"/>
            <a:ext cx="2537675" cy="4468650"/>
          </a:xfrm>
          <a:prstGeom prst="rect">
            <a:avLst/>
          </a:prstGeom>
          <a:noFill/>
          <a:ln>
            <a:noFill/>
          </a:ln>
        </p:spPr>
      </p:pic>
      <p:pic>
        <p:nvPicPr>
          <p:cNvPr id="110" name="Shape 110"/>
          <p:cNvPicPr preferRelativeResize="0"/>
          <p:nvPr/>
        </p:nvPicPr>
        <p:blipFill>
          <a:blip r:embed="rId5">
            <a:alphaModFix/>
          </a:blip>
          <a:stretch>
            <a:fillRect/>
          </a:stretch>
        </p:blipFill>
        <p:spPr>
          <a:xfrm>
            <a:off x="2927500" y="1451550"/>
            <a:ext cx="3313325" cy="3313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Works Cited</a:t>
            </a:r>
          </a:p>
        </p:txBody>
      </p:sp>
      <p:sp>
        <p:nvSpPr>
          <p:cNvPr id="116" name="Shape 116"/>
          <p:cNvSpPr txBox="1">
            <a:spLocks noGrp="1"/>
          </p:cNvSpPr>
          <p:nvPr>
            <p:ph type="body" idx="1"/>
          </p:nvPr>
        </p:nvSpPr>
        <p:spPr>
          <a:xfrm>
            <a:off x="311700" y="1162450"/>
            <a:ext cx="8520600" cy="3416400"/>
          </a:xfrm>
          <a:prstGeom prst="rect">
            <a:avLst/>
          </a:prstGeom>
        </p:spPr>
        <p:txBody>
          <a:bodyPr lIns="91425" tIns="91425" rIns="91425" bIns="91425" anchor="t" anchorCtr="0">
            <a:noAutofit/>
          </a:bodyPr>
          <a:lstStyle/>
          <a:p>
            <a:pPr marL="355600" lvl="0" indent="-342900" rtl="0">
              <a:spcBef>
                <a:spcPts val="0"/>
              </a:spcBef>
              <a:spcAft>
                <a:spcPts val="0"/>
              </a:spcAft>
              <a:buNone/>
            </a:pPr>
            <a:r>
              <a:rPr lang="en">
                <a:solidFill>
                  <a:schemeClr val="dk1"/>
                </a:solidFill>
              </a:rPr>
              <a:t>"Allies Sign Treaty of London." </a:t>
            </a:r>
            <a:r>
              <a:rPr lang="en" i="1">
                <a:solidFill>
                  <a:schemeClr val="dk1"/>
                </a:solidFill>
              </a:rPr>
              <a:t>History.com</a:t>
            </a:r>
            <a:r>
              <a:rPr lang="en">
                <a:solidFill>
                  <a:schemeClr val="dk1"/>
                </a:solidFill>
              </a:rPr>
              <a:t>. A&amp;E Television Networks, n.d. Web. 10 Feb. 2017.</a:t>
            </a:r>
          </a:p>
          <a:p>
            <a:pPr marL="355600" lvl="0" indent="-342900" rtl="0">
              <a:spcBef>
                <a:spcPts val="0"/>
              </a:spcBef>
              <a:spcAft>
                <a:spcPts val="0"/>
              </a:spcAft>
              <a:buNone/>
            </a:pPr>
            <a:r>
              <a:rPr lang="en">
                <a:solidFill>
                  <a:schemeClr val="dk1"/>
                </a:solidFill>
              </a:rPr>
              <a:t>"Firstworldwar.com." </a:t>
            </a:r>
            <a:r>
              <a:rPr lang="en" i="1">
                <a:solidFill>
                  <a:schemeClr val="dk1"/>
                </a:solidFill>
              </a:rPr>
              <a:t>First World War.com - Battles - The Battles of the Isonzo, 1915-17</a:t>
            </a:r>
            <a:r>
              <a:rPr lang="en">
                <a:solidFill>
                  <a:schemeClr val="dk1"/>
                </a:solidFill>
              </a:rPr>
              <a:t>. N.p., n.d. Web. 10 Feb. 2017.</a:t>
            </a:r>
          </a:p>
          <a:p>
            <a:pPr marL="355600" lvl="0" indent="-342900" rtl="0">
              <a:spcBef>
                <a:spcPts val="0"/>
              </a:spcBef>
              <a:spcAft>
                <a:spcPts val="0"/>
              </a:spcAft>
              <a:buNone/>
            </a:pPr>
            <a:r>
              <a:rPr lang="en">
                <a:solidFill>
                  <a:schemeClr val="dk1"/>
                </a:solidFill>
              </a:rPr>
              <a:t>"Meme Generator." </a:t>
            </a:r>
            <a:r>
              <a:rPr lang="en" i="1">
                <a:solidFill>
                  <a:schemeClr val="dk1"/>
                </a:solidFill>
              </a:rPr>
              <a:t>Meme Generator - Imgflip</a:t>
            </a:r>
            <a:r>
              <a:rPr lang="en">
                <a:solidFill>
                  <a:schemeClr val="dk1"/>
                </a:solidFill>
              </a:rPr>
              <a:t>. N.p., n.d. Web. 10 Feb. 2017.</a:t>
            </a:r>
          </a:p>
          <a:p>
            <a:pPr marL="355600" lvl="0" indent="-342900" rtl="0">
              <a:spcBef>
                <a:spcPts val="0"/>
              </a:spcBef>
              <a:spcAft>
                <a:spcPts val="0"/>
              </a:spcAft>
              <a:buNone/>
            </a:pPr>
            <a:r>
              <a:rPr lang="en">
                <a:solidFill>
                  <a:schemeClr val="dk1"/>
                </a:solidFill>
              </a:rPr>
              <a:t>"Soča." </a:t>
            </a:r>
            <a:r>
              <a:rPr lang="en" i="1">
                <a:solidFill>
                  <a:schemeClr val="dk1"/>
                </a:solidFill>
              </a:rPr>
              <a:t>Wikipedia</a:t>
            </a:r>
            <a:r>
              <a:rPr lang="en">
                <a:solidFill>
                  <a:schemeClr val="dk1"/>
                </a:solidFill>
              </a:rPr>
              <a:t>. Wikimedia Foundation, n.d. Web. 10 Feb. 2017.</a:t>
            </a:r>
          </a:p>
          <a:p>
            <a:pPr marL="355600" lvl="0" indent="-342900" rtl="0">
              <a:spcBef>
                <a:spcPts val="0"/>
              </a:spcBef>
              <a:spcAft>
                <a:spcPts val="0"/>
              </a:spcAft>
              <a:buNone/>
            </a:pPr>
            <a:r>
              <a:rPr lang="en">
                <a:solidFill>
                  <a:schemeClr val="dk1"/>
                </a:solidFill>
              </a:rPr>
              <a:t>Watts, Tim. "Isonzo Campaign." </a:t>
            </a:r>
            <a:r>
              <a:rPr lang="en" i="1">
                <a:solidFill>
                  <a:schemeClr val="dk1"/>
                </a:solidFill>
              </a:rPr>
              <a:t>World History: The Modern Era</a:t>
            </a:r>
            <a:r>
              <a:rPr lang="en">
                <a:solidFill>
                  <a:schemeClr val="dk1"/>
                </a:solidFill>
              </a:rPr>
              <a:t>. ABC-CLIO, 2001. Web. 10 Feb. 2017.</a:t>
            </a:r>
          </a:p>
          <a:p>
            <a:pPr lvl="0" rt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Lead-In</a:t>
            </a:r>
          </a:p>
        </p:txBody>
      </p:sp>
      <p:sp>
        <p:nvSpPr>
          <p:cNvPr id="61" name="Shape 6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lr>
                <a:schemeClr val="dk1"/>
              </a:buClr>
            </a:pPr>
            <a:r>
              <a:rPr lang="en">
                <a:solidFill>
                  <a:schemeClr val="dk1"/>
                </a:solidFill>
              </a:rPr>
              <a:t>Italy was bounded to Austria and Germany through a defensive alliance, meaning that it was only supposed to defend it when it had been attacked. </a:t>
            </a:r>
          </a:p>
          <a:p>
            <a:pPr marL="457200" lvl="0" indent="-228600" rtl="0">
              <a:spcBef>
                <a:spcPts val="0"/>
              </a:spcBef>
              <a:buClr>
                <a:schemeClr val="dk1"/>
              </a:buClr>
            </a:pPr>
            <a:r>
              <a:rPr lang="en">
                <a:solidFill>
                  <a:schemeClr val="dk1"/>
                </a:solidFill>
              </a:rPr>
              <a:t>Technically speaking neither Austria or Germany had been attacked yet so Italy had no reason to stick with them. </a:t>
            </a:r>
          </a:p>
          <a:p>
            <a:pPr marL="457200" lvl="0" indent="-228600" rtl="0">
              <a:spcBef>
                <a:spcPts val="0"/>
              </a:spcBef>
              <a:buClr>
                <a:schemeClr val="dk1"/>
              </a:buClr>
            </a:pPr>
            <a:r>
              <a:rPr lang="en">
                <a:solidFill>
                  <a:schemeClr val="dk1"/>
                </a:solidFill>
              </a:rPr>
              <a:t>Italy sided with Britain under the Treaty of London during April 1915.</a:t>
            </a:r>
          </a:p>
          <a:p>
            <a:pPr marL="457200" lvl="0" indent="-228600" rtl="0">
              <a:spcBef>
                <a:spcPts val="0"/>
              </a:spcBef>
              <a:buClr>
                <a:schemeClr val="dk1"/>
              </a:buClr>
            </a:pPr>
            <a:r>
              <a:rPr lang="en">
                <a:solidFill>
                  <a:schemeClr val="dk1"/>
                </a:solidFill>
              </a:rPr>
              <a:t>London promised Italy part of Austria, a small piece of land with some native tribes inhabiting it.</a:t>
            </a:r>
          </a:p>
          <a:p>
            <a:pPr marL="457200" lvl="0" indent="-228600" rtl="0">
              <a:spcBef>
                <a:spcPts val="0"/>
              </a:spcBef>
              <a:buClr>
                <a:schemeClr val="dk1"/>
              </a:buClr>
            </a:pPr>
            <a:r>
              <a:rPr lang="en">
                <a:solidFill>
                  <a:schemeClr val="dk1"/>
                </a:solidFill>
              </a:rPr>
              <a:t>Italy rounded up an army to take control of the land it was promised, but Austria had heard about what happened and sent an army to take care of them, thus the battle of Isonzo.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a:blip r:embed="rId3">
            <a:alphaModFix/>
          </a:blip>
          <a:stretch>
            <a:fillRect/>
          </a:stretch>
        </p:blipFill>
        <p:spPr>
          <a:xfrm>
            <a:off x="1229375" y="0"/>
            <a:ext cx="6685248"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Shape 71"/>
          <p:cNvPicPr preferRelativeResize="0"/>
          <p:nvPr/>
        </p:nvPicPr>
        <p:blipFill>
          <a:blip r:embed="rId3">
            <a:alphaModFix/>
          </a:blip>
          <a:stretch>
            <a:fillRect/>
          </a:stretch>
        </p:blipFill>
        <p:spPr>
          <a:xfrm>
            <a:off x="1234762" y="0"/>
            <a:ext cx="6674480"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a:blip r:embed="rId3">
            <a:alphaModFix/>
          </a:blip>
          <a:stretch>
            <a:fillRect/>
          </a:stretch>
        </p:blipFill>
        <p:spPr>
          <a:xfrm>
            <a:off x="1226650" y="0"/>
            <a:ext cx="6690711"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1232074" y="0"/>
            <a:ext cx="6679860"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Battles… a whole lot of them</a:t>
            </a:r>
          </a:p>
        </p:txBody>
      </p:sp>
      <p:sp>
        <p:nvSpPr>
          <p:cNvPr id="87" name="Shape 8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lr>
                <a:schemeClr val="dk1"/>
              </a:buClr>
            </a:pPr>
            <a:r>
              <a:rPr lang="en">
                <a:solidFill>
                  <a:schemeClr val="dk1"/>
                </a:solidFill>
              </a:rPr>
              <a:t>“10, 11 or 12 Battles?”</a:t>
            </a:r>
          </a:p>
          <a:p>
            <a:pPr marL="457200" lvl="0" indent="-228600" rtl="0">
              <a:spcBef>
                <a:spcPts val="0"/>
              </a:spcBef>
              <a:buClr>
                <a:schemeClr val="dk1"/>
              </a:buClr>
            </a:pPr>
            <a:r>
              <a:rPr lang="en">
                <a:solidFill>
                  <a:schemeClr val="dk1"/>
                </a:solidFill>
              </a:rPr>
              <a:t>“Fought along the Isonzo River”</a:t>
            </a:r>
          </a:p>
          <a:p>
            <a:pPr marL="457200" lvl="0" indent="-228600" rtl="0">
              <a:spcBef>
                <a:spcPts val="0"/>
              </a:spcBef>
              <a:buClr>
                <a:schemeClr val="dk1"/>
              </a:buClr>
            </a:pPr>
            <a:r>
              <a:rPr lang="en">
                <a:solidFill>
                  <a:schemeClr val="dk1"/>
                </a:solidFill>
              </a:rPr>
              <a:t>“Austrians had taken due care to fortify the mountains”</a:t>
            </a:r>
          </a:p>
          <a:p>
            <a:pPr marL="457200" lvl="0" indent="-228600" rtl="0">
              <a:spcBef>
                <a:spcPts val="0"/>
              </a:spcBef>
              <a:buClr>
                <a:schemeClr val="dk1"/>
              </a:buClr>
            </a:pPr>
            <a:r>
              <a:rPr lang="en">
                <a:solidFill>
                  <a:schemeClr val="dk1"/>
                </a:solidFill>
              </a:rPr>
              <a:t>Needed to cross the river</a:t>
            </a:r>
          </a:p>
          <a:p>
            <a:pPr marL="457200" lvl="0" indent="-228600" rtl="0">
              <a:spcBef>
                <a:spcPts val="0"/>
              </a:spcBef>
              <a:buClr>
                <a:schemeClr val="dk1"/>
              </a:buClr>
            </a:pPr>
            <a:r>
              <a:rPr lang="en">
                <a:solidFill>
                  <a:schemeClr val="dk1"/>
                </a:solidFill>
              </a:rPr>
              <a:t>To cross the river they needed to destroy the defences</a:t>
            </a:r>
          </a:p>
          <a:p>
            <a:pPr marL="457200" lvl="0" indent="-228600" rtl="0">
              <a:spcBef>
                <a:spcPts val="0"/>
              </a:spcBef>
              <a:buClr>
                <a:schemeClr val="dk1"/>
              </a:buClr>
            </a:pPr>
            <a:r>
              <a:rPr lang="en">
                <a:solidFill>
                  <a:schemeClr val="dk1"/>
                </a:solidFill>
              </a:rPr>
              <a:t>To destroy the defences they needed to cross the river</a:t>
            </a:r>
          </a:p>
          <a:p>
            <a:pPr marL="457200" lvl="0" indent="-228600" rtl="0">
              <a:spcBef>
                <a:spcPts val="0"/>
              </a:spcBef>
              <a:buClr>
                <a:schemeClr val="dk1"/>
              </a:buClr>
            </a:pPr>
            <a:r>
              <a:rPr lang="en">
                <a:solidFill>
                  <a:schemeClr val="dk1"/>
                </a:solidFill>
              </a:rPr>
              <a:t>300,000 - 600,000 Italians</a:t>
            </a:r>
          </a:p>
          <a:p>
            <a:pPr marL="457200" lvl="0" indent="-228600" rtl="0">
              <a:spcBef>
                <a:spcPts val="0"/>
              </a:spcBef>
              <a:buClr>
                <a:schemeClr val="dk1"/>
              </a:buClr>
            </a:pPr>
            <a:r>
              <a:rPr lang="en">
                <a:solidFill>
                  <a:schemeClr val="dk1"/>
                </a:solidFill>
              </a:rPr>
              <a:t>200,000 Austrians</a:t>
            </a:r>
          </a:p>
          <a:p>
            <a:pPr marL="457200" lvl="0" indent="-228600" rtl="0">
              <a:spcBef>
                <a:spcPts val="0"/>
              </a:spcBef>
              <a:buClr>
                <a:schemeClr val="dk1"/>
              </a:buClr>
            </a:pPr>
            <a:r>
              <a:rPr lang="en">
                <a:solidFill>
                  <a:schemeClr val="dk1"/>
                </a:solidFill>
              </a:rPr>
              <a:t>Around 1.2 million casualties (deaths and injuries)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Significance</a:t>
            </a:r>
          </a:p>
        </p:txBody>
      </p:sp>
      <p:sp>
        <p:nvSpPr>
          <p:cNvPr id="93" name="Shape 9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lnSpc>
                <a:spcPct val="115000"/>
              </a:lnSpc>
              <a:spcBef>
                <a:spcPts val="0"/>
              </a:spcBef>
              <a:buClr>
                <a:schemeClr val="dk1"/>
              </a:buClr>
            </a:pPr>
            <a:r>
              <a:rPr lang="en">
                <a:solidFill>
                  <a:schemeClr val="dk1"/>
                </a:solidFill>
              </a:rPr>
              <a:t>Some idiots thought that it would be a brilliant idea to try this for two years</a:t>
            </a:r>
          </a:p>
          <a:p>
            <a:pPr marL="457200" lvl="0" indent="-228600" rtl="0">
              <a:lnSpc>
                <a:spcPct val="115000"/>
              </a:lnSpc>
              <a:spcBef>
                <a:spcPts val="0"/>
              </a:spcBef>
              <a:buClr>
                <a:schemeClr val="dk1"/>
              </a:buClr>
            </a:pPr>
            <a:r>
              <a:rPr lang="en">
                <a:solidFill>
                  <a:schemeClr val="dk1"/>
                </a:solidFill>
              </a:rPr>
              <a:t>1.2 million casualties later, Italy had gained no land</a:t>
            </a:r>
          </a:p>
          <a:p>
            <a:pPr marL="457200" lvl="0" indent="-228600" rtl="0">
              <a:lnSpc>
                <a:spcPct val="115000"/>
              </a:lnSpc>
              <a:spcBef>
                <a:spcPts val="0"/>
              </a:spcBef>
              <a:buClr>
                <a:schemeClr val="dk1"/>
              </a:buClr>
            </a:pPr>
            <a:r>
              <a:rPr lang="en">
                <a:solidFill>
                  <a:schemeClr val="dk1"/>
                </a:solidFill>
              </a:rPr>
              <a:t>However, the constant battles here forced Austria (and later Germany) to waste a lot of troops to defend this</a:t>
            </a:r>
          </a:p>
          <a:p>
            <a:pPr marL="457200" lvl="0" indent="-228600" rtl="0">
              <a:lnSpc>
                <a:spcPct val="115000"/>
              </a:lnSpc>
              <a:spcBef>
                <a:spcPts val="0"/>
              </a:spcBef>
              <a:buClr>
                <a:schemeClr val="dk1"/>
              </a:buClr>
            </a:pPr>
            <a:r>
              <a:rPr lang="en">
                <a:solidFill>
                  <a:schemeClr val="dk1"/>
                </a:solidFill>
              </a:rPr>
              <a:t>This weakened Austrian and German forces since those troops were stuck defending and couldn’t be used to do something actually useful</a:t>
            </a:r>
          </a:p>
        </p:txBody>
      </p:sp>
      <p:pic>
        <p:nvPicPr>
          <p:cNvPr id="94" name="Shape 94"/>
          <p:cNvPicPr preferRelativeResize="0"/>
          <p:nvPr/>
        </p:nvPicPr>
        <p:blipFill>
          <a:blip r:embed="rId3">
            <a:alphaModFix/>
          </a:blip>
          <a:stretch>
            <a:fillRect/>
          </a:stretch>
        </p:blipFill>
        <p:spPr>
          <a:xfrm>
            <a:off x="6096624" y="3104350"/>
            <a:ext cx="2596836" cy="1952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p:nvPr/>
        </p:nvSpPr>
        <p:spPr>
          <a:xfrm>
            <a:off x="2417575" y="49750"/>
            <a:ext cx="5057100" cy="626700"/>
          </a:xfrm>
          <a:prstGeom prst="rect">
            <a:avLst/>
          </a:prstGeom>
          <a:noFill/>
          <a:ln>
            <a:noFill/>
          </a:ln>
        </p:spPr>
        <p:txBody>
          <a:bodyPr lIns="91425" tIns="91425" rIns="91425" bIns="91425" anchor="t" anchorCtr="0">
            <a:noAutofit/>
          </a:bodyPr>
          <a:lstStyle/>
          <a:p>
            <a:pPr lvl="0">
              <a:spcBef>
                <a:spcPts val="0"/>
              </a:spcBef>
              <a:buNone/>
            </a:pPr>
            <a:r>
              <a:rPr lang="en" sz="2400">
                <a:solidFill>
                  <a:srgbClr val="FFFFFF"/>
                </a:solidFill>
              </a:rPr>
              <a:t>Take Good Notes on These Memes</a:t>
            </a:r>
          </a:p>
        </p:txBody>
      </p:sp>
      <p:pic>
        <p:nvPicPr>
          <p:cNvPr id="100" name="Shape 100"/>
          <p:cNvPicPr preferRelativeResize="0"/>
          <p:nvPr/>
        </p:nvPicPr>
        <p:blipFill>
          <a:blip r:embed="rId3">
            <a:alphaModFix/>
          </a:blip>
          <a:stretch>
            <a:fillRect/>
          </a:stretch>
        </p:blipFill>
        <p:spPr>
          <a:xfrm>
            <a:off x="4872375" y="740450"/>
            <a:ext cx="4103325" cy="4103325"/>
          </a:xfrm>
          <a:prstGeom prst="rect">
            <a:avLst/>
          </a:prstGeom>
          <a:noFill/>
          <a:ln>
            <a:noFill/>
          </a:ln>
        </p:spPr>
      </p:pic>
      <p:pic>
        <p:nvPicPr>
          <p:cNvPr id="101" name="Shape 101"/>
          <p:cNvPicPr preferRelativeResize="0"/>
          <p:nvPr/>
        </p:nvPicPr>
        <p:blipFill>
          <a:blip r:embed="rId4">
            <a:alphaModFix/>
          </a:blip>
          <a:stretch>
            <a:fillRect/>
          </a:stretch>
        </p:blipFill>
        <p:spPr>
          <a:xfrm>
            <a:off x="213750" y="554275"/>
            <a:ext cx="3955325" cy="2629724"/>
          </a:xfrm>
          <a:prstGeom prst="rect">
            <a:avLst/>
          </a:prstGeom>
          <a:noFill/>
          <a:ln>
            <a:noFill/>
          </a:ln>
        </p:spPr>
      </p:pic>
      <p:pic>
        <p:nvPicPr>
          <p:cNvPr id="102" name="Shape 102"/>
          <p:cNvPicPr preferRelativeResize="0"/>
          <p:nvPr/>
        </p:nvPicPr>
        <p:blipFill>
          <a:blip r:embed="rId5">
            <a:alphaModFix/>
          </a:blip>
          <a:stretch>
            <a:fillRect/>
          </a:stretch>
        </p:blipFill>
        <p:spPr>
          <a:xfrm>
            <a:off x="555150" y="3270200"/>
            <a:ext cx="3071200" cy="1811350"/>
          </a:xfrm>
          <a:prstGeom prst="rect">
            <a:avLst/>
          </a:prstGeom>
          <a:noFill/>
          <a:ln>
            <a:noFill/>
          </a:ln>
        </p:spPr>
      </p:pic>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Words>
  <Application>Microsoft Office PowerPoint</Application>
  <PresentationFormat>On-screen Show (16:9)</PresentationFormat>
  <Paragraphs>31</Paragraphs>
  <Slides>11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simple-dark-2</vt:lpstr>
      <vt:lpstr>Isonzo</vt:lpstr>
      <vt:lpstr>Lead-In</vt:lpstr>
      <vt:lpstr>PowerPoint Presentation</vt:lpstr>
      <vt:lpstr>PowerPoint Presentation</vt:lpstr>
      <vt:lpstr>PowerPoint Presentation</vt:lpstr>
      <vt:lpstr>PowerPoint Presentation</vt:lpstr>
      <vt:lpstr>The Battles… a whole lot of them</vt:lpstr>
      <vt:lpstr>The Significance</vt:lpstr>
      <vt:lpstr>PowerPoint Presentation</vt:lpstr>
      <vt:lpstr>PowerPoint Presentation</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Isonzo</dc:title>
  <dc:creator>Myers, Zachary    SHS - Staff</dc:creator>
  <cp:lastModifiedBy>Myers, Zachary    SHS - Staff</cp:lastModifiedBy>
  <cp:revision>1</cp:revision>
  <dcterms:modified xsi:type="dcterms:W3CDTF">2017-02-16T15:32:51Z</dcterms:modified>
</cp:coreProperties>
</file>