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80" r:id="rId4"/>
    <p:sldId id="259" r:id="rId5"/>
    <p:sldId id="260" r:id="rId6"/>
    <p:sldId id="261" r:id="rId7"/>
    <p:sldId id="262" r:id="rId8"/>
    <p:sldId id="286" r:id="rId9"/>
    <p:sldId id="277" r:id="rId10"/>
    <p:sldId id="278" r:id="rId11"/>
    <p:sldId id="279" r:id="rId12"/>
    <p:sldId id="264" r:id="rId13"/>
    <p:sldId id="266" r:id="rId14"/>
    <p:sldId id="268" r:id="rId15"/>
    <p:sldId id="269" r:id="rId16"/>
    <p:sldId id="270" r:id="rId17"/>
    <p:sldId id="271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4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0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4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7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7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7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7A0F-20BD-4295-8DDB-2BAC969522F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26995-8763-41ED-B737-DD4982839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400" y="609600"/>
            <a:ext cx="9169400" cy="6248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rgbClr val="0070C0"/>
                </a:solidFill>
              </a:rPr>
              <a:t>Peace of Augsburg </a:t>
            </a:r>
            <a:r>
              <a:rPr lang="en-US" sz="3600" dirty="0" smtClean="0"/>
              <a:t>– 1555</a:t>
            </a:r>
          </a:p>
          <a:p>
            <a:pPr lvl="1">
              <a:defRPr/>
            </a:pPr>
            <a:r>
              <a:rPr lang="en-US" sz="3200" b="1" i="1" dirty="0" smtClean="0">
                <a:solidFill>
                  <a:srgbClr val="0070C0"/>
                </a:solidFill>
              </a:rPr>
              <a:t>Peace over religious warfare between Catholics &amp; Lutherans, didn’t last</a:t>
            </a:r>
          </a:p>
          <a:p>
            <a:pPr lvl="1">
              <a:defRPr/>
            </a:pPr>
            <a:r>
              <a:rPr lang="en-US" sz="3200" b="1" i="1" dirty="0" smtClean="0">
                <a:solidFill>
                  <a:srgbClr val="0070C0"/>
                </a:solidFill>
              </a:rPr>
              <a:t>Left Protestant and Catholic princes very suspicious of each other</a:t>
            </a:r>
          </a:p>
          <a:p>
            <a:pPr eaLnBrk="1" hangingPunct="1">
              <a:defRPr/>
            </a:pPr>
            <a:r>
              <a:rPr lang="en-US" sz="3600" dirty="0" smtClean="0"/>
              <a:t>Both groups start to organize formally to spread their own influence</a:t>
            </a:r>
          </a:p>
          <a:p>
            <a:pPr eaLnBrk="1" hangingPunct="1">
              <a:defRPr/>
            </a:pPr>
            <a:r>
              <a:rPr lang="en-US" sz="3600" dirty="0" smtClean="0"/>
              <a:t>Ferdinand is the spark that ignites the flame of war</a:t>
            </a:r>
          </a:p>
          <a:p>
            <a:pPr eaLnBrk="1" hangingPunct="1">
              <a:defRPr/>
            </a:pPr>
            <a:r>
              <a:rPr lang="en-US" sz="3600" b="1" i="1" dirty="0" smtClean="0">
                <a:solidFill>
                  <a:srgbClr val="0070C0"/>
                </a:solidFill>
              </a:rPr>
              <a:t>30 Years War lasts from 1618-1648</a:t>
            </a:r>
          </a:p>
        </p:txBody>
      </p:sp>
    </p:spTree>
    <p:extLst>
      <p:ext uri="{BB962C8B-B14F-4D97-AF65-F5344CB8AC3E}">
        <p14:creationId xmlns:p14="http://schemas.microsoft.com/office/powerpoint/2010/main" val="11849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Danish Phase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King Christian IV (Dutch Protestant) decide to help out</a:t>
            </a:r>
            <a:endParaRPr lang="en-US" sz="4000" b="1" i="1" dirty="0" smtClean="0">
              <a:solidFill>
                <a:srgbClr val="0070C0"/>
              </a:solidFill>
            </a:endParaRPr>
          </a:p>
          <a:p>
            <a:r>
              <a:rPr lang="en-US" sz="4000" dirty="0" smtClean="0"/>
              <a:t>Ally with English, remember they are Protestant</a:t>
            </a:r>
            <a:endParaRPr lang="en-US" sz="4400" dirty="0" smtClean="0"/>
          </a:p>
          <a:p>
            <a:pPr lvl="1"/>
            <a:r>
              <a:rPr lang="en-US" sz="4000" dirty="0" smtClean="0"/>
              <a:t>They attempt to attack Ferdinand – doesn’t help</a:t>
            </a:r>
          </a:p>
          <a:p>
            <a:r>
              <a:rPr lang="en-US" sz="4400" dirty="0" smtClean="0"/>
              <a:t>Ferdinand II hires </a:t>
            </a:r>
            <a:r>
              <a:rPr lang="en-US" sz="4400" b="1" dirty="0" smtClean="0">
                <a:solidFill>
                  <a:srgbClr val="FF0000"/>
                </a:solidFill>
              </a:rPr>
              <a:t>Albrecht von Wallenstein </a:t>
            </a:r>
            <a:r>
              <a:rPr lang="en-US" sz="4400" dirty="0" smtClean="0"/>
              <a:t>(new commander &amp; mercenary)</a:t>
            </a:r>
          </a:p>
        </p:txBody>
      </p:sp>
    </p:spTree>
    <p:extLst>
      <p:ext uri="{BB962C8B-B14F-4D97-AF65-F5344CB8AC3E}">
        <p14:creationId xmlns:p14="http://schemas.microsoft.com/office/powerpoint/2010/main" val="124792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</a:t>
            </a:r>
            <a:r>
              <a:rPr lang="en-US" b="1" dirty="0" smtClean="0"/>
              <a:t>on Wallenstein &amp; Habsburgs…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Destroy Christian IV and Protestants 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Pays his soldiers by letting them loot and destroy the villages they go through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Most of Central Europe is destroyed as a result of fighting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This all results in Ferdinand II issuing Edict of Restitution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Gives Catholics back everything they have lost over the last 75 years, and forces Calvinists to stop worship</a:t>
            </a:r>
          </a:p>
          <a:p>
            <a:r>
              <a:rPr lang="en-US" sz="3600" dirty="0" smtClean="0"/>
              <a:t>Von Wallenstein scares many Habsburgs so Ferdinand II is forced to dismiss him 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Danish Phase Cont.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- Sweden to the rescue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" y="457200"/>
            <a:ext cx="9105900" cy="6400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solidFill>
                  <a:srgbClr val="00B0F0"/>
                </a:solidFill>
              </a:rPr>
              <a:t>Gustavus</a:t>
            </a:r>
            <a:r>
              <a:rPr lang="en-US" sz="2800" b="1" dirty="0" smtClean="0">
                <a:solidFill>
                  <a:srgbClr val="00B0F0"/>
                </a:solidFill>
              </a:rPr>
              <a:t> Adolphus, king of Sweden (a Lutheran) helps Protestants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Very smart leader, and extremely good tactician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Also a Lutheran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Sweden at this point is a huge power in Scandinavia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Controlled Finland, parts of Russia, Poland, German lands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/>
              <a:t>Ferdinand II is scared so he re-hires Von Wallenstein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Swedes drive Hapsburg armies out of northern Germany even with the help of Von Wallenstein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Gustavus</a:t>
            </a:r>
            <a:r>
              <a:rPr lang="en-US" sz="2400" dirty="0" smtClean="0"/>
              <a:t> Adolphus killed in battle in 1632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7030A0"/>
                </a:solidFill>
              </a:rPr>
              <a:t>Swedes push as far as southern Germany, but ultimately are pushed back north by Habsburgs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This is without Von Wallenstein – Ferdinand had him assassinated (poor guy)</a:t>
            </a:r>
          </a:p>
          <a:p>
            <a:pPr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Edict of Restitution is annulled in order to keep the peace between southern Germany (Catholic) and northern Germany (Protestant)</a:t>
            </a:r>
          </a:p>
        </p:txBody>
      </p:sp>
    </p:spTree>
    <p:extLst>
      <p:ext uri="{BB962C8B-B14F-4D97-AF65-F5344CB8AC3E}">
        <p14:creationId xmlns:p14="http://schemas.microsoft.com/office/powerpoint/2010/main" val="21097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6019800" cy="688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380867"/>
            <a:ext cx="312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Albrecht von Wallenstein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47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0"/>
            <a:ext cx="9156700" cy="609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France Can Help too, right?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100" b="1" i="1" dirty="0" smtClean="0">
                <a:solidFill>
                  <a:srgbClr val="00B050"/>
                </a:solidFill>
              </a:rPr>
              <a:t>Louis XIII and Richelieu (and three musketeers)</a:t>
            </a:r>
          </a:p>
          <a:p>
            <a:pPr lvl="1">
              <a:defRPr/>
            </a:pPr>
            <a:r>
              <a:rPr lang="en-US" sz="3100" b="1" dirty="0" smtClean="0">
                <a:solidFill>
                  <a:srgbClr val="7030A0"/>
                </a:solidFill>
              </a:rPr>
              <a:t>Although Catholic, they detest the Hapsburg family (competitors)</a:t>
            </a:r>
          </a:p>
          <a:p>
            <a:pPr lvl="1">
              <a:defRPr/>
            </a:pPr>
            <a:r>
              <a:rPr lang="en-US" sz="2700" dirty="0" smtClean="0"/>
              <a:t>Decide to support the Swedes and the German Protestants (remember they’re Catholic)</a:t>
            </a:r>
          </a:p>
          <a:p>
            <a:pPr eaLnBrk="1" hangingPunct="1">
              <a:defRPr/>
            </a:pPr>
            <a:r>
              <a:rPr lang="en-US" sz="3100" b="1" dirty="0" smtClean="0">
                <a:solidFill>
                  <a:srgbClr val="00B050"/>
                </a:solidFill>
              </a:rPr>
              <a:t>Defeated the Hapsburgs in 1648</a:t>
            </a:r>
          </a:p>
          <a:p>
            <a:pPr eaLnBrk="1" hangingPunct="1">
              <a:defRPr/>
            </a:pPr>
            <a:r>
              <a:rPr lang="en-US" sz="3100" b="1" dirty="0" smtClean="0">
                <a:solidFill>
                  <a:srgbClr val="FF0000"/>
                </a:solidFill>
              </a:rPr>
              <a:t>Shifts focus of war from religion to politics</a:t>
            </a:r>
          </a:p>
          <a:p>
            <a:pPr lvl="1">
              <a:defRPr/>
            </a:pPr>
            <a:r>
              <a:rPr lang="en-US" sz="3100" dirty="0" smtClean="0"/>
              <a:t>This becomes the trend for… well forever (for the most part)</a:t>
            </a:r>
          </a:p>
          <a:p>
            <a:pPr>
              <a:defRPr/>
            </a:pPr>
            <a:r>
              <a:rPr lang="en-US" sz="3100" dirty="0" smtClean="0"/>
              <a:t>All parties are just kind of tired of fighting and ready for peace</a:t>
            </a:r>
          </a:p>
        </p:txBody>
      </p:sp>
    </p:spTree>
    <p:extLst>
      <p:ext uri="{BB962C8B-B14F-4D97-AF65-F5344CB8AC3E}">
        <p14:creationId xmlns:p14="http://schemas.microsoft.com/office/powerpoint/2010/main" val="19880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- Peace of Westphalia (1648)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6324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Weakened Spain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Strengthened France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Gave independence to German princes (from Holy Roman Empire)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Swiss Confederation recognized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Dutch gain independence, Catholic part stays with Spain, later becomes Belgium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Introduced idea of having all participants of a war meet to negotiate peace treaties</a:t>
            </a:r>
          </a:p>
        </p:txBody>
      </p:sp>
    </p:spTree>
    <p:extLst>
      <p:ext uri="{BB962C8B-B14F-4D97-AF65-F5344CB8AC3E}">
        <p14:creationId xmlns:p14="http://schemas.microsoft.com/office/powerpoint/2010/main" val="40005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" y="0"/>
            <a:ext cx="91313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Major Impacts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Much of German lands destroyed</a:t>
            </a:r>
          </a:p>
          <a:p>
            <a:pPr eaLnBrk="1" hangingPunct="1">
              <a:defRPr/>
            </a:pPr>
            <a:r>
              <a:rPr lang="en-US" sz="2800" dirty="0" smtClean="0"/>
              <a:t>Lost 15%-20% of their population</a:t>
            </a:r>
          </a:p>
          <a:p>
            <a:pPr eaLnBrk="1" hangingPunct="1">
              <a:defRPr/>
            </a:pPr>
            <a:r>
              <a:rPr lang="en-US" sz="2800" dirty="0" smtClean="0"/>
              <a:t>Economy ruined</a:t>
            </a:r>
          </a:p>
          <a:p>
            <a:pPr eaLnBrk="1" hangingPunct="1">
              <a:defRPr/>
            </a:pPr>
            <a:r>
              <a:rPr lang="en-US" sz="2800" dirty="0" smtClean="0"/>
              <a:t>War main reason Germany not unified until 1870</a:t>
            </a:r>
          </a:p>
          <a:p>
            <a:pPr eaLnBrk="1" hangingPunct="1">
              <a:defRPr/>
            </a:pPr>
            <a:r>
              <a:rPr lang="en-US" sz="2800" dirty="0" smtClean="0"/>
              <a:t>Biggest result: Europe was a group of independent, equal states – no religious empires</a:t>
            </a:r>
          </a:p>
          <a:p>
            <a:pPr lvl="1">
              <a:defRPr/>
            </a:pPr>
            <a:r>
              <a:rPr lang="en-US" sz="2400" dirty="0" smtClean="0"/>
              <a:t>Secularism becomes the norm</a:t>
            </a:r>
          </a:p>
          <a:p>
            <a:pPr eaLnBrk="1" hangingPunct="1">
              <a:defRPr/>
            </a:pPr>
            <a:r>
              <a:rPr lang="en-US" sz="2800" dirty="0" smtClean="0"/>
              <a:t>HRE still exists but has no importance in Germany, becomes a Hapsburg—Austrian—  rubber stamp</a:t>
            </a:r>
          </a:p>
          <a:p>
            <a:pPr eaLnBrk="1" hangingPunct="1">
              <a:defRPr/>
            </a:pPr>
            <a:r>
              <a:rPr lang="en-US" sz="2800" dirty="0" smtClean="0"/>
              <a:t>Starts to define ruling families that will play a large role in WWI, eventually impacting WWII as well (this will reveal itself over the course of the next few units)</a:t>
            </a:r>
          </a:p>
        </p:txBody>
      </p:sp>
    </p:spTree>
    <p:extLst>
      <p:ext uri="{BB962C8B-B14F-4D97-AF65-F5344CB8AC3E}">
        <p14:creationId xmlns:p14="http://schemas.microsoft.com/office/powerpoint/2010/main" val="6593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dirty="0" smtClean="0"/>
              <a:t>Some empires in eastern Europe were very weak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400" dirty="0" smtClean="0"/>
              <a:t>Poland’s system requiring 100% agreement on all decisions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4000" dirty="0" smtClean="0"/>
              <a:t>Inefficient and they struggle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400" dirty="0" smtClean="0"/>
              <a:t>Ottoman Empire (Turks) was too big and not able to control land it ruled over (Hungary, Romania, Bulgaria)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4400" dirty="0" smtClean="0"/>
              <a:t>Holy Roman Empire loses its political authority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44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700" y="0"/>
            <a:ext cx="91313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i="1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Major Impacts</a:t>
            </a:r>
            <a:endParaRPr lang="en-US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Journal </a:t>
            </a:r>
            <a:r>
              <a:rPr lang="en-US" sz="5400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Entry 10/3/18</a:t>
            </a:r>
            <a:endParaRPr lang="en-US" sz="5400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Discuss the articles regarding the social impacts of the war (what you did for me on Monday night)</a:t>
            </a:r>
          </a:p>
          <a:p>
            <a:r>
              <a:rPr lang="en-US" sz="3600" dirty="0" smtClean="0"/>
              <a:t>As a table write a thesis arguing the following prompt – </a:t>
            </a:r>
          </a:p>
          <a:p>
            <a:pPr lvl="1"/>
            <a:r>
              <a:rPr lang="en-US" sz="3200" dirty="0" smtClean="0"/>
              <a:t>What is the single greatest social impact of the 30 Years War?</a:t>
            </a:r>
          </a:p>
          <a:p>
            <a:pPr lvl="2"/>
            <a:r>
              <a:rPr lang="en-US" sz="2800" dirty="0" smtClean="0"/>
              <a:t>You can all write the same thesis or you can write your own, just make sure you talk with your table before you write your thesis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3698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2700"/>
            <a:ext cx="9156700" cy="7493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- Background</a:t>
            </a:r>
            <a:endParaRPr lang="en-US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4 Phases of War</a:t>
            </a:r>
          </a:p>
          <a:p>
            <a:pPr lvl="1"/>
            <a:r>
              <a:rPr lang="en-US" sz="5400" b="1" dirty="0" smtClean="0">
                <a:solidFill>
                  <a:srgbClr val="0070C0"/>
                </a:solidFill>
              </a:rPr>
              <a:t>Bohemian</a:t>
            </a:r>
            <a:r>
              <a:rPr lang="en-US" sz="5400" dirty="0" smtClean="0"/>
              <a:t> (Ferdinand)</a:t>
            </a:r>
          </a:p>
          <a:p>
            <a:pPr lvl="1"/>
            <a:r>
              <a:rPr lang="en-US" sz="5400" b="1" dirty="0" smtClean="0">
                <a:solidFill>
                  <a:srgbClr val="0070C0"/>
                </a:solidFill>
              </a:rPr>
              <a:t>Danish</a:t>
            </a:r>
            <a:r>
              <a:rPr lang="en-US" sz="5400" dirty="0" smtClean="0"/>
              <a:t> (Christian IV)</a:t>
            </a:r>
          </a:p>
          <a:p>
            <a:pPr lvl="1"/>
            <a:r>
              <a:rPr lang="en-US" sz="5400" b="1" dirty="0" smtClean="0">
                <a:solidFill>
                  <a:srgbClr val="0070C0"/>
                </a:solidFill>
              </a:rPr>
              <a:t>Swedish</a:t>
            </a:r>
            <a:r>
              <a:rPr lang="en-US" sz="5400" dirty="0" smtClean="0"/>
              <a:t> </a:t>
            </a:r>
            <a:r>
              <a:rPr lang="en-US" sz="4800" dirty="0" smtClean="0"/>
              <a:t>(</a:t>
            </a:r>
            <a:r>
              <a:rPr lang="en-US" sz="4800" dirty="0" err="1" smtClean="0"/>
              <a:t>Gustavus</a:t>
            </a:r>
            <a:r>
              <a:rPr lang="en-US" sz="4800" dirty="0" smtClean="0"/>
              <a:t> Adolphus)</a:t>
            </a:r>
            <a:endParaRPr lang="en-US" sz="5400" dirty="0" smtClean="0"/>
          </a:p>
          <a:p>
            <a:pPr lvl="1"/>
            <a:r>
              <a:rPr lang="en-US" sz="5400" b="1" dirty="0" smtClean="0">
                <a:solidFill>
                  <a:srgbClr val="0070C0"/>
                </a:solidFill>
              </a:rPr>
              <a:t>Franco-Swedish</a:t>
            </a:r>
            <a:r>
              <a:rPr lang="en-US" sz="5400" dirty="0" smtClean="0"/>
              <a:t> (Louis XIII and Richelieu)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6" y="-1"/>
            <a:ext cx="3419475" cy="32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8628" y="3299462"/>
            <a:ext cx="1865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Ferdinand II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99" y="3733800"/>
            <a:ext cx="3415442" cy="272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4023" y="6457890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Christian IV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335840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1524" y="3197983"/>
            <a:ext cx="287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Gustavus</a:t>
            </a:r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Adolphus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307" y="3499516"/>
            <a:ext cx="3314700" cy="295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0070" y="6457889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Louis XIII</a:t>
            </a:r>
            <a:endParaRPr lang="en-US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0"/>
            <a:ext cx="9182100" cy="685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30YW – Causes (Start of Bohemian Phase)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Ferdinand II becomes king of the Austrian part of Charles’ empire (Philip was King of Spain)</a:t>
            </a:r>
          </a:p>
          <a:p>
            <a:pPr lvl="1">
              <a:defRPr/>
            </a:pPr>
            <a:r>
              <a:rPr lang="en-US" dirty="0" smtClean="0"/>
              <a:t>Son of Charles V HRE (this will matter in a minute)</a:t>
            </a:r>
          </a:p>
          <a:p>
            <a:pPr eaLnBrk="1" hangingPunct="1">
              <a:defRPr/>
            </a:pPr>
            <a:r>
              <a:rPr lang="en-US" sz="4000" dirty="0" smtClean="0"/>
              <a:t>Austria mainly Catholic, but parts were Protestant (Bohemia)</a:t>
            </a:r>
          </a:p>
          <a:p>
            <a:pPr lvl="1">
              <a:defRPr/>
            </a:pPr>
            <a:r>
              <a:rPr lang="en-US" sz="3600" dirty="0" smtClean="0"/>
              <a:t>Bohemia is where Ferdinand II is</a:t>
            </a:r>
          </a:p>
          <a:p>
            <a:pPr eaLnBrk="1" hangingPunct="1">
              <a:defRPr/>
            </a:pPr>
            <a:r>
              <a:rPr lang="en-US" sz="4000" dirty="0" smtClean="0"/>
              <a:t>Protestants in Prague revolt, Ferdinand’s army crushes them</a:t>
            </a:r>
          </a:p>
        </p:txBody>
      </p:sp>
    </p:spTree>
    <p:extLst>
      <p:ext uri="{BB962C8B-B14F-4D97-AF65-F5344CB8AC3E}">
        <p14:creationId xmlns:p14="http://schemas.microsoft.com/office/powerpoint/2010/main" val="23565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661" y="0"/>
            <a:ext cx="9375494" cy="6858000"/>
          </a:xfrm>
        </p:spPr>
      </p:pic>
    </p:spTree>
    <p:extLst>
      <p:ext uri="{BB962C8B-B14F-4D97-AF65-F5344CB8AC3E}">
        <p14:creationId xmlns:p14="http://schemas.microsoft.com/office/powerpoint/2010/main" val="36482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Prague - &amp; the start of the 30YW</a:t>
            </a:r>
          </a:p>
        </p:txBody>
      </p:sp>
      <p:pic>
        <p:nvPicPr>
          <p:cNvPr id="7173" name="Picture 6" descr="prague-squa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61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prague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8224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59" y="533400"/>
            <a:ext cx="8763000" cy="6344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812" y="404812"/>
            <a:ext cx="452437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5400" y="0"/>
            <a:ext cx="91440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0070C0"/>
                </a:solidFill>
                <a:latin typeface="Arial Black" panose="020B0A04020102020204" pitchFamily="34" charset="0"/>
              </a:rPr>
              <a:t>30YW – Causes (Start of Bohemian Phase</a:t>
            </a:r>
            <a:r>
              <a:rPr lang="en-US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smtClean="0">
                <a:solidFill>
                  <a:srgbClr val="0070C0"/>
                </a:solidFill>
              </a:rPr>
              <a:t>DEFENESTRATION</a:t>
            </a:r>
            <a:r>
              <a:rPr lang="en-US" b="1" smtClean="0"/>
              <a:t> </a:t>
            </a:r>
            <a:r>
              <a:rPr lang="en-US" dirty="0" smtClean="0"/>
              <a:t>(throwing someone/thing out a window) </a:t>
            </a:r>
            <a:r>
              <a:rPr lang="en-US" b="1" dirty="0" smtClean="0">
                <a:solidFill>
                  <a:srgbClr val="0070C0"/>
                </a:solidFill>
              </a:rPr>
              <a:t>OF PRAGUE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Protestants rebel and throw two Habsburg governors and a secretary out a window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Saved (according to Catholics) by the Virgin Mary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Landed on a pile of manure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German Protestant princes join rebellion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This starts the Thirty Years’ War </a:t>
            </a:r>
            <a:r>
              <a:rPr lang="en-US" dirty="0" smtClean="0"/>
              <a:t>- Official cause, but remember this is a symptom of a larger issue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War over religion and territory and power among European royal families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(Hapsburg = name of Spain and Austria’s royal families)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8100" y="0"/>
            <a:ext cx="91821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5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248775" cy="6278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553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30YW – Bohemian Phase (Finishing Up)</a:t>
            </a:r>
            <a:endParaRPr lang="en-US" sz="3200" b="1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Ferdinand II is crowned HRE</a:t>
            </a:r>
          </a:p>
          <a:p>
            <a:r>
              <a:rPr lang="en-US" dirty="0" smtClean="0"/>
              <a:t>Mad about Defenestration of Prague</a:t>
            </a:r>
          </a:p>
          <a:p>
            <a:pPr lvl="1"/>
            <a:r>
              <a:rPr lang="en-US" dirty="0" smtClean="0"/>
              <a:t>New King is crowned in Bohemia Frederick V (Protestant)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Ferdinand sends in troops, doesn’t want to lose kingship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Was also afraid of losing the balance of religious power throughout central Europe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Uses both help from Spanish and Bavarians</a:t>
            </a:r>
            <a:r>
              <a:rPr lang="en-US" dirty="0" smtClean="0"/>
              <a:t> (all Catholics) to defeat Frederick V</a:t>
            </a:r>
          </a:p>
          <a:p>
            <a:pPr lvl="1"/>
            <a:r>
              <a:rPr lang="en-US" dirty="0" smtClean="0"/>
              <a:t>They dominate and Frederick has to flee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Ferdinand declares all of Bohemia Catholic and the Spanish go back to war with the Dutch</a:t>
            </a:r>
            <a:r>
              <a:rPr lang="en-US" dirty="0" smtClean="0"/>
              <a:t> (this will matter in a second)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986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30YW – Background</vt:lpstr>
      <vt:lpstr>30YW - Background</vt:lpstr>
      <vt:lpstr>PowerPoint Presentation</vt:lpstr>
      <vt:lpstr>30YW – Causes (Start of Bohemian Phase)</vt:lpstr>
      <vt:lpstr>PowerPoint Presentation</vt:lpstr>
      <vt:lpstr>Prague - &amp; the start of the 30YW</vt:lpstr>
      <vt:lpstr>30YW – Causes (Start of Bohemian Phase)</vt:lpstr>
      <vt:lpstr>PowerPoint Presentation</vt:lpstr>
      <vt:lpstr>30YW – Bohemian Phase (Finishing Up)</vt:lpstr>
      <vt:lpstr>30YW – Danish Phase </vt:lpstr>
      <vt:lpstr>PowerPoint Presentation</vt:lpstr>
      <vt:lpstr>30YW - Sweden to the rescue</vt:lpstr>
      <vt:lpstr>PowerPoint Presentation</vt:lpstr>
      <vt:lpstr>30YW – France Can Help too, right?</vt:lpstr>
      <vt:lpstr>30YW - Peace of Westphalia (1648) </vt:lpstr>
      <vt:lpstr>30YW – Major Impacts</vt:lpstr>
      <vt:lpstr>PowerPoint Presentation</vt:lpstr>
      <vt:lpstr>Journal Entry 10/3/18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Entry 11/2/15</dc:title>
  <dc:creator>Windows User</dc:creator>
  <cp:lastModifiedBy>Myers, Zachary    SHS - Staff</cp:lastModifiedBy>
  <cp:revision>45</cp:revision>
  <dcterms:created xsi:type="dcterms:W3CDTF">2015-11-01T20:29:16Z</dcterms:created>
  <dcterms:modified xsi:type="dcterms:W3CDTF">2018-10-03T18:50:59Z</dcterms:modified>
</cp:coreProperties>
</file>