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oboto" panose="020B0604020202020204" charset="0"/>
      <p:regular r:id="rId21"/>
      <p:bold r:id="rId22"/>
      <p:italic r:id="rId23"/>
      <p:boldItalic r:id="rId24"/>
    </p:embeddedFont>
    <p:embeddedFont>
      <p:font typeface="Amatic SC" panose="020B0604020202020204" charset="-79"/>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066206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8dJH_2SzVK8&#823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elegraph.co.uk/sponsored/culture/water-diviner/11464437/battle-of-gallipoli-timelin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zhistory.govt.nz/war/the-gallipoli-campaign/gallipoli-in-brie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spcBef>
                <a:spcPts val="0"/>
              </a:spcBef>
              <a:buNone/>
            </a:pPr>
            <a:r>
              <a:rPr lang="en" sz="3000" b="1" u="sng">
                <a:solidFill>
                  <a:schemeClr val="hlink"/>
                </a:solidFill>
                <a:latin typeface="Amatic SC"/>
                <a:ea typeface="Amatic SC"/>
                <a:cs typeface="Amatic SC"/>
                <a:sym typeface="Amatic SC"/>
                <a:hlinkClick r:id="rId3"/>
              </a:rPr>
              <a:t>https://www.youtube.com/watch?v=8dJH_2SzVK8…</a:t>
            </a:r>
          </a:p>
          <a:p>
            <a:pPr lvl="0" algn="ctr" rtl="0">
              <a:spcBef>
                <a:spcPts val="0"/>
              </a:spcBef>
              <a:buNone/>
            </a:pPr>
            <a:r>
              <a:rPr lang="en" sz="2400" b="1">
                <a:latin typeface="Amatic SC"/>
                <a:ea typeface="Amatic SC"/>
                <a:cs typeface="Amatic SC"/>
                <a:sym typeface="Amatic SC"/>
              </a:rPr>
              <a:t>If u want to see the ppt...it might clarify the war’s plan: </a:t>
            </a:r>
            <a:r>
              <a:rPr lang="en" sz="2400" b="1">
                <a:solidFill>
                  <a:srgbClr val="0000FF"/>
                </a:solidFill>
                <a:latin typeface="Amatic SC"/>
                <a:ea typeface="Amatic SC"/>
                <a:cs typeface="Amatic SC"/>
                <a:sym typeface="Amatic SC"/>
              </a:rPr>
              <a:t>http://www.mrdoran.net/uploads/3/1/6/7/3167511/gallipoli_-_max.pptx</a:t>
            </a:r>
          </a:p>
          <a:p>
            <a:pPr lvl="0">
              <a:spcBef>
                <a:spcPts val="0"/>
              </a:spcBef>
              <a:buNone/>
            </a:pPr>
            <a:endParaRPr/>
          </a:p>
        </p:txBody>
      </p:sp>
    </p:spTree>
    <p:extLst>
      <p:ext uri="{BB962C8B-B14F-4D97-AF65-F5344CB8AC3E}">
        <p14:creationId xmlns:p14="http://schemas.microsoft.com/office/powerpoint/2010/main" val="382429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30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048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570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sz="1800"/>
          </a:p>
        </p:txBody>
      </p:sp>
    </p:spTree>
    <p:extLst>
      <p:ext uri="{BB962C8B-B14F-4D97-AF65-F5344CB8AC3E}">
        <p14:creationId xmlns:p14="http://schemas.microsoft.com/office/powerpoint/2010/main" val="133667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8144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571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989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6403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714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03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54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http://www.telegraph.co.uk/sponsored/culture/water-diviner/11464437/battle-of-gallipoli-timeline.html</a:t>
            </a:r>
            <a:r>
              <a:rPr lang="en"/>
              <a:t> </a:t>
            </a:r>
          </a:p>
          <a:p>
            <a:pPr lvl="0">
              <a:spcBef>
                <a:spcPts val="0"/>
              </a:spcBef>
              <a:buNone/>
            </a:pPr>
            <a:endParaRPr/>
          </a:p>
          <a:p>
            <a:pPr lvl="0">
              <a:spcBef>
                <a:spcPts val="0"/>
              </a:spcBef>
              <a:buNone/>
            </a:pPr>
            <a:r>
              <a:rPr lang="en"/>
              <a:t>https://nzhistory.govt.nz/war/the-gallipoli-campaign/gallipoli-in-brief</a:t>
            </a:r>
          </a:p>
        </p:txBody>
      </p:sp>
    </p:spTree>
    <p:extLst>
      <p:ext uri="{BB962C8B-B14F-4D97-AF65-F5344CB8AC3E}">
        <p14:creationId xmlns:p14="http://schemas.microsoft.com/office/powerpoint/2010/main" val="55497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238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har char="-"/>
            </a:pPr>
            <a:r>
              <a:rPr lang="en"/>
              <a:t>Taking Dardanelles could cut Turkey off from its ally, Germany and give Russia access to the waterway for their navy </a:t>
            </a:r>
          </a:p>
          <a:p>
            <a:pPr marL="457200" lvl="0" indent="-228600" rtl="0">
              <a:spcBef>
                <a:spcPts val="0"/>
              </a:spcBef>
              <a:buChar char="-"/>
            </a:pPr>
            <a:r>
              <a:rPr lang="en"/>
              <a:t>Create alliance with balkan states</a:t>
            </a:r>
          </a:p>
          <a:p>
            <a:pPr marL="457200" lvl="0" indent="-228600" rtl="0">
              <a:spcBef>
                <a:spcPts val="0"/>
              </a:spcBef>
              <a:buChar char="-"/>
            </a:pPr>
            <a:r>
              <a:rPr lang="en" u="sng">
                <a:solidFill>
                  <a:schemeClr val="hlink"/>
                </a:solidFill>
                <a:hlinkClick r:id="rId3"/>
              </a:rPr>
              <a:t>https://nzhistory.govt.nz/war/the-gallipoli-campaign/gallipoli-in-brief</a:t>
            </a:r>
          </a:p>
          <a:p>
            <a:pPr marL="457200" lvl="0" indent="-228600">
              <a:spcBef>
                <a:spcPts val="0"/>
              </a:spcBef>
              <a:buChar char="-"/>
            </a:pPr>
            <a:r>
              <a:rPr lang="en"/>
              <a:t>https://www.aspistrategist.org.au/the-strategic-case-for-gallipoli/</a:t>
            </a:r>
          </a:p>
        </p:txBody>
      </p:sp>
    </p:spTree>
    <p:extLst>
      <p:ext uri="{BB962C8B-B14F-4D97-AF65-F5344CB8AC3E}">
        <p14:creationId xmlns:p14="http://schemas.microsoft.com/office/powerpoint/2010/main" val="325340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690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454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572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mt="45000"/>
          </a:blip>
          <a:stretch>
            <a:fillRect/>
          </a:stretch>
        </p:blipFill>
        <p:spPr>
          <a:xfrm>
            <a:off x="0" y="0"/>
            <a:ext cx="9143998" cy="5143501"/>
          </a:xfrm>
          <a:prstGeom prst="rect">
            <a:avLst/>
          </a:prstGeom>
          <a:noFill/>
          <a:ln>
            <a:noFill/>
          </a:ln>
        </p:spPr>
      </p:pic>
      <p:sp>
        <p:nvSpPr>
          <p:cNvPr id="86" name="Shape 86"/>
          <p:cNvSpPr txBox="1">
            <a:spLocks noGrp="1"/>
          </p:cNvSpPr>
          <p:nvPr>
            <p:ph type="ctrTitle" idx="4294967295"/>
          </p:nvPr>
        </p:nvSpPr>
        <p:spPr>
          <a:xfrm>
            <a:off x="311700" y="472375"/>
            <a:ext cx="8520600" cy="748500"/>
          </a:xfrm>
          <a:prstGeom prst="rect">
            <a:avLst/>
          </a:prstGeom>
        </p:spPr>
        <p:txBody>
          <a:bodyPr lIns="91425" tIns="91425" rIns="91425" bIns="91425" anchor="t" anchorCtr="0">
            <a:noAutofit/>
          </a:bodyPr>
          <a:lstStyle/>
          <a:p>
            <a:pPr lvl="0" algn="ctr" rtl="0">
              <a:spcBef>
                <a:spcPts val="0"/>
              </a:spcBef>
              <a:buNone/>
            </a:pPr>
            <a:endParaRPr sz="7200">
              <a:solidFill>
                <a:srgbClr val="000000"/>
              </a:solidFill>
            </a:endParaRPr>
          </a:p>
          <a:p>
            <a:pPr lvl="0" algn="ctr">
              <a:spcBef>
                <a:spcPts val="0"/>
              </a:spcBef>
              <a:buNone/>
            </a:pPr>
            <a:endParaRPr sz="7200">
              <a:solidFill>
                <a:srgbClr val="000000"/>
              </a:solidFill>
            </a:endParaRPr>
          </a:p>
        </p:txBody>
      </p:sp>
      <p:sp>
        <p:nvSpPr>
          <p:cNvPr id="87" name="Shape 87"/>
          <p:cNvSpPr txBox="1">
            <a:spLocks noGrp="1"/>
          </p:cNvSpPr>
          <p:nvPr>
            <p:ph type="subTitle" idx="4294967295"/>
          </p:nvPr>
        </p:nvSpPr>
        <p:spPr>
          <a:xfrm>
            <a:off x="368875" y="4029200"/>
            <a:ext cx="8168400" cy="706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3600" b="1">
                <a:solidFill>
                  <a:srgbClr val="000000"/>
                </a:solidFill>
                <a:latin typeface="Amatic SC"/>
                <a:ea typeface="Amatic SC"/>
                <a:cs typeface="Amatic SC"/>
                <a:sym typeface="Amatic SC"/>
              </a:rPr>
              <a:t>Shiksha A., Jenna J., Isha J., Shirley H., Emma L.</a:t>
            </a:r>
          </a:p>
        </p:txBody>
      </p:sp>
      <p:pic>
        <p:nvPicPr>
          <p:cNvPr id="88" name="Shape 88"/>
          <p:cNvPicPr preferRelativeResize="0"/>
          <p:nvPr/>
        </p:nvPicPr>
        <p:blipFill>
          <a:blip r:embed="rId4">
            <a:alphaModFix amt="40000"/>
          </a:blip>
          <a:stretch>
            <a:fillRect/>
          </a:stretch>
        </p:blipFill>
        <p:spPr>
          <a:xfrm>
            <a:off x="-381000" y="1113325"/>
            <a:ext cx="9774050" cy="1266825"/>
          </a:xfrm>
          <a:prstGeom prst="rect">
            <a:avLst/>
          </a:prstGeom>
          <a:noFill/>
          <a:ln>
            <a:noFill/>
          </a:ln>
        </p:spPr>
      </p:pic>
      <p:sp>
        <p:nvSpPr>
          <p:cNvPr id="89" name="Shape 89"/>
          <p:cNvSpPr txBox="1"/>
          <p:nvPr/>
        </p:nvSpPr>
        <p:spPr>
          <a:xfrm>
            <a:off x="190825" y="1158575"/>
            <a:ext cx="8876700" cy="962400"/>
          </a:xfrm>
          <a:prstGeom prst="rect">
            <a:avLst/>
          </a:prstGeom>
          <a:noFill/>
          <a:ln>
            <a:noFill/>
          </a:ln>
        </p:spPr>
        <p:txBody>
          <a:bodyPr lIns="91425" tIns="91425" rIns="91425" bIns="91425" anchor="t" anchorCtr="0">
            <a:noAutofit/>
          </a:bodyPr>
          <a:lstStyle/>
          <a:p>
            <a:pPr lvl="0" algn="ctr" rtl="0">
              <a:spcBef>
                <a:spcPts val="0"/>
              </a:spcBef>
              <a:buNone/>
            </a:pPr>
            <a:r>
              <a:rPr lang="en" sz="7200" b="1">
                <a:latin typeface="Amatic SC"/>
                <a:ea typeface="Amatic SC"/>
                <a:cs typeface="Amatic SC"/>
                <a:sym typeface="Amatic SC"/>
              </a:rPr>
              <a:t>Battle of Gallipoli</a:t>
            </a:r>
          </a:p>
          <a:p>
            <a:pPr lvl="0" algn="ctr" rtl="0">
              <a:spcBef>
                <a:spcPts val="0"/>
              </a:spcBef>
              <a:buNone/>
            </a:pPr>
            <a:endParaRPr sz="2400" b="1">
              <a:solidFill>
                <a:srgbClr val="0000FF"/>
              </a:solidFill>
              <a:latin typeface="Amatic SC"/>
              <a:ea typeface="Amatic SC"/>
              <a:cs typeface="Amatic SC"/>
              <a:sym typeface="Amatic SC"/>
            </a:endParaRPr>
          </a:p>
          <a:p>
            <a:pPr lvl="0">
              <a:spcBef>
                <a:spcPts val="0"/>
              </a:spcBef>
              <a:buNone/>
            </a:pPr>
            <a:endParaRPr/>
          </a:p>
        </p:txBody>
      </p:sp>
      <p:pic>
        <p:nvPicPr>
          <p:cNvPr id="90" name="Shape 90" descr="Image result for squidward dabbing" title="View source image"/>
          <p:cNvPicPr preferRelativeResize="0"/>
          <p:nvPr/>
        </p:nvPicPr>
        <p:blipFill>
          <a:blip r:embed="rId5">
            <a:alphaModFix amt="5000"/>
          </a:blip>
          <a:stretch>
            <a:fillRect/>
          </a:stretch>
        </p:blipFill>
        <p:spPr>
          <a:xfrm>
            <a:off x="7513200" y="97875"/>
            <a:ext cx="1319099" cy="13190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l="19089" t="65843" r="1203" b="19255"/>
          <a:stretch/>
        </p:blipFill>
        <p:spPr>
          <a:xfrm>
            <a:off x="0" y="4117474"/>
            <a:ext cx="9144000" cy="1026024"/>
          </a:xfrm>
          <a:prstGeom prst="rect">
            <a:avLst/>
          </a:prstGeom>
          <a:noFill/>
          <a:ln>
            <a:noFill/>
          </a:ln>
        </p:spPr>
      </p:pic>
      <p:sp>
        <p:nvSpPr>
          <p:cNvPr id="158" name="Shape 158"/>
          <p:cNvSpPr txBox="1">
            <a:spLocks noGrp="1"/>
          </p:cNvSpPr>
          <p:nvPr>
            <p:ph type="title"/>
          </p:nvPr>
        </p:nvSpPr>
        <p:spPr>
          <a:xfrm>
            <a:off x="311700" y="256625"/>
            <a:ext cx="8520600" cy="607800"/>
          </a:xfrm>
          <a:prstGeom prst="rect">
            <a:avLst/>
          </a:prstGeom>
        </p:spPr>
        <p:txBody>
          <a:bodyPr lIns="91425" tIns="91425" rIns="91425" bIns="91425" anchor="t" anchorCtr="0">
            <a:noAutofit/>
          </a:bodyPr>
          <a:lstStyle/>
          <a:p>
            <a:pPr lvl="0" algn="ctr">
              <a:spcBef>
                <a:spcPts val="0"/>
              </a:spcBef>
              <a:buNone/>
            </a:pPr>
            <a:r>
              <a:rPr lang="en" sz="4000" b="1">
                <a:solidFill>
                  <a:srgbClr val="FF0000"/>
                </a:solidFill>
                <a:latin typeface="Amatic SC"/>
                <a:ea typeface="Amatic SC"/>
                <a:cs typeface="Amatic SC"/>
                <a:sym typeface="Amatic SC"/>
              </a:rPr>
              <a:t>French Commander: Henri Gouraud</a:t>
            </a:r>
          </a:p>
        </p:txBody>
      </p:sp>
      <p:sp>
        <p:nvSpPr>
          <p:cNvPr id="159" name="Shape 159"/>
          <p:cNvSpPr txBox="1">
            <a:spLocks noGrp="1"/>
          </p:cNvSpPr>
          <p:nvPr>
            <p:ph type="body" idx="2"/>
          </p:nvPr>
        </p:nvSpPr>
        <p:spPr>
          <a:xfrm>
            <a:off x="4832400" y="1229975"/>
            <a:ext cx="3999900" cy="33390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Born in Paris, but served in Morocco</a:t>
            </a:r>
          </a:p>
          <a:p>
            <a:pPr marL="457200" lvl="0" indent="-419100" rtl="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Commander-in-chief of the army</a:t>
            </a:r>
          </a:p>
          <a:p>
            <a:pPr marL="457200" lvl="0" indent="-41910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High commissioner in Syria</a:t>
            </a:r>
          </a:p>
        </p:txBody>
      </p:sp>
      <p:pic>
        <p:nvPicPr>
          <p:cNvPr id="160" name="Shape 160"/>
          <p:cNvPicPr preferRelativeResize="0"/>
          <p:nvPr/>
        </p:nvPicPr>
        <p:blipFill>
          <a:blip r:embed="rId4">
            <a:alphaModFix/>
          </a:blip>
          <a:stretch>
            <a:fillRect/>
          </a:stretch>
        </p:blipFill>
        <p:spPr>
          <a:xfrm>
            <a:off x="894976" y="1073700"/>
            <a:ext cx="2833349" cy="382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fade">
                                      <p:cBhvr>
                                        <p:cTn id="2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l="19089" t="65843" r="1203" b="19255"/>
          <a:stretch/>
        </p:blipFill>
        <p:spPr>
          <a:xfrm>
            <a:off x="0" y="4117474"/>
            <a:ext cx="9144000" cy="1026024"/>
          </a:xfrm>
          <a:prstGeom prst="rect">
            <a:avLst/>
          </a:prstGeom>
          <a:noFill/>
          <a:ln>
            <a:noFill/>
          </a:ln>
        </p:spPr>
      </p:pic>
      <p:sp>
        <p:nvSpPr>
          <p:cNvPr id="166" name="Shape 166"/>
          <p:cNvSpPr txBox="1">
            <a:spLocks noGrp="1"/>
          </p:cNvSpPr>
          <p:nvPr>
            <p:ph type="title"/>
          </p:nvPr>
        </p:nvSpPr>
        <p:spPr>
          <a:xfrm>
            <a:off x="358900" y="244825"/>
            <a:ext cx="8520600" cy="607800"/>
          </a:xfrm>
          <a:prstGeom prst="rect">
            <a:avLst/>
          </a:prstGeom>
        </p:spPr>
        <p:txBody>
          <a:bodyPr lIns="91425" tIns="91425" rIns="91425" bIns="91425" anchor="t" anchorCtr="0">
            <a:noAutofit/>
          </a:bodyPr>
          <a:lstStyle/>
          <a:p>
            <a:pPr lvl="0" algn="ctr">
              <a:spcBef>
                <a:spcPts val="0"/>
              </a:spcBef>
              <a:buNone/>
            </a:pPr>
            <a:r>
              <a:rPr lang="en" sz="4000" b="1">
                <a:solidFill>
                  <a:srgbClr val="FF0000"/>
                </a:solidFill>
                <a:latin typeface="Amatic SC"/>
                <a:ea typeface="Amatic SC"/>
                <a:cs typeface="Amatic SC"/>
                <a:sym typeface="Amatic SC"/>
              </a:rPr>
              <a:t>British Commander: John de Robeck</a:t>
            </a:r>
          </a:p>
        </p:txBody>
      </p:sp>
      <p:sp>
        <p:nvSpPr>
          <p:cNvPr id="167" name="Shape 167"/>
          <p:cNvSpPr txBox="1">
            <a:spLocks noGrp="1"/>
          </p:cNvSpPr>
          <p:nvPr>
            <p:ph type="body" idx="2"/>
          </p:nvPr>
        </p:nvSpPr>
        <p:spPr>
          <a:xfrm>
            <a:off x="4785225" y="1229975"/>
            <a:ext cx="3999900" cy="3339000"/>
          </a:xfrm>
          <a:prstGeom prst="rect">
            <a:avLst/>
          </a:prstGeom>
        </p:spPr>
        <p:txBody>
          <a:bodyPr lIns="91425" tIns="91425" rIns="91425" bIns="91425" anchor="t" anchorCtr="0">
            <a:noAutofit/>
          </a:bodyPr>
          <a:lstStyle/>
          <a:p>
            <a:pPr marL="457200" lvl="0" indent="-393700" rtl="0">
              <a:spcBef>
                <a:spcPts val="0"/>
              </a:spcBef>
              <a:buClr>
                <a:srgbClr val="000000"/>
              </a:buClr>
              <a:buSzPct val="100000"/>
              <a:buFont typeface="Amatic SC"/>
              <a:buChar char="➔"/>
            </a:pPr>
            <a:r>
              <a:rPr lang="en" sz="2600" b="1">
                <a:solidFill>
                  <a:srgbClr val="000000"/>
                </a:solidFill>
                <a:latin typeface="Amatic SC"/>
                <a:ea typeface="Amatic SC"/>
                <a:cs typeface="Amatic SC"/>
                <a:sym typeface="Amatic SC"/>
              </a:rPr>
              <a:t>Commanded naval sources</a:t>
            </a:r>
          </a:p>
          <a:p>
            <a:pPr marL="457200" lvl="0" indent="-393700" rtl="0">
              <a:spcBef>
                <a:spcPts val="0"/>
              </a:spcBef>
              <a:buClr>
                <a:srgbClr val="000000"/>
              </a:buClr>
              <a:buSzPct val="100000"/>
              <a:buFont typeface="Amatic SC"/>
              <a:buChar char="➔"/>
            </a:pPr>
            <a:r>
              <a:rPr lang="en" sz="2600" b="1">
                <a:solidFill>
                  <a:srgbClr val="000000"/>
                </a:solidFill>
                <a:latin typeface="Amatic SC"/>
                <a:ea typeface="Amatic SC"/>
                <a:cs typeface="Amatic SC"/>
                <a:sym typeface="Amatic SC"/>
              </a:rPr>
              <a:t>Commander in Chief of the Mediterranean</a:t>
            </a:r>
          </a:p>
          <a:p>
            <a:pPr marL="457200" lvl="0" indent="-393700" rtl="0">
              <a:spcBef>
                <a:spcPts val="0"/>
              </a:spcBef>
              <a:buClr>
                <a:srgbClr val="000000"/>
              </a:buClr>
              <a:buSzPct val="100000"/>
              <a:buFont typeface="Amatic SC"/>
              <a:buChar char="➔"/>
            </a:pPr>
            <a:r>
              <a:rPr lang="en" sz="2600" b="1">
                <a:solidFill>
                  <a:srgbClr val="000000"/>
                </a:solidFill>
                <a:latin typeface="Amatic SC"/>
                <a:ea typeface="Amatic SC"/>
                <a:cs typeface="Amatic SC"/>
                <a:sym typeface="Amatic SC"/>
              </a:rPr>
              <a:t>High Commissioner at Constantinople </a:t>
            </a:r>
          </a:p>
          <a:p>
            <a:pPr marL="457200" lvl="0" indent="-393700">
              <a:spcBef>
                <a:spcPts val="0"/>
              </a:spcBef>
              <a:buClr>
                <a:srgbClr val="000000"/>
              </a:buClr>
              <a:buSzPct val="100000"/>
              <a:buFont typeface="Amatic SC"/>
              <a:buChar char="➔"/>
            </a:pPr>
            <a:r>
              <a:rPr lang="en" sz="2600" b="1">
                <a:solidFill>
                  <a:srgbClr val="000000"/>
                </a:solidFill>
                <a:latin typeface="Amatic SC"/>
                <a:ea typeface="Amatic SC"/>
                <a:cs typeface="Amatic SC"/>
                <a:sym typeface="Amatic SC"/>
              </a:rPr>
              <a:t>Knighted and made a full admiral</a:t>
            </a:r>
          </a:p>
        </p:txBody>
      </p:sp>
      <p:pic>
        <p:nvPicPr>
          <p:cNvPr id="168" name="Shape 168"/>
          <p:cNvPicPr preferRelativeResize="0"/>
          <p:nvPr/>
        </p:nvPicPr>
        <p:blipFill>
          <a:blip r:embed="rId4">
            <a:alphaModFix/>
          </a:blip>
          <a:stretch>
            <a:fillRect/>
          </a:stretch>
        </p:blipFill>
        <p:spPr>
          <a:xfrm>
            <a:off x="710553" y="1229975"/>
            <a:ext cx="2373099" cy="3083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0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10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10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1000"/>
                                        <p:tgtEl>
                                          <p:spTgt spid="16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8"/>
                                        </p:tgtEl>
                                        <p:attrNameLst>
                                          <p:attrName>style.visibility</p:attrName>
                                        </p:attrNameLst>
                                      </p:cBhvr>
                                      <p:to>
                                        <p:strVal val="visible"/>
                                      </p:to>
                                    </p:set>
                                    <p:animEffect transition="in" filter="fade">
                                      <p:cBhvr>
                                        <p:cTn id="25"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l="19089" t="65843" r="1203" b="19255"/>
          <a:stretch/>
        </p:blipFill>
        <p:spPr>
          <a:xfrm>
            <a:off x="0" y="4117474"/>
            <a:ext cx="9144000" cy="1026024"/>
          </a:xfrm>
          <a:prstGeom prst="rect">
            <a:avLst/>
          </a:prstGeom>
          <a:noFill/>
          <a:ln>
            <a:noFill/>
          </a:ln>
        </p:spPr>
      </p:pic>
      <p:sp>
        <p:nvSpPr>
          <p:cNvPr id="174" name="Shape 174"/>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sz="4000" b="1">
                <a:solidFill>
                  <a:srgbClr val="FF0000"/>
                </a:solidFill>
                <a:latin typeface="Amatic SC"/>
                <a:ea typeface="Amatic SC"/>
                <a:cs typeface="Amatic SC"/>
                <a:sym typeface="Amatic SC"/>
              </a:rPr>
              <a:t>British Commander: Sir Ian Hamilton</a:t>
            </a:r>
          </a:p>
        </p:txBody>
      </p:sp>
      <p:sp>
        <p:nvSpPr>
          <p:cNvPr id="175" name="Shape 175"/>
          <p:cNvSpPr txBox="1">
            <a:spLocks noGrp="1"/>
          </p:cNvSpPr>
          <p:nvPr>
            <p:ph type="body" idx="2"/>
          </p:nvPr>
        </p:nvSpPr>
        <p:spPr>
          <a:xfrm>
            <a:off x="4832400" y="1229975"/>
            <a:ext cx="3999900" cy="33390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Deputy to British Lord Kitchener</a:t>
            </a:r>
          </a:p>
          <a:p>
            <a:pPr marL="457200" lvl="0" indent="-41910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Directed land operations at Gallipoli</a:t>
            </a:r>
          </a:p>
        </p:txBody>
      </p:sp>
      <p:pic>
        <p:nvPicPr>
          <p:cNvPr id="176" name="Shape 176"/>
          <p:cNvPicPr preferRelativeResize="0"/>
          <p:nvPr/>
        </p:nvPicPr>
        <p:blipFill>
          <a:blip r:embed="rId4">
            <a:alphaModFix/>
          </a:blip>
          <a:stretch>
            <a:fillRect/>
          </a:stretch>
        </p:blipFill>
        <p:spPr>
          <a:xfrm>
            <a:off x="1087300" y="1229977"/>
            <a:ext cx="2262600" cy="3201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10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1000"/>
                                        <p:tgtEl>
                                          <p:spTgt spid="1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l="19089" t="65843" r="1203" b="19255"/>
          <a:stretch/>
        </p:blipFill>
        <p:spPr>
          <a:xfrm>
            <a:off x="0" y="4117474"/>
            <a:ext cx="9144000" cy="1026024"/>
          </a:xfrm>
          <a:prstGeom prst="rect">
            <a:avLst/>
          </a:prstGeom>
          <a:noFill/>
          <a:ln>
            <a:noFill/>
          </a:ln>
        </p:spPr>
      </p:pic>
      <p:sp>
        <p:nvSpPr>
          <p:cNvPr id="182" name="Shape 182"/>
          <p:cNvSpPr txBox="1">
            <a:spLocks noGrp="1"/>
          </p:cNvSpPr>
          <p:nvPr>
            <p:ph type="title"/>
          </p:nvPr>
        </p:nvSpPr>
        <p:spPr>
          <a:xfrm>
            <a:off x="311700" y="142475"/>
            <a:ext cx="8520600" cy="607800"/>
          </a:xfrm>
          <a:prstGeom prst="rect">
            <a:avLst/>
          </a:prstGeom>
        </p:spPr>
        <p:txBody>
          <a:bodyPr lIns="91425" tIns="91425" rIns="91425" bIns="91425" anchor="t" anchorCtr="0">
            <a:noAutofit/>
          </a:bodyPr>
          <a:lstStyle/>
          <a:p>
            <a:pPr lvl="0" algn="l">
              <a:spcBef>
                <a:spcPts val="0"/>
              </a:spcBef>
              <a:buNone/>
            </a:pPr>
            <a:r>
              <a:rPr lang="en" b="1">
                <a:solidFill>
                  <a:schemeClr val="accent2"/>
                </a:solidFill>
                <a:latin typeface="Amatic SC"/>
                <a:ea typeface="Amatic SC"/>
                <a:cs typeface="Amatic SC"/>
                <a:sym typeface="Amatic SC"/>
              </a:rPr>
              <a:t>Impacts on Europe</a:t>
            </a:r>
            <a:r>
              <a:rPr lang="en">
                <a:solidFill>
                  <a:schemeClr val="accent2"/>
                </a:solidFill>
              </a:rPr>
              <a:t> </a:t>
            </a:r>
          </a:p>
        </p:txBody>
      </p:sp>
      <p:sp>
        <p:nvSpPr>
          <p:cNvPr id="183" name="Shape 183"/>
          <p:cNvSpPr txBox="1">
            <a:spLocks noGrp="1"/>
          </p:cNvSpPr>
          <p:nvPr>
            <p:ph type="body" idx="1"/>
          </p:nvPr>
        </p:nvSpPr>
        <p:spPr>
          <a:xfrm>
            <a:off x="311700" y="664725"/>
            <a:ext cx="3999900" cy="3754800"/>
          </a:xfrm>
          <a:prstGeom prst="rect">
            <a:avLst/>
          </a:prstGeom>
          <a:noFill/>
          <a:ln>
            <a:noFill/>
          </a:ln>
        </p:spPr>
        <p:txBody>
          <a:bodyPr lIns="91425" tIns="91425" rIns="91425" bIns="91425" anchor="t" anchorCtr="0">
            <a:noAutofit/>
          </a:bodyPr>
          <a:lstStyle/>
          <a:p>
            <a:pPr lvl="0" rtl="0">
              <a:spcBef>
                <a:spcPts val="0"/>
              </a:spcBef>
              <a:buNone/>
            </a:pPr>
            <a:r>
              <a:rPr lang="en" sz="2400" b="1">
                <a:latin typeface="Amatic SC"/>
                <a:ea typeface="Amatic SC"/>
                <a:cs typeface="Amatic SC"/>
                <a:sym typeface="Amatic SC"/>
              </a:rPr>
              <a:t>Impacts on Future war:</a:t>
            </a:r>
          </a:p>
          <a:p>
            <a:pPr marL="457200" lvl="0" indent="-368300" rtl="0">
              <a:spcBef>
                <a:spcPts val="0"/>
              </a:spcBef>
              <a:buSzPct val="100000"/>
              <a:buFont typeface="Amatic SC"/>
              <a:buChar char="-"/>
            </a:pPr>
            <a:r>
              <a:rPr lang="en" sz="2200" b="1">
                <a:latin typeface="Amatic SC"/>
                <a:ea typeface="Amatic SC"/>
                <a:cs typeface="Amatic SC"/>
                <a:sym typeface="Amatic SC"/>
              </a:rPr>
              <a:t>The Ottoman victory over the Allies at Gallipoli renewed Turkey's visions for the empire. </a:t>
            </a:r>
          </a:p>
          <a:p>
            <a:pPr marL="457200" lvl="0" indent="-368300" rtl="0">
              <a:spcBef>
                <a:spcPts val="0"/>
              </a:spcBef>
              <a:buSzPct val="100000"/>
              <a:buFont typeface="Amatic SC"/>
              <a:buChar char="-"/>
            </a:pPr>
            <a:r>
              <a:rPr lang="en" sz="2200" b="1">
                <a:latin typeface="Amatic SC"/>
                <a:ea typeface="Amatic SC"/>
                <a:cs typeface="Amatic SC"/>
                <a:sym typeface="Amatic SC"/>
              </a:rPr>
              <a:t>Many structures were destroyed, such as hospitals.</a:t>
            </a:r>
          </a:p>
          <a:p>
            <a:pPr marL="457200" lvl="0" indent="-368300" rtl="0">
              <a:spcBef>
                <a:spcPts val="0"/>
              </a:spcBef>
              <a:buSzPct val="100000"/>
              <a:buFont typeface="Amatic SC"/>
              <a:buChar char="-"/>
            </a:pPr>
            <a:r>
              <a:rPr lang="en" sz="2200" b="1">
                <a:latin typeface="Amatic SC"/>
                <a:ea typeface="Amatic SC"/>
                <a:cs typeface="Amatic SC"/>
                <a:sym typeface="Amatic SC"/>
              </a:rPr>
              <a:t>Governments started to use Attritional warfare, where they win by wearing down the enemy with continuous losses</a:t>
            </a:r>
          </a:p>
          <a:p>
            <a:pPr marL="457200" lvl="0" indent="-368300" rtl="0">
              <a:spcBef>
                <a:spcPts val="0"/>
              </a:spcBef>
              <a:buSzPct val="100000"/>
              <a:buFont typeface="Amatic SC"/>
              <a:buChar char="-"/>
            </a:pPr>
            <a:r>
              <a:rPr lang="en" sz="2200" b="1">
                <a:latin typeface="Amatic SC"/>
                <a:ea typeface="Amatic SC"/>
                <a:cs typeface="Amatic SC"/>
                <a:sym typeface="Amatic SC"/>
              </a:rPr>
              <a:t>Military improved in combat</a:t>
            </a:r>
          </a:p>
        </p:txBody>
      </p:sp>
      <p:sp>
        <p:nvSpPr>
          <p:cNvPr id="184" name="Shape 184"/>
          <p:cNvSpPr txBox="1">
            <a:spLocks noGrp="1"/>
          </p:cNvSpPr>
          <p:nvPr>
            <p:ph type="body" idx="2"/>
          </p:nvPr>
        </p:nvSpPr>
        <p:spPr>
          <a:xfrm>
            <a:off x="4463900" y="339800"/>
            <a:ext cx="3999900" cy="3339000"/>
          </a:xfrm>
          <a:prstGeom prst="rect">
            <a:avLst/>
          </a:prstGeom>
        </p:spPr>
        <p:txBody>
          <a:bodyPr lIns="91425" tIns="91425" rIns="91425" bIns="91425" anchor="t" anchorCtr="0">
            <a:noAutofit/>
          </a:bodyPr>
          <a:lstStyle/>
          <a:p>
            <a:pPr lvl="0">
              <a:spcBef>
                <a:spcPts val="0"/>
              </a:spcBef>
              <a:buNone/>
            </a:pPr>
            <a:r>
              <a:rPr lang="en" sz="2100" b="1">
                <a:latin typeface="Amatic SC"/>
                <a:ea typeface="Amatic SC"/>
                <a:cs typeface="Amatic SC"/>
                <a:sym typeface="Amatic SC"/>
              </a:rPr>
              <a:t>Impacts on Government:</a:t>
            </a:r>
          </a:p>
          <a:p>
            <a:pPr marL="457200" lvl="0" indent="-361950" rtl="0">
              <a:spcBef>
                <a:spcPts val="0"/>
              </a:spcBef>
              <a:buSzPct val="100000"/>
              <a:buFont typeface="Amatic SC"/>
              <a:buChar char="-"/>
            </a:pPr>
            <a:r>
              <a:rPr lang="en" sz="2100" b="1">
                <a:latin typeface="Amatic SC"/>
                <a:ea typeface="Amatic SC"/>
                <a:cs typeface="Amatic SC"/>
                <a:sym typeface="Amatic SC"/>
              </a:rPr>
              <a:t>Socialist views became more apparent due to the many unneeded casualties during the Battle of Gallipoli (around 552,0000 casualties).</a:t>
            </a:r>
          </a:p>
          <a:p>
            <a:pPr marL="457200" lvl="0" indent="-361950" rtl="0">
              <a:spcBef>
                <a:spcPts val="0"/>
              </a:spcBef>
              <a:buSzPct val="100000"/>
              <a:buFont typeface="Amatic SC"/>
              <a:buChar char="-"/>
            </a:pPr>
            <a:r>
              <a:rPr lang="en" sz="2100" b="1">
                <a:latin typeface="Amatic SC"/>
                <a:ea typeface="Amatic SC"/>
                <a:cs typeface="Amatic SC"/>
                <a:sym typeface="Amatic SC"/>
              </a:rPr>
              <a:t>The view on war and heroism slightly changed over the course of battle. the illusion of heroism faded as men waited in trenches hoping not to get blown up.</a:t>
            </a:r>
          </a:p>
          <a:p>
            <a:pPr marL="457200" lvl="0" indent="-361950" rtl="0">
              <a:spcBef>
                <a:spcPts val="0"/>
              </a:spcBef>
              <a:buSzPct val="100000"/>
              <a:buFont typeface="Amatic SC"/>
              <a:buChar char="-"/>
            </a:pPr>
            <a:r>
              <a:rPr lang="en" sz="2100" b="1">
                <a:latin typeface="Amatic SC"/>
                <a:ea typeface="Amatic SC"/>
                <a:cs typeface="Amatic SC"/>
                <a:sym typeface="Amatic SC"/>
              </a:rPr>
              <a:t>New Zealand and Australia’s first major battle </a:t>
            </a:r>
          </a:p>
          <a:p>
            <a:pPr lvl="0">
              <a:spcBef>
                <a:spcPts val="0"/>
              </a:spcBef>
              <a:buNone/>
            </a:pPr>
            <a:endParaRPr sz="1900" b="1">
              <a:latin typeface="Amatic SC"/>
              <a:ea typeface="Amatic SC"/>
              <a:cs typeface="Amatic SC"/>
              <a:sym typeface="Amatic SC"/>
            </a:endParaRPr>
          </a:p>
        </p:txBody>
      </p:sp>
      <p:pic>
        <p:nvPicPr>
          <p:cNvPr id="185" name="Shape 185" descr="Image result for Battle of Gallipoli trenches"/>
          <p:cNvPicPr preferRelativeResize="0"/>
          <p:nvPr/>
        </p:nvPicPr>
        <p:blipFill>
          <a:blip r:embed="rId4">
            <a:alphaModFix amt="21000"/>
          </a:blip>
          <a:stretch>
            <a:fillRect/>
          </a:stretch>
        </p:blipFill>
        <p:spPr>
          <a:xfrm>
            <a:off x="4831600" y="215350"/>
            <a:ext cx="3632200" cy="26924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l="19089" t="65843" r="1203" b="19255"/>
          <a:stretch/>
        </p:blipFill>
        <p:spPr>
          <a:xfrm>
            <a:off x="0" y="4117474"/>
            <a:ext cx="9144000" cy="1026024"/>
          </a:xfrm>
          <a:prstGeom prst="rect">
            <a:avLst/>
          </a:prstGeom>
          <a:noFill/>
          <a:ln>
            <a:noFill/>
          </a:ln>
        </p:spPr>
      </p:pic>
      <p:sp>
        <p:nvSpPr>
          <p:cNvPr id="191" name="Shape 191"/>
          <p:cNvSpPr txBox="1">
            <a:spLocks noGrp="1"/>
          </p:cNvSpPr>
          <p:nvPr>
            <p:ph type="title"/>
          </p:nvPr>
        </p:nvSpPr>
        <p:spPr>
          <a:xfrm>
            <a:off x="238725" y="102400"/>
            <a:ext cx="8520600" cy="607800"/>
          </a:xfrm>
          <a:prstGeom prst="rect">
            <a:avLst/>
          </a:prstGeom>
        </p:spPr>
        <p:txBody>
          <a:bodyPr lIns="91425" tIns="91425" rIns="91425" bIns="91425" anchor="t" anchorCtr="0">
            <a:noAutofit/>
          </a:bodyPr>
          <a:lstStyle/>
          <a:p>
            <a:pPr lvl="0">
              <a:spcBef>
                <a:spcPts val="0"/>
              </a:spcBef>
              <a:buNone/>
            </a:pPr>
            <a:r>
              <a:rPr lang="en" b="1">
                <a:latin typeface="Amatic SC"/>
                <a:ea typeface="Amatic SC"/>
                <a:cs typeface="Amatic SC"/>
                <a:sym typeface="Amatic SC"/>
              </a:rPr>
              <a:t>Impacts on Society and Soldiers</a:t>
            </a:r>
          </a:p>
        </p:txBody>
      </p:sp>
      <p:sp>
        <p:nvSpPr>
          <p:cNvPr id="192" name="Shape 192"/>
          <p:cNvSpPr txBox="1">
            <a:spLocks noGrp="1"/>
          </p:cNvSpPr>
          <p:nvPr>
            <p:ph type="body" idx="1"/>
          </p:nvPr>
        </p:nvSpPr>
        <p:spPr>
          <a:xfrm>
            <a:off x="238725" y="647975"/>
            <a:ext cx="3999900" cy="3339000"/>
          </a:xfrm>
          <a:prstGeom prst="rect">
            <a:avLst/>
          </a:prstGeom>
        </p:spPr>
        <p:txBody>
          <a:bodyPr lIns="91425" tIns="91425" rIns="91425" bIns="91425" anchor="t" anchorCtr="0">
            <a:noAutofit/>
          </a:bodyPr>
          <a:lstStyle/>
          <a:p>
            <a:pPr lvl="0">
              <a:spcBef>
                <a:spcPts val="0"/>
              </a:spcBef>
              <a:buNone/>
            </a:pPr>
            <a:r>
              <a:rPr lang="en" sz="2400" b="1">
                <a:latin typeface="Amatic SC"/>
                <a:ea typeface="Amatic SC"/>
                <a:cs typeface="Amatic SC"/>
                <a:sym typeface="Amatic SC"/>
              </a:rPr>
              <a:t>Impacts on Soldiers :</a:t>
            </a:r>
          </a:p>
          <a:p>
            <a:pPr marL="457200" lvl="0" indent="-349250" rtl="0">
              <a:spcBef>
                <a:spcPts val="0"/>
              </a:spcBef>
              <a:buSzPct val="100000"/>
              <a:buFont typeface="Amatic SC"/>
              <a:buChar char="-"/>
            </a:pPr>
            <a:r>
              <a:rPr lang="en" sz="1900" b="1">
                <a:latin typeface="Amatic SC"/>
                <a:ea typeface="Amatic SC"/>
                <a:cs typeface="Amatic SC"/>
                <a:sym typeface="Amatic SC"/>
              </a:rPr>
              <a:t>The Battle of Gallipoli had multitudes of rats in the trenches and on the peninsula of Gallipoli. As a result, the conditions spread dengue fever and dysentery by late 1915, causing one in three soldiers unscathed by battle of disease.</a:t>
            </a:r>
          </a:p>
          <a:p>
            <a:pPr marL="457200" lvl="0" indent="-349250" rtl="0">
              <a:spcBef>
                <a:spcPts val="0"/>
              </a:spcBef>
              <a:buSzPct val="100000"/>
              <a:buFont typeface="Amatic SC"/>
              <a:buChar char="-"/>
            </a:pPr>
            <a:r>
              <a:rPr lang="en" sz="1900" b="1">
                <a:latin typeface="Amatic SC"/>
                <a:ea typeface="Amatic SC"/>
                <a:cs typeface="Amatic SC"/>
                <a:sym typeface="Amatic SC"/>
              </a:rPr>
              <a:t>Most soldiers had long lasting psychological “wounds”.</a:t>
            </a:r>
          </a:p>
          <a:p>
            <a:pPr marL="457200" lvl="0" indent="-349250" rtl="0">
              <a:spcBef>
                <a:spcPts val="0"/>
              </a:spcBef>
              <a:buSzPct val="100000"/>
              <a:buFont typeface="Amatic SC"/>
              <a:buChar char="-"/>
            </a:pPr>
            <a:r>
              <a:rPr lang="en" sz="1900" b="1">
                <a:latin typeface="Amatic SC"/>
                <a:ea typeface="Amatic SC"/>
                <a:cs typeface="Amatic SC"/>
                <a:sym typeface="Amatic SC"/>
              </a:rPr>
              <a:t>Ex: Many soldiers were impacted by “Shell Shock”, a condition where soldiers constantly believed they were being fired at.</a:t>
            </a:r>
          </a:p>
        </p:txBody>
      </p:sp>
      <p:sp>
        <p:nvSpPr>
          <p:cNvPr id="193" name="Shape 193"/>
          <p:cNvSpPr txBox="1">
            <a:spLocks noGrp="1"/>
          </p:cNvSpPr>
          <p:nvPr>
            <p:ph type="body" idx="2"/>
          </p:nvPr>
        </p:nvSpPr>
        <p:spPr>
          <a:xfrm>
            <a:off x="4467625" y="744337"/>
            <a:ext cx="3999900" cy="3339000"/>
          </a:xfrm>
          <a:prstGeom prst="rect">
            <a:avLst/>
          </a:prstGeom>
        </p:spPr>
        <p:txBody>
          <a:bodyPr lIns="91425" tIns="91425" rIns="91425" bIns="91425" anchor="t" anchorCtr="0">
            <a:noAutofit/>
          </a:bodyPr>
          <a:lstStyle/>
          <a:p>
            <a:pPr lvl="0">
              <a:spcBef>
                <a:spcPts val="0"/>
              </a:spcBef>
              <a:buNone/>
            </a:pPr>
            <a:r>
              <a:rPr lang="en" sz="2400" b="1">
                <a:latin typeface="Amatic SC"/>
                <a:ea typeface="Amatic SC"/>
                <a:cs typeface="Amatic SC"/>
                <a:sym typeface="Amatic SC"/>
              </a:rPr>
              <a:t>Impacts on Society: </a:t>
            </a:r>
          </a:p>
          <a:p>
            <a:pPr marL="457200" lvl="0" indent="-361950" rtl="0">
              <a:spcBef>
                <a:spcPts val="0"/>
              </a:spcBef>
              <a:buSzPct val="100000"/>
              <a:buFont typeface="Amatic SC"/>
              <a:buChar char="-"/>
            </a:pPr>
            <a:r>
              <a:rPr lang="en" sz="2100" b="1">
                <a:latin typeface="Amatic SC"/>
                <a:ea typeface="Amatic SC"/>
                <a:cs typeface="Amatic SC"/>
                <a:sym typeface="Amatic SC"/>
              </a:rPr>
              <a:t>The high death count caused a population decrease on men in most countries</a:t>
            </a:r>
          </a:p>
          <a:p>
            <a:pPr marL="457200" lvl="0" indent="-361950" rtl="0">
              <a:spcBef>
                <a:spcPts val="0"/>
              </a:spcBef>
              <a:buSzPct val="100000"/>
              <a:buFont typeface="Amatic SC"/>
              <a:buChar char="-"/>
            </a:pPr>
            <a:r>
              <a:rPr lang="en" sz="2100" b="1">
                <a:latin typeface="Amatic SC"/>
                <a:ea typeface="Amatic SC"/>
                <a:cs typeface="Amatic SC"/>
                <a:sym typeface="Amatic SC"/>
              </a:rPr>
              <a:t>The pro-war view most soldiers possessed before the war drastically changed after the Battle of Gallipoli. Many were left with the impression that war was not the answer. </a:t>
            </a:r>
          </a:p>
        </p:txBody>
      </p:sp>
      <p:pic>
        <p:nvPicPr>
          <p:cNvPr id="194" name="Shape 194" descr="Image result for Battle of Gallipoli trenches"/>
          <p:cNvPicPr preferRelativeResize="0"/>
          <p:nvPr/>
        </p:nvPicPr>
        <p:blipFill>
          <a:blip r:embed="rId4">
            <a:alphaModFix amt="30000"/>
          </a:blip>
          <a:stretch>
            <a:fillRect/>
          </a:stretch>
        </p:blipFill>
        <p:spPr>
          <a:xfrm>
            <a:off x="5301150" y="213225"/>
            <a:ext cx="3543300" cy="24765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196100"/>
            <a:ext cx="8520600" cy="607800"/>
          </a:xfrm>
          <a:prstGeom prst="rect">
            <a:avLst/>
          </a:prstGeom>
        </p:spPr>
        <p:txBody>
          <a:bodyPr lIns="91425" tIns="91425" rIns="91425" bIns="91425" anchor="t" anchorCtr="0">
            <a:noAutofit/>
          </a:bodyPr>
          <a:lstStyle/>
          <a:p>
            <a:pPr lvl="0" algn="ctr">
              <a:spcBef>
                <a:spcPts val="0"/>
              </a:spcBef>
              <a:buNone/>
            </a:pPr>
            <a:r>
              <a:rPr lang="en" sz="3600" b="1">
                <a:solidFill>
                  <a:srgbClr val="000000"/>
                </a:solidFill>
                <a:latin typeface="Amatic SC"/>
                <a:ea typeface="Amatic SC"/>
                <a:cs typeface="Amatic SC"/>
                <a:sym typeface="Amatic SC"/>
              </a:rPr>
              <a:t>Works Cited</a:t>
            </a:r>
          </a:p>
        </p:txBody>
      </p:sp>
      <p:sp>
        <p:nvSpPr>
          <p:cNvPr id="200" name="Shape 200"/>
          <p:cNvSpPr txBox="1">
            <a:spLocks noGrp="1"/>
          </p:cNvSpPr>
          <p:nvPr>
            <p:ph type="body" idx="1"/>
          </p:nvPr>
        </p:nvSpPr>
        <p:spPr>
          <a:xfrm>
            <a:off x="204775" y="819900"/>
            <a:ext cx="8520600" cy="3503700"/>
          </a:xfrm>
          <a:prstGeom prst="rect">
            <a:avLst/>
          </a:prstGeom>
        </p:spPr>
        <p:txBody>
          <a:bodyPr lIns="91425" tIns="91425" rIns="91425" bIns="91425" anchor="t" anchorCtr="0">
            <a:noAutofit/>
          </a:bodyPr>
          <a:lstStyle/>
          <a:p>
            <a:pPr lvl="0">
              <a:lnSpc>
                <a:spcPct val="115000"/>
              </a:lnSpc>
              <a:spcBef>
                <a:spcPts val="0"/>
              </a:spcBef>
              <a:buNone/>
            </a:pPr>
            <a:r>
              <a:rPr lang="en" b="1">
                <a:solidFill>
                  <a:srgbClr val="000000"/>
                </a:solidFill>
                <a:latin typeface="Amatic SC"/>
                <a:ea typeface="Amatic SC"/>
                <a:cs typeface="Amatic SC"/>
                <a:sym typeface="Amatic SC"/>
              </a:rPr>
              <a:t>"Battle of Gallipoli." </a:t>
            </a:r>
            <a:r>
              <a:rPr lang="en" b="1" i="1">
                <a:solidFill>
                  <a:srgbClr val="000000"/>
                </a:solidFill>
                <a:latin typeface="Amatic SC"/>
                <a:ea typeface="Amatic SC"/>
                <a:cs typeface="Amatic SC"/>
                <a:sym typeface="Amatic SC"/>
              </a:rPr>
              <a:t>World History: The Modern Era</a:t>
            </a:r>
            <a:r>
              <a:rPr lang="en" b="1">
                <a:solidFill>
                  <a:srgbClr val="000000"/>
                </a:solidFill>
                <a:latin typeface="Amatic SC"/>
                <a:ea typeface="Amatic SC"/>
                <a:cs typeface="Amatic SC"/>
                <a:sym typeface="Amatic SC"/>
              </a:rPr>
              <a:t>, ABC-CLIO, 2017, worldhistory.abc-clio.com. Accessed 8 Feb. 2017.</a:t>
            </a:r>
          </a:p>
          <a:p>
            <a:pPr lvl="0">
              <a:lnSpc>
                <a:spcPct val="115000"/>
              </a:lnSpc>
              <a:spcBef>
                <a:spcPts val="0"/>
              </a:spcBef>
              <a:buNone/>
            </a:pPr>
            <a:r>
              <a:rPr lang="en" b="1">
                <a:solidFill>
                  <a:srgbClr val="000000"/>
                </a:solidFill>
                <a:latin typeface="Amatic SC"/>
                <a:ea typeface="Amatic SC"/>
                <a:cs typeface="Amatic SC"/>
                <a:sym typeface="Amatic SC"/>
              </a:rPr>
              <a:t>"Birdwood, William Riddell." The Oxford Companion to Australian History, 2001. </a:t>
            </a:r>
            <a:r>
              <a:rPr lang="en" b="1" i="1">
                <a:solidFill>
                  <a:srgbClr val="000000"/>
                </a:solidFill>
                <a:latin typeface="Amatic SC"/>
                <a:ea typeface="Amatic SC"/>
                <a:cs typeface="Amatic SC"/>
                <a:sym typeface="Amatic SC"/>
              </a:rPr>
              <a:t>History Study Center</a:t>
            </a:r>
            <a:r>
              <a:rPr lang="en" b="1">
                <a:solidFill>
                  <a:srgbClr val="000000"/>
                </a:solidFill>
                <a:latin typeface="Amatic SC"/>
                <a:ea typeface="Amatic SC"/>
                <a:cs typeface="Amatic SC"/>
                <a:sym typeface="Amatic SC"/>
              </a:rPr>
              <a:t>, .</a:t>
            </a:r>
          </a:p>
          <a:p>
            <a:pPr lvl="0" rtl="0">
              <a:lnSpc>
                <a:spcPct val="115000"/>
              </a:lnSpc>
              <a:spcBef>
                <a:spcPts val="0"/>
              </a:spcBef>
              <a:spcAft>
                <a:spcPts val="0"/>
              </a:spcAft>
              <a:buNone/>
            </a:pPr>
            <a:r>
              <a:rPr lang="en" b="1">
                <a:solidFill>
                  <a:srgbClr val="000000"/>
                </a:solidFill>
                <a:latin typeface="Amatic SC"/>
                <a:ea typeface="Amatic SC"/>
                <a:cs typeface="Amatic SC"/>
                <a:sym typeface="Amatic SC"/>
              </a:rPr>
              <a:t>"Central Powers." </a:t>
            </a:r>
            <a:r>
              <a:rPr lang="en" b="1" i="1">
                <a:solidFill>
                  <a:srgbClr val="000000"/>
                </a:solidFill>
                <a:latin typeface="Amatic SC"/>
                <a:ea typeface="Amatic SC"/>
                <a:cs typeface="Amatic SC"/>
                <a:sym typeface="Amatic SC"/>
              </a:rPr>
              <a:t>Central Powers - Central Powers | NZHistory, New Zealand History Online</a:t>
            </a:r>
            <a:r>
              <a:rPr lang="en" b="1">
                <a:solidFill>
                  <a:srgbClr val="000000"/>
                </a:solidFill>
                <a:latin typeface="Amatic SC"/>
                <a:ea typeface="Amatic SC"/>
                <a:cs typeface="Amatic SC"/>
                <a:sym typeface="Amatic SC"/>
              </a:rPr>
              <a:t>. N.p., n.d. Web. 9 Feb. 2017.</a:t>
            </a:r>
          </a:p>
          <a:p>
            <a:pPr lvl="0" rtl="0">
              <a:lnSpc>
                <a:spcPct val="115000"/>
              </a:lnSpc>
              <a:spcBef>
                <a:spcPts val="0"/>
              </a:spcBef>
              <a:spcAft>
                <a:spcPts val="0"/>
              </a:spcAft>
              <a:buNone/>
            </a:pPr>
            <a:endParaRPr b="1">
              <a:solidFill>
                <a:srgbClr val="000000"/>
              </a:solidFill>
              <a:latin typeface="Amatic SC"/>
              <a:ea typeface="Amatic SC"/>
              <a:cs typeface="Amatic SC"/>
              <a:sym typeface="Amatic SC"/>
            </a:endParaRPr>
          </a:p>
          <a:p>
            <a:pPr lvl="0">
              <a:lnSpc>
                <a:spcPct val="115000"/>
              </a:lnSpc>
              <a:spcBef>
                <a:spcPts val="0"/>
              </a:spcBef>
              <a:buNone/>
            </a:pPr>
            <a:r>
              <a:rPr lang="en" b="1">
                <a:solidFill>
                  <a:srgbClr val="000000"/>
                </a:solidFill>
                <a:latin typeface="Amatic SC"/>
                <a:ea typeface="Amatic SC"/>
                <a:cs typeface="Amatic SC"/>
                <a:sym typeface="Amatic SC"/>
              </a:rPr>
              <a:t>"De Robeck, John Michael (1862–1928)." Helicon Encyclopedia of World History, 2010. </a:t>
            </a:r>
            <a:r>
              <a:rPr lang="en" b="1" i="1">
                <a:solidFill>
                  <a:srgbClr val="000000"/>
                </a:solidFill>
                <a:latin typeface="Amatic SC"/>
                <a:ea typeface="Amatic SC"/>
                <a:cs typeface="Amatic SC"/>
                <a:sym typeface="Amatic SC"/>
              </a:rPr>
              <a:t>History Study Center</a:t>
            </a:r>
            <a:r>
              <a:rPr lang="en" b="1">
                <a:solidFill>
                  <a:srgbClr val="000000"/>
                </a:solidFill>
                <a:latin typeface="Amatic SC"/>
                <a:ea typeface="Amatic SC"/>
                <a:cs typeface="Amatic SC"/>
                <a:sym typeface="Amatic SC"/>
              </a:rPr>
              <a:t>, . </a:t>
            </a:r>
          </a:p>
          <a:p>
            <a:pPr lvl="0">
              <a:lnSpc>
                <a:spcPct val="115000"/>
              </a:lnSpc>
              <a:spcBef>
                <a:spcPts val="0"/>
              </a:spcBef>
              <a:buNone/>
            </a:pPr>
            <a:r>
              <a:rPr lang="en" b="1">
                <a:solidFill>
                  <a:srgbClr val="000000"/>
                </a:solidFill>
                <a:latin typeface="Amatic SC"/>
                <a:ea typeface="Amatic SC"/>
                <a:cs typeface="Amatic SC"/>
                <a:sym typeface="Amatic SC"/>
              </a:rPr>
              <a:t>“General Sir Ian Standish Monteith Hamilton GCB GCMG DSO TD.” </a:t>
            </a:r>
            <a:r>
              <a:rPr lang="en" b="1" i="1">
                <a:solidFill>
                  <a:srgbClr val="000000"/>
                </a:solidFill>
                <a:latin typeface="Amatic SC"/>
                <a:ea typeface="Amatic SC"/>
                <a:cs typeface="Amatic SC"/>
                <a:sym typeface="Amatic SC"/>
              </a:rPr>
              <a:t>geni_family_tree</a:t>
            </a:r>
            <a:r>
              <a:rPr lang="en" b="1">
                <a:solidFill>
                  <a:srgbClr val="000000"/>
                </a:solidFill>
                <a:latin typeface="Amatic SC"/>
                <a:ea typeface="Amatic SC"/>
                <a:cs typeface="Amatic SC"/>
                <a:sym typeface="Amatic SC"/>
              </a:rPr>
              <a:t>, 30 Nov. 2016.</a:t>
            </a:r>
          </a:p>
          <a:p>
            <a:pPr lvl="0">
              <a:lnSpc>
                <a:spcPct val="115000"/>
              </a:lnSpc>
              <a:spcBef>
                <a:spcPts val="0"/>
              </a:spcBef>
              <a:buNone/>
            </a:pPr>
            <a:r>
              <a:rPr lang="en" b="1">
                <a:solidFill>
                  <a:srgbClr val="000000"/>
                </a:solidFill>
                <a:latin typeface="Amatic SC"/>
                <a:ea typeface="Amatic SC"/>
                <a:cs typeface="Amatic SC"/>
                <a:sym typeface="Amatic SC"/>
              </a:rPr>
              <a:t>"Gouraud, Henri Joseph Etienne (1867–1946)." Helicon Encyclopedia of World History, 2010. </a:t>
            </a:r>
            <a:r>
              <a:rPr lang="en" b="1" i="1">
                <a:solidFill>
                  <a:srgbClr val="000000"/>
                </a:solidFill>
                <a:latin typeface="Amatic SC"/>
                <a:ea typeface="Amatic SC"/>
                <a:cs typeface="Amatic SC"/>
                <a:sym typeface="Amatic SC"/>
              </a:rPr>
              <a:t>History Study Center</a:t>
            </a:r>
            <a:r>
              <a:rPr lang="en" b="1">
                <a:solidFill>
                  <a:srgbClr val="000000"/>
                </a:solidFill>
                <a:latin typeface="Amatic SC"/>
                <a:ea typeface="Amatic SC"/>
                <a:cs typeface="Amatic SC"/>
                <a:sym typeface="Amatic SC"/>
              </a:rPr>
              <a:t>, . </a:t>
            </a:r>
          </a:p>
          <a:p>
            <a:pPr lvl="0" rtl="0">
              <a:lnSpc>
                <a:spcPct val="115000"/>
              </a:lnSpc>
              <a:spcBef>
                <a:spcPts val="0"/>
              </a:spcBef>
              <a:buNone/>
            </a:pPr>
            <a:r>
              <a:rPr lang="en" b="1">
                <a:solidFill>
                  <a:srgbClr val="000000"/>
                </a:solidFill>
                <a:latin typeface="Amatic SC"/>
                <a:ea typeface="Amatic SC"/>
                <a:cs typeface="Amatic SC"/>
                <a:sym typeface="Amatic SC"/>
              </a:rPr>
              <a:t>"Hamilton, Ian Standish Monteith (1853–1947)." Helicon Encyclopedia of World History, 2010. </a:t>
            </a:r>
            <a:r>
              <a:rPr lang="en" b="1" i="1">
                <a:solidFill>
                  <a:srgbClr val="000000"/>
                </a:solidFill>
                <a:latin typeface="Amatic SC"/>
                <a:ea typeface="Amatic SC"/>
                <a:cs typeface="Amatic SC"/>
                <a:sym typeface="Amatic SC"/>
              </a:rPr>
              <a:t>History Study Center</a:t>
            </a:r>
            <a:r>
              <a:rPr lang="en" b="1">
                <a:solidFill>
                  <a:srgbClr val="000000"/>
                </a:solidFill>
                <a:latin typeface="Amatic SC"/>
                <a:ea typeface="Amatic SC"/>
                <a:cs typeface="Amatic SC"/>
                <a:sym typeface="Amatic SC"/>
              </a:rPr>
              <a:t>, . </a:t>
            </a:r>
          </a:p>
          <a:p>
            <a:pPr lvl="0">
              <a:lnSpc>
                <a:spcPct val="115000"/>
              </a:lnSpc>
              <a:spcBef>
                <a:spcPts val="0"/>
              </a:spcBef>
              <a:buNone/>
            </a:pPr>
            <a:endParaRPr b="1">
              <a:solidFill>
                <a:srgbClr val="000000"/>
              </a:solidFill>
              <a:latin typeface="Amatic SC"/>
              <a:ea typeface="Amatic SC"/>
              <a:cs typeface="Amatic SC"/>
              <a:sym typeface="Amatic SC"/>
            </a:endParaRPr>
          </a:p>
          <a:p>
            <a:pPr lvl="0" rtl="0">
              <a:lnSpc>
                <a:spcPct val="115000"/>
              </a:lnSpc>
              <a:spcBef>
                <a:spcPts val="0"/>
              </a:spcBef>
              <a:buNone/>
            </a:pPr>
            <a:endParaRPr b="1">
              <a:solidFill>
                <a:srgbClr val="000000"/>
              </a:solidFill>
              <a:latin typeface="Amatic SC"/>
              <a:ea typeface="Amatic SC"/>
              <a:cs typeface="Amatic SC"/>
              <a:sym typeface="Amatic SC"/>
            </a:endParaRPr>
          </a:p>
          <a:p>
            <a:pPr lvl="0">
              <a:spcBef>
                <a:spcPts val="0"/>
              </a:spcBef>
              <a:buNone/>
            </a:pPr>
            <a:endParaRPr b="1">
              <a:solidFill>
                <a:srgbClr val="000000"/>
              </a:solidFill>
              <a:latin typeface="Amatic SC"/>
              <a:ea typeface="Amatic SC"/>
              <a:cs typeface="Amatic SC"/>
              <a:sym typeface="Amatic SC"/>
            </a:endParaRPr>
          </a:p>
          <a:p>
            <a:pPr lvl="0" rtl="0">
              <a:spcBef>
                <a:spcPts val="0"/>
              </a:spcBef>
              <a:buNone/>
            </a:pPr>
            <a:endParaRPr b="1">
              <a:solidFill>
                <a:srgbClr val="000000"/>
              </a:solidFill>
              <a:latin typeface="Amatic SC"/>
              <a:ea typeface="Amatic SC"/>
              <a:cs typeface="Amatic SC"/>
              <a:sym typeface="Amatic SC"/>
            </a:endParaRPr>
          </a:p>
          <a:p>
            <a:pPr lvl="0">
              <a:spcBef>
                <a:spcPts val="0"/>
              </a:spcBef>
              <a:buNone/>
            </a:pPr>
            <a:endParaRPr b="1">
              <a:solidFill>
                <a:srgbClr val="000000"/>
              </a:solidFill>
              <a:latin typeface="Amatic SC"/>
              <a:ea typeface="Amatic SC"/>
              <a:cs typeface="Amatic SC"/>
              <a:sym typeface="Amatic SC"/>
            </a:endParaRPr>
          </a:p>
          <a:p>
            <a:pPr lvl="0">
              <a:spcBef>
                <a:spcPts val="0"/>
              </a:spcBef>
              <a:buNone/>
            </a:pPr>
            <a:endParaRPr b="1">
              <a:solidFill>
                <a:srgbClr val="000000"/>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0"/>
            <a:ext cx="8520600" cy="607800"/>
          </a:xfrm>
          <a:prstGeom prst="rect">
            <a:avLst/>
          </a:prstGeom>
        </p:spPr>
        <p:txBody>
          <a:bodyPr lIns="91425" tIns="91425" rIns="91425" bIns="91425" anchor="t" anchorCtr="0">
            <a:noAutofit/>
          </a:bodyPr>
          <a:lstStyle/>
          <a:p>
            <a:pPr lvl="0" algn="ctr" rtl="0">
              <a:spcBef>
                <a:spcPts val="0"/>
              </a:spcBef>
              <a:buNone/>
            </a:pPr>
            <a:r>
              <a:rPr lang="en" sz="3600" b="1">
                <a:solidFill>
                  <a:srgbClr val="000000"/>
                </a:solidFill>
                <a:latin typeface="Amatic SC"/>
                <a:ea typeface="Amatic SC"/>
                <a:cs typeface="Amatic SC"/>
                <a:sym typeface="Amatic SC"/>
              </a:rPr>
              <a:t>Works Cited (cont..)</a:t>
            </a:r>
          </a:p>
        </p:txBody>
      </p:sp>
      <p:sp>
        <p:nvSpPr>
          <p:cNvPr id="206" name="Shape 206"/>
          <p:cNvSpPr txBox="1">
            <a:spLocks noGrp="1"/>
          </p:cNvSpPr>
          <p:nvPr>
            <p:ph type="body" idx="1"/>
          </p:nvPr>
        </p:nvSpPr>
        <p:spPr>
          <a:xfrm>
            <a:off x="311700" y="547200"/>
            <a:ext cx="8520600" cy="4327800"/>
          </a:xfrm>
          <a:prstGeom prst="rect">
            <a:avLst/>
          </a:prstGeom>
        </p:spPr>
        <p:txBody>
          <a:bodyPr lIns="91425" tIns="91425" rIns="91425" bIns="91425" anchor="t" anchorCtr="0">
            <a:noAutofit/>
          </a:bodyPr>
          <a:lstStyle/>
          <a:p>
            <a:pPr lvl="0">
              <a:spcBef>
                <a:spcPts val="0"/>
              </a:spcBef>
              <a:buNone/>
            </a:pPr>
            <a:r>
              <a:rPr lang="en" b="1">
                <a:solidFill>
                  <a:srgbClr val="000000"/>
                </a:solidFill>
                <a:latin typeface="Amatic SC"/>
                <a:ea typeface="Amatic SC"/>
                <a:cs typeface="Amatic SC"/>
                <a:sym typeface="Amatic SC"/>
              </a:rPr>
              <a:t>“Henri Gouraud (General) - Alchetron, The Free Social Encyclopedia.” </a:t>
            </a:r>
            <a:r>
              <a:rPr lang="en" b="1" i="1">
                <a:solidFill>
                  <a:srgbClr val="000000"/>
                </a:solidFill>
                <a:latin typeface="Amatic SC"/>
                <a:ea typeface="Amatic SC"/>
                <a:cs typeface="Amatic SC"/>
                <a:sym typeface="Amatic SC"/>
              </a:rPr>
              <a:t>Alchetron.com</a:t>
            </a:r>
            <a:r>
              <a:rPr lang="en" b="1">
                <a:solidFill>
                  <a:srgbClr val="000000"/>
                </a:solidFill>
                <a:latin typeface="Amatic SC"/>
                <a:ea typeface="Amatic SC"/>
                <a:cs typeface="Amatic SC"/>
                <a:sym typeface="Amatic SC"/>
              </a:rPr>
              <a:t>, 18 Jan. 2014.</a:t>
            </a:r>
          </a:p>
          <a:p>
            <a:pPr lvl="0">
              <a:spcBef>
                <a:spcPts val="0"/>
              </a:spcBef>
              <a:buNone/>
            </a:pPr>
            <a:r>
              <a:rPr lang="en" b="1">
                <a:solidFill>
                  <a:srgbClr val="000000"/>
                </a:solidFill>
                <a:latin typeface="Amatic SC"/>
                <a:ea typeface="Amatic SC"/>
                <a:cs typeface="Amatic SC"/>
                <a:sym typeface="Amatic SC"/>
              </a:rPr>
              <a:t> Hughes, Matthew. "The French Army at Gallipoli." RUSI Journal, 2005., pp. 64-67 </a:t>
            </a:r>
            <a:r>
              <a:rPr lang="en" b="1" i="1">
                <a:solidFill>
                  <a:srgbClr val="000000"/>
                </a:solidFill>
                <a:latin typeface="Amatic SC"/>
                <a:ea typeface="Amatic SC"/>
                <a:cs typeface="Amatic SC"/>
                <a:sym typeface="Amatic SC"/>
              </a:rPr>
              <a:t>History Study Center</a:t>
            </a:r>
            <a:r>
              <a:rPr lang="en" b="1">
                <a:solidFill>
                  <a:srgbClr val="000000"/>
                </a:solidFill>
                <a:latin typeface="Amatic SC"/>
                <a:ea typeface="Amatic SC"/>
                <a:cs typeface="Amatic SC"/>
                <a:sym typeface="Amatic SC"/>
              </a:rPr>
              <a:t>, .</a:t>
            </a:r>
          </a:p>
          <a:p>
            <a:pPr lvl="0">
              <a:spcBef>
                <a:spcPts val="0"/>
              </a:spcBef>
              <a:buNone/>
            </a:pPr>
            <a:r>
              <a:rPr lang="en" b="1">
                <a:solidFill>
                  <a:srgbClr val="000000"/>
                </a:solidFill>
                <a:latin typeface="Amatic SC"/>
                <a:ea typeface="Amatic SC"/>
                <a:cs typeface="Amatic SC"/>
                <a:sym typeface="Amatic SC"/>
              </a:rPr>
              <a:t>“John Michael De Robeck, First Baronet.” </a:t>
            </a:r>
            <a:r>
              <a:rPr lang="en" b="1" i="1">
                <a:solidFill>
                  <a:srgbClr val="000000"/>
                </a:solidFill>
                <a:latin typeface="Amatic SC"/>
                <a:ea typeface="Amatic SC"/>
                <a:cs typeface="Amatic SC"/>
                <a:sym typeface="Amatic SC"/>
              </a:rPr>
              <a:t>John Michael De Robeck, First Baronet - The Dreadnought Project</a:t>
            </a:r>
            <a:r>
              <a:rPr lang="en" b="1">
                <a:solidFill>
                  <a:srgbClr val="000000"/>
                </a:solidFill>
                <a:latin typeface="Amatic SC"/>
                <a:ea typeface="Amatic SC"/>
                <a:cs typeface="Amatic SC"/>
                <a:sym typeface="Amatic SC"/>
              </a:rPr>
              <a:t>.</a:t>
            </a:r>
          </a:p>
          <a:p>
            <a:pPr lvl="0">
              <a:lnSpc>
                <a:spcPct val="100000"/>
              </a:lnSpc>
              <a:spcBef>
                <a:spcPts val="0"/>
              </a:spcBef>
              <a:buNone/>
            </a:pPr>
            <a:r>
              <a:rPr lang="en" b="1">
                <a:solidFill>
                  <a:srgbClr val="000000"/>
                </a:solidFill>
                <a:latin typeface="Amatic SC"/>
                <a:ea typeface="Amatic SC"/>
                <a:cs typeface="Amatic SC"/>
                <a:sym typeface="Amatic SC"/>
              </a:rPr>
              <a:t>“Lieutenant-General Sir William Birdwood, Commander of ANZACs in Great War (World War 1, WWI, European War) to </a:t>
            </a:r>
          </a:p>
          <a:p>
            <a:pPr lvl="0" indent="457200">
              <a:lnSpc>
                <a:spcPct val="100000"/>
              </a:lnSpc>
              <a:spcBef>
                <a:spcPts val="0"/>
              </a:spcBef>
              <a:buNone/>
            </a:pPr>
            <a:r>
              <a:rPr lang="en" b="1">
                <a:solidFill>
                  <a:srgbClr val="000000"/>
                </a:solidFill>
                <a:latin typeface="Amatic SC"/>
                <a:ea typeface="Amatic SC"/>
                <a:cs typeface="Amatic SC"/>
                <a:sym typeface="Amatic SC"/>
              </a:rPr>
              <a:t>1918.” </a:t>
            </a:r>
            <a:r>
              <a:rPr lang="en" b="1" i="1">
                <a:solidFill>
                  <a:srgbClr val="000000"/>
                </a:solidFill>
                <a:latin typeface="Amatic SC"/>
                <a:ea typeface="Amatic SC"/>
                <a:cs typeface="Amatic SC"/>
                <a:sym typeface="Amatic SC"/>
              </a:rPr>
              <a:t>HubPages</a:t>
            </a:r>
            <a:r>
              <a:rPr lang="en" b="1">
                <a:solidFill>
                  <a:srgbClr val="000000"/>
                </a:solidFill>
                <a:latin typeface="Amatic SC"/>
                <a:ea typeface="Amatic SC"/>
                <a:cs typeface="Amatic SC"/>
                <a:sym typeface="Amatic SC"/>
              </a:rPr>
              <a:t>, HubPages.</a:t>
            </a:r>
          </a:p>
          <a:p>
            <a:pPr lvl="0">
              <a:lnSpc>
                <a:spcPct val="100000"/>
              </a:lnSpc>
              <a:spcBef>
                <a:spcPts val="0"/>
              </a:spcBef>
              <a:buNone/>
            </a:pPr>
            <a:r>
              <a:rPr lang="en" b="1">
                <a:solidFill>
                  <a:srgbClr val="000000"/>
                </a:solidFill>
                <a:latin typeface="Amatic SC"/>
                <a:ea typeface="Amatic SC"/>
                <a:cs typeface="Amatic SC"/>
                <a:sym typeface="Amatic SC"/>
              </a:rPr>
              <a:t>"Maps of Gallipoli - The Gallipoli Association." </a:t>
            </a:r>
            <a:r>
              <a:rPr lang="en" b="1" i="1">
                <a:solidFill>
                  <a:srgbClr val="000000"/>
                </a:solidFill>
                <a:latin typeface="Amatic SC"/>
                <a:ea typeface="Amatic SC"/>
                <a:cs typeface="Amatic SC"/>
                <a:sym typeface="Amatic SC"/>
              </a:rPr>
              <a:t>Maps of Gallipoli - The Gallipoli Association</a:t>
            </a:r>
            <a:r>
              <a:rPr lang="en" b="1">
                <a:solidFill>
                  <a:srgbClr val="000000"/>
                </a:solidFill>
                <a:latin typeface="Amatic SC"/>
                <a:ea typeface="Amatic SC"/>
                <a:cs typeface="Amatic SC"/>
                <a:sym typeface="Amatic SC"/>
              </a:rPr>
              <a:t>. University of Toronto, 2015.</a:t>
            </a:r>
          </a:p>
          <a:p>
            <a:pPr lvl="0" indent="457200">
              <a:lnSpc>
                <a:spcPct val="100000"/>
              </a:lnSpc>
              <a:spcBef>
                <a:spcPts val="0"/>
              </a:spcBef>
              <a:buNone/>
            </a:pPr>
            <a:r>
              <a:rPr lang="en" b="1">
                <a:solidFill>
                  <a:srgbClr val="000000"/>
                </a:solidFill>
                <a:latin typeface="Amatic SC"/>
                <a:ea typeface="Amatic SC"/>
                <a:cs typeface="Amatic SC"/>
                <a:sym typeface="Amatic SC"/>
              </a:rPr>
              <a:t> Web. 09 Feb. 2017.</a:t>
            </a:r>
          </a:p>
          <a:p>
            <a:pPr lvl="0">
              <a:lnSpc>
                <a:spcPct val="100000"/>
              </a:lnSpc>
              <a:spcBef>
                <a:spcPts val="0"/>
              </a:spcBef>
              <a:buNone/>
            </a:pPr>
            <a:r>
              <a:rPr lang="en" b="1">
                <a:solidFill>
                  <a:srgbClr val="000000"/>
                </a:solidFill>
                <a:latin typeface="Amatic SC"/>
                <a:ea typeface="Amatic SC"/>
                <a:cs typeface="Amatic SC"/>
                <a:sym typeface="Amatic SC"/>
              </a:rPr>
              <a:t>"Mustafa Kemal Ataturk - Facts and Quotes by Founder of Turkey." </a:t>
            </a:r>
            <a:r>
              <a:rPr lang="en" b="1" i="1">
                <a:solidFill>
                  <a:srgbClr val="000000"/>
                </a:solidFill>
                <a:latin typeface="Amatic SC"/>
                <a:ea typeface="Amatic SC"/>
                <a:cs typeface="Amatic SC"/>
                <a:sym typeface="Amatic SC"/>
              </a:rPr>
              <a:t>Turkish Travel Blog : Travelling the Country of Turkey</a:t>
            </a:r>
            <a:r>
              <a:rPr lang="en" b="1">
                <a:solidFill>
                  <a:srgbClr val="000000"/>
                </a:solidFill>
                <a:latin typeface="Amatic SC"/>
                <a:ea typeface="Amatic SC"/>
                <a:cs typeface="Amatic SC"/>
                <a:sym typeface="Amatic SC"/>
              </a:rPr>
              <a:t>.</a:t>
            </a:r>
          </a:p>
          <a:p>
            <a:pPr lvl="0" indent="457200">
              <a:lnSpc>
                <a:spcPct val="100000"/>
              </a:lnSpc>
              <a:spcBef>
                <a:spcPts val="0"/>
              </a:spcBef>
              <a:buNone/>
            </a:pPr>
            <a:r>
              <a:rPr lang="en" b="1">
                <a:solidFill>
                  <a:srgbClr val="000000"/>
                </a:solidFill>
                <a:latin typeface="Amatic SC"/>
                <a:ea typeface="Amatic SC"/>
                <a:cs typeface="Amatic SC"/>
                <a:sym typeface="Amatic SC"/>
              </a:rPr>
              <a:t> N.p., 27 Dec. 2016. Web. 08 Feb. 2017.</a:t>
            </a:r>
          </a:p>
          <a:p>
            <a:pPr lvl="0">
              <a:spcBef>
                <a:spcPts val="0"/>
              </a:spcBef>
              <a:buNone/>
            </a:pPr>
            <a:endParaRPr b="1">
              <a:solidFill>
                <a:srgbClr val="000000"/>
              </a:solidFill>
              <a:latin typeface="Amatic SC"/>
              <a:ea typeface="Amatic SC"/>
              <a:cs typeface="Amatic SC"/>
              <a:sym typeface="Amatic SC"/>
            </a:endParaRPr>
          </a:p>
          <a:p>
            <a:pPr lvl="0">
              <a:spcBef>
                <a:spcPts val="0"/>
              </a:spcBef>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rtl="0">
              <a:spcBef>
                <a:spcPts val="0"/>
              </a:spcBef>
              <a:buNone/>
            </a:pPr>
            <a:r>
              <a:rPr lang="en" sz="3600" b="1">
                <a:solidFill>
                  <a:srgbClr val="000000"/>
                </a:solidFill>
                <a:latin typeface="Amatic SC"/>
                <a:ea typeface="Amatic SC"/>
                <a:cs typeface="Amatic SC"/>
                <a:sym typeface="Amatic SC"/>
              </a:rPr>
              <a:t>Works Cited (cont..X2)</a:t>
            </a:r>
          </a:p>
          <a:p>
            <a:pPr lvl="0">
              <a:spcBef>
                <a:spcPts val="0"/>
              </a:spcBef>
              <a:buNone/>
            </a:pPr>
            <a:endParaRPr/>
          </a:p>
        </p:txBody>
      </p:sp>
      <p:sp>
        <p:nvSpPr>
          <p:cNvPr id="212" name="Shape 21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lnSpc>
                <a:spcPct val="100000"/>
              </a:lnSpc>
              <a:spcBef>
                <a:spcPts val="0"/>
              </a:spcBef>
              <a:buNone/>
            </a:pPr>
            <a:r>
              <a:rPr lang="en" b="1">
                <a:solidFill>
                  <a:srgbClr val="000000"/>
                </a:solidFill>
                <a:latin typeface="Amatic SC"/>
                <a:ea typeface="Amatic SC"/>
                <a:cs typeface="Amatic SC"/>
                <a:sym typeface="Amatic SC"/>
              </a:rPr>
              <a:t>Prior, Robin. "The Strategic Case for Gallipoli." </a:t>
            </a:r>
            <a:r>
              <a:rPr lang="en" b="1" i="1">
                <a:solidFill>
                  <a:srgbClr val="000000"/>
                </a:solidFill>
                <a:latin typeface="Amatic SC"/>
                <a:ea typeface="Amatic SC"/>
                <a:cs typeface="Amatic SC"/>
                <a:sym typeface="Amatic SC"/>
              </a:rPr>
              <a:t>The Strategist</a:t>
            </a:r>
            <a:r>
              <a:rPr lang="en" b="1">
                <a:solidFill>
                  <a:srgbClr val="000000"/>
                </a:solidFill>
                <a:latin typeface="Amatic SC"/>
                <a:ea typeface="Amatic SC"/>
                <a:cs typeface="Amatic SC"/>
                <a:sym typeface="Amatic SC"/>
              </a:rPr>
              <a:t>. Australian Strategic Policy Institute, 13 May 2015. Web. 8 Feb.</a:t>
            </a:r>
          </a:p>
          <a:p>
            <a:pPr lvl="0" indent="457200">
              <a:lnSpc>
                <a:spcPct val="100000"/>
              </a:lnSpc>
              <a:spcBef>
                <a:spcPts val="0"/>
              </a:spcBef>
              <a:buNone/>
            </a:pPr>
            <a:r>
              <a:rPr lang="en" b="1">
                <a:solidFill>
                  <a:srgbClr val="000000"/>
                </a:solidFill>
                <a:latin typeface="Amatic SC"/>
                <a:ea typeface="Amatic SC"/>
                <a:cs typeface="Amatic SC"/>
                <a:sym typeface="Amatic SC"/>
              </a:rPr>
              <a:t> 2017.</a:t>
            </a:r>
          </a:p>
          <a:p>
            <a:pPr lvl="0">
              <a:lnSpc>
                <a:spcPct val="100000"/>
              </a:lnSpc>
              <a:spcBef>
                <a:spcPts val="0"/>
              </a:spcBef>
              <a:buNone/>
            </a:pPr>
            <a:r>
              <a:rPr lang="en" b="1">
                <a:solidFill>
                  <a:srgbClr val="000000"/>
                </a:solidFill>
                <a:latin typeface="Amatic SC"/>
                <a:ea typeface="Amatic SC"/>
                <a:cs typeface="Amatic SC"/>
                <a:sym typeface="Amatic SC"/>
              </a:rPr>
              <a:t>Sauers, Richard. "Australian and New Zealand Army Corps." World History: The Modern Era, ABC-CLIO, 2017,</a:t>
            </a:r>
          </a:p>
          <a:p>
            <a:pPr marL="0" lvl="0" indent="0" rtl="0">
              <a:lnSpc>
                <a:spcPct val="100000"/>
              </a:lnSpc>
              <a:spcBef>
                <a:spcPts val="0"/>
              </a:spcBef>
              <a:buNone/>
            </a:pPr>
            <a:r>
              <a:rPr lang="en" b="1">
                <a:solidFill>
                  <a:srgbClr val="000000"/>
                </a:solidFill>
                <a:latin typeface="Amatic SC"/>
                <a:ea typeface="Amatic SC"/>
                <a:cs typeface="Amatic SC"/>
                <a:sym typeface="Amatic SC"/>
              </a:rPr>
              <a:t>  	worldhistory.abc-clio.com/Search/Display/311730. Accessed 8 Feb. 2017. </a:t>
            </a:r>
          </a:p>
          <a:p>
            <a:pPr marL="0" lvl="0" indent="0" rtl="0">
              <a:spcBef>
                <a:spcPts val="0"/>
              </a:spcBef>
              <a:spcAft>
                <a:spcPts val="800"/>
              </a:spcAft>
              <a:buNone/>
            </a:pPr>
            <a:r>
              <a:rPr lang="en" b="1">
                <a:solidFill>
                  <a:srgbClr val="222222"/>
                </a:solidFill>
                <a:latin typeface="Amatic SC"/>
                <a:ea typeface="Amatic SC"/>
                <a:cs typeface="Amatic SC"/>
                <a:sym typeface="Amatic SC"/>
              </a:rPr>
              <a:t>Smith, Philippa Mein. “Journal of British Studies.” </a:t>
            </a:r>
            <a:r>
              <a:rPr lang="en" b="1" i="1">
                <a:solidFill>
                  <a:srgbClr val="222222"/>
                </a:solidFill>
                <a:latin typeface="Amatic SC"/>
                <a:ea typeface="Amatic SC"/>
                <a:cs typeface="Amatic SC"/>
                <a:sym typeface="Amatic SC"/>
              </a:rPr>
              <a:t>Journal of British Studies</a:t>
            </a:r>
            <a:r>
              <a:rPr lang="en" b="1">
                <a:solidFill>
                  <a:srgbClr val="222222"/>
                </a:solidFill>
                <a:latin typeface="Amatic SC"/>
                <a:ea typeface="Amatic SC"/>
                <a:cs typeface="Amatic SC"/>
                <a:sym typeface="Amatic SC"/>
              </a:rPr>
              <a:t>, vol. 45, no. 2, 2006, pp. 458</a:t>
            </a:r>
          </a:p>
          <a:p>
            <a:pPr marL="0" lvl="0" indent="457200" rtl="0">
              <a:spcBef>
                <a:spcPts val="0"/>
              </a:spcBef>
              <a:spcAft>
                <a:spcPts val="800"/>
              </a:spcAft>
              <a:buNone/>
            </a:pPr>
            <a:r>
              <a:rPr lang="en" b="1">
                <a:solidFill>
                  <a:srgbClr val="222222"/>
                </a:solidFill>
                <a:latin typeface="Amatic SC"/>
                <a:ea typeface="Amatic SC"/>
                <a:cs typeface="Amatic SC"/>
                <a:sym typeface="Amatic SC"/>
              </a:rPr>
              <a:t>–459. www.jstor.org/stable/10.1086/504230.</a:t>
            </a:r>
          </a:p>
          <a:p>
            <a:pPr lvl="0">
              <a:spcBef>
                <a:spcPts val="0"/>
              </a:spcBef>
              <a:buNone/>
            </a:pPr>
            <a:r>
              <a:rPr lang="en" b="1">
                <a:solidFill>
                  <a:srgbClr val="000000"/>
                </a:solidFill>
                <a:latin typeface="Amatic SC"/>
                <a:ea typeface="Amatic SC"/>
                <a:cs typeface="Amatic SC"/>
                <a:sym typeface="Amatic SC"/>
              </a:rPr>
              <a:t>"Turkey, 1908-1938." </a:t>
            </a:r>
            <a:r>
              <a:rPr lang="en" b="1" i="1">
                <a:solidFill>
                  <a:srgbClr val="000000"/>
                </a:solidFill>
                <a:latin typeface="Amatic SC"/>
                <a:ea typeface="Amatic SC"/>
                <a:cs typeface="Amatic SC"/>
                <a:sym typeface="Amatic SC"/>
              </a:rPr>
              <a:t>History Study Center</a:t>
            </a:r>
            <a:r>
              <a:rPr lang="en" b="1">
                <a:solidFill>
                  <a:srgbClr val="000000"/>
                </a:solidFill>
                <a:latin typeface="Amatic SC"/>
                <a:ea typeface="Amatic SC"/>
                <a:cs typeface="Amatic SC"/>
                <a:sym typeface="Amatic SC"/>
              </a:rPr>
              <a:t>, .</a:t>
            </a:r>
          </a:p>
          <a:p>
            <a:pPr lvl="0">
              <a:spcBef>
                <a:spcPts val="0"/>
              </a:spcBef>
              <a:buNone/>
            </a:pPr>
            <a:endParaRPr b="1">
              <a:solidFill>
                <a:srgbClr val="000000"/>
              </a:solidFill>
              <a:latin typeface="Amatic SC"/>
              <a:ea typeface="Amatic SC"/>
              <a:cs typeface="Amatic SC"/>
              <a:sym typeface="Amatic SC"/>
            </a:endParaRPr>
          </a:p>
          <a:p>
            <a:pPr lvl="0">
              <a:spcBef>
                <a:spcPts val="0"/>
              </a:spcBef>
              <a:buNone/>
            </a:pPr>
            <a:endParaRPr b="1">
              <a:solidFill>
                <a:srgbClr val="000000"/>
              </a:solidFill>
              <a:latin typeface="Amatic SC"/>
              <a:ea typeface="Amatic SC"/>
              <a:cs typeface="Amatic SC"/>
              <a:sym typeface="Amatic SC"/>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10000"/>
            <a:ext cx="8520600" cy="1087200"/>
          </a:xfrm>
          <a:prstGeom prst="rect">
            <a:avLst/>
          </a:prstGeom>
        </p:spPr>
        <p:txBody>
          <a:bodyPr lIns="91425" tIns="91425" rIns="91425" bIns="91425" anchor="t" anchorCtr="0">
            <a:noAutofit/>
          </a:bodyPr>
          <a:lstStyle/>
          <a:p>
            <a:pPr lvl="0" algn="ctr">
              <a:spcBef>
                <a:spcPts val="0"/>
              </a:spcBef>
              <a:buNone/>
            </a:pPr>
            <a:r>
              <a:rPr lang="en" sz="7200" b="1">
                <a:solidFill>
                  <a:srgbClr val="000000"/>
                </a:solidFill>
                <a:latin typeface="Amatic SC"/>
                <a:ea typeface="Amatic SC"/>
                <a:cs typeface="Amatic SC"/>
                <a:sym typeface="Amatic SC"/>
              </a:rPr>
              <a:t>The End</a:t>
            </a:r>
          </a:p>
        </p:txBody>
      </p:sp>
      <p:sp>
        <p:nvSpPr>
          <p:cNvPr id="218" name="Shape 218"/>
          <p:cNvSpPr txBox="1">
            <a:spLocks noGrp="1"/>
          </p:cNvSpPr>
          <p:nvPr>
            <p:ph type="body" idx="1"/>
          </p:nvPr>
        </p:nvSpPr>
        <p:spPr>
          <a:xfrm>
            <a:off x="311700" y="1862650"/>
            <a:ext cx="8520600" cy="1568700"/>
          </a:xfrm>
          <a:prstGeom prst="rect">
            <a:avLst/>
          </a:prstGeom>
        </p:spPr>
        <p:txBody>
          <a:bodyPr lIns="91425" tIns="91425" rIns="91425" bIns="91425" anchor="t" anchorCtr="0">
            <a:noAutofit/>
          </a:bodyPr>
          <a:lstStyle/>
          <a:p>
            <a:pPr lvl="0" algn="ctr">
              <a:spcBef>
                <a:spcPts val="0"/>
              </a:spcBef>
              <a:buNone/>
            </a:pPr>
            <a:r>
              <a:rPr lang="en" sz="7200" b="1">
                <a:solidFill>
                  <a:srgbClr val="000000"/>
                </a:solidFill>
                <a:latin typeface="Amatic SC"/>
                <a:ea typeface="Amatic SC"/>
                <a:cs typeface="Amatic SC"/>
                <a:sym typeface="Amatic SC"/>
              </a:rPr>
              <a:t>Thanks For listening!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154200"/>
            <a:ext cx="8520600" cy="607800"/>
          </a:xfrm>
          <a:prstGeom prst="rect">
            <a:avLst/>
          </a:prstGeom>
        </p:spPr>
        <p:txBody>
          <a:bodyPr lIns="91425" tIns="91425" rIns="91425" bIns="91425" anchor="t" anchorCtr="0">
            <a:noAutofit/>
          </a:bodyPr>
          <a:lstStyle/>
          <a:p>
            <a:pPr lvl="0" algn="ctr">
              <a:spcBef>
                <a:spcPts val="0"/>
              </a:spcBef>
              <a:buNone/>
            </a:pPr>
            <a:r>
              <a:rPr lang="en" sz="6000">
                <a:latin typeface="Amatic SC"/>
                <a:ea typeface="Amatic SC"/>
                <a:cs typeface="Amatic SC"/>
                <a:sym typeface="Amatic SC"/>
              </a:rPr>
              <a:t>Thesis</a:t>
            </a:r>
          </a:p>
        </p:txBody>
      </p:sp>
      <p:sp>
        <p:nvSpPr>
          <p:cNvPr id="96" name="Shape 96"/>
          <p:cNvSpPr txBox="1">
            <a:spLocks noGrp="1"/>
          </p:cNvSpPr>
          <p:nvPr>
            <p:ph type="body" idx="1"/>
          </p:nvPr>
        </p:nvSpPr>
        <p:spPr>
          <a:xfrm>
            <a:off x="311700" y="1167650"/>
            <a:ext cx="8520600" cy="3339000"/>
          </a:xfrm>
          <a:prstGeom prst="rect">
            <a:avLst/>
          </a:prstGeom>
        </p:spPr>
        <p:txBody>
          <a:bodyPr lIns="91425" tIns="91425" rIns="91425" bIns="91425" anchor="t" anchorCtr="0">
            <a:noAutofit/>
          </a:bodyPr>
          <a:lstStyle/>
          <a:p>
            <a:pPr lvl="0">
              <a:spcBef>
                <a:spcPts val="0"/>
              </a:spcBef>
              <a:buNone/>
            </a:pPr>
            <a:r>
              <a:rPr lang="en" sz="4000" b="1">
                <a:latin typeface="Amatic SC"/>
                <a:ea typeface="Amatic SC"/>
                <a:cs typeface="Amatic SC"/>
                <a:sym typeface="Amatic SC"/>
              </a:rPr>
              <a:t>The Battle of Gallipoli led to the first major loss for the Allied Forces due to lack of foresight that caused heavy casualties, provoking weakened enthusiasm for war around the globe.</a:t>
            </a:r>
            <a:r>
              <a:rPr lang="en"/>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58350"/>
            <a:ext cx="8520600" cy="801000"/>
          </a:xfrm>
          <a:prstGeom prst="rect">
            <a:avLst/>
          </a:prstGeom>
        </p:spPr>
        <p:txBody>
          <a:bodyPr lIns="91425" tIns="91425" rIns="91425" bIns="91425" anchor="t" anchorCtr="0">
            <a:noAutofit/>
          </a:bodyPr>
          <a:lstStyle/>
          <a:p>
            <a:pPr lvl="0" algn="ctr">
              <a:spcBef>
                <a:spcPts val="0"/>
              </a:spcBef>
              <a:buNone/>
            </a:pPr>
            <a:r>
              <a:rPr lang="en" sz="4400" b="1">
                <a:solidFill>
                  <a:srgbClr val="000000"/>
                </a:solidFill>
                <a:latin typeface="Amatic SC"/>
                <a:ea typeface="Amatic SC"/>
                <a:cs typeface="Amatic SC"/>
                <a:sym typeface="Amatic SC"/>
              </a:rPr>
              <a:t>Map of gallipoli war</a:t>
            </a:r>
          </a:p>
        </p:txBody>
      </p:sp>
      <p:pic>
        <p:nvPicPr>
          <p:cNvPr id="102" name="Shape 102"/>
          <p:cNvPicPr preferRelativeResize="0"/>
          <p:nvPr/>
        </p:nvPicPr>
        <p:blipFill>
          <a:blip r:embed="rId3">
            <a:alphaModFix/>
          </a:blip>
          <a:stretch>
            <a:fillRect/>
          </a:stretch>
        </p:blipFill>
        <p:spPr>
          <a:xfrm>
            <a:off x="2575800" y="1093850"/>
            <a:ext cx="4072425" cy="3415774"/>
          </a:xfrm>
          <a:prstGeom prst="rect">
            <a:avLst/>
          </a:prstGeom>
          <a:noFill/>
          <a:ln>
            <a:noFill/>
          </a:ln>
        </p:spPr>
      </p:pic>
      <p:sp>
        <p:nvSpPr>
          <p:cNvPr id="103" name="Shape 103"/>
          <p:cNvSpPr txBox="1"/>
          <p:nvPr/>
        </p:nvSpPr>
        <p:spPr>
          <a:xfrm>
            <a:off x="222800" y="971450"/>
            <a:ext cx="2094300" cy="4062600"/>
          </a:xfrm>
          <a:prstGeom prst="rect">
            <a:avLst/>
          </a:prstGeom>
          <a:noFill/>
          <a:ln>
            <a:noFill/>
          </a:ln>
        </p:spPr>
        <p:txBody>
          <a:bodyPr lIns="91425" tIns="91425" rIns="91425" bIns="91425" anchor="t" anchorCtr="0">
            <a:noAutofit/>
          </a:bodyPr>
          <a:lstStyle/>
          <a:p>
            <a:pPr marL="457200" lvl="0" indent="-355600" rtl="0">
              <a:spcBef>
                <a:spcPts val="0"/>
              </a:spcBef>
              <a:buSzPct val="100000"/>
              <a:buFont typeface="Amatic SC"/>
              <a:buChar char="➔"/>
            </a:pPr>
            <a:r>
              <a:rPr lang="en" sz="2000" b="1">
                <a:latin typeface="Amatic SC"/>
                <a:ea typeface="Amatic SC"/>
                <a:cs typeface="Amatic SC"/>
                <a:sym typeface="Amatic SC"/>
              </a:rPr>
              <a:t>Fought on the Gallipoli Peninsula, in modern day Turkey</a:t>
            </a:r>
          </a:p>
          <a:p>
            <a:pPr marL="457200" lvl="0" indent="-355600" rtl="0">
              <a:spcBef>
                <a:spcPts val="0"/>
              </a:spcBef>
              <a:buSzPct val="100000"/>
              <a:buFont typeface="Amatic SC"/>
              <a:buChar char="➔"/>
            </a:pPr>
            <a:r>
              <a:rPr lang="en" sz="2000" b="1">
                <a:latin typeface="Amatic SC"/>
                <a:ea typeface="Amatic SC"/>
                <a:cs typeface="Amatic SC"/>
                <a:sym typeface="Amatic SC"/>
              </a:rPr>
              <a:t>Took place in the ottoman empire</a:t>
            </a:r>
          </a:p>
          <a:p>
            <a:pPr marL="457200" lvl="0" indent="-355600">
              <a:spcBef>
                <a:spcPts val="0"/>
              </a:spcBef>
              <a:buSzPct val="100000"/>
              <a:buFont typeface="Amatic SC"/>
              <a:buChar char="➔"/>
            </a:pPr>
            <a:r>
              <a:rPr lang="en" sz="2000" b="1">
                <a:latin typeface="Amatic SC"/>
                <a:ea typeface="Amatic SC"/>
                <a:cs typeface="Amatic SC"/>
                <a:sym typeface="Amatic SC"/>
              </a:rPr>
              <a:t>Peninsula formed northern part of dardanelles - a strait with a direct route to the Russian Empire</a:t>
            </a:r>
          </a:p>
        </p:txBody>
      </p:sp>
      <p:sp>
        <p:nvSpPr>
          <p:cNvPr id="104" name="Shape 104"/>
          <p:cNvSpPr txBox="1"/>
          <p:nvPr/>
        </p:nvSpPr>
        <p:spPr>
          <a:xfrm>
            <a:off x="227150" y="292850"/>
            <a:ext cx="2085600" cy="625200"/>
          </a:xfrm>
          <a:prstGeom prst="rect">
            <a:avLst/>
          </a:prstGeom>
          <a:noFill/>
          <a:ln>
            <a:noFill/>
          </a:ln>
        </p:spPr>
        <p:txBody>
          <a:bodyPr lIns="91425" tIns="91425" rIns="91425" bIns="91425" anchor="t" anchorCtr="0">
            <a:noAutofit/>
          </a:bodyPr>
          <a:lstStyle/>
          <a:p>
            <a:pPr lvl="0" algn="ctr">
              <a:spcBef>
                <a:spcPts val="0"/>
              </a:spcBef>
              <a:buNone/>
            </a:pPr>
            <a:r>
              <a:rPr lang="en" sz="4000" b="1">
                <a:latin typeface="Amatic SC"/>
                <a:ea typeface="Amatic SC"/>
                <a:cs typeface="Amatic SC"/>
                <a:sym typeface="Amatic SC"/>
              </a:rPr>
              <a:t>Where</a:t>
            </a:r>
          </a:p>
        </p:txBody>
      </p:sp>
      <p:sp>
        <p:nvSpPr>
          <p:cNvPr id="105" name="Shape 105"/>
          <p:cNvSpPr txBox="1"/>
          <p:nvPr/>
        </p:nvSpPr>
        <p:spPr>
          <a:xfrm>
            <a:off x="6924850" y="346250"/>
            <a:ext cx="2147700" cy="625200"/>
          </a:xfrm>
          <a:prstGeom prst="rect">
            <a:avLst/>
          </a:prstGeom>
          <a:noFill/>
          <a:ln>
            <a:noFill/>
          </a:ln>
        </p:spPr>
        <p:txBody>
          <a:bodyPr lIns="91425" tIns="91425" rIns="91425" bIns="91425" anchor="t" anchorCtr="0">
            <a:noAutofit/>
          </a:bodyPr>
          <a:lstStyle/>
          <a:p>
            <a:pPr lvl="0" algn="ctr" rtl="0">
              <a:spcBef>
                <a:spcPts val="0"/>
              </a:spcBef>
              <a:buNone/>
            </a:pPr>
            <a:r>
              <a:rPr lang="en" sz="4000" b="1">
                <a:latin typeface="Amatic SC"/>
                <a:ea typeface="Amatic SC"/>
                <a:cs typeface="Amatic SC"/>
                <a:sym typeface="Amatic SC"/>
              </a:rPr>
              <a:t>When</a:t>
            </a:r>
          </a:p>
        </p:txBody>
      </p:sp>
      <p:sp>
        <p:nvSpPr>
          <p:cNvPr id="106" name="Shape 106"/>
          <p:cNvSpPr txBox="1"/>
          <p:nvPr/>
        </p:nvSpPr>
        <p:spPr>
          <a:xfrm>
            <a:off x="7005050" y="1096200"/>
            <a:ext cx="1898400" cy="3940500"/>
          </a:xfrm>
          <a:prstGeom prst="rect">
            <a:avLst/>
          </a:prstGeom>
          <a:noFill/>
          <a:ln>
            <a:noFill/>
          </a:ln>
        </p:spPr>
        <p:txBody>
          <a:bodyPr lIns="91425" tIns="91425" rIns="91425" bIns="91425" anchor="t" anchorCtr="0">
            <a:noAutofit/>
          </a:bodyPr>
          <a:lstStyle/>
          <a:p>
            <a:pPr marL="457200" lvl="0" indent="-355600" rtl="0">
              <a:spcBef>
                <a:spcPts val="0"/>
              </a:spcBef>
              <a:buSzPct val="100000"/>
              <a:buFont typeface="Amatic SC"/>
              <a:buChar char="➔"/>
            </a:pPr>
            <a:r>
              <a:rPr lang="en" sz="2000" b="1">
                <a:latin typeface="Amatic SC"/>
                <a:ea typeface="Amatic SC"/>
                <a:cs typeface="Amatic SC"/>
                <a:sym typeface="Amatic SC"/>
              </a:rPr>
              <a:t>The gallipoli war began on April 25th, 1915</a:t>
            </a:r>
          </a:p>
          <a:p>
            <a:pPr marL="457200" lvl="0" indent="-355600" rtl="0">
              <a:spcBef>
                <a:spcPts val="0"/>
              </a:spcBef>
              <a:buSzPct val="100000"/>
              <a:buFont typeface="Amatic SC"/>
              <a:buChar char="➔"/>
            </a:pPr>
            <a:r>
              <a:rPr lang="en" sz="2000" b="1">
                <a:latin typeface="Amatic SC"/>
                <a:ea typeface="Amatic SC"/>
                <a:cs typeface="Amatic SC"/>
                <a:sym typeface="Amatic SC"/>
              </a:rPr>
              <a:t>The gallipoli war ended on January 9th, 1916</a:t>
            </a:r>
          </a:p>
          <a:p>
            <a:pPr marL="457200" lvl="0" indent="-355600" rtl="0">
              <a:spcBef>
                <a:spcPts val="0"/>
              </a:spcBef>
              <a:buSzPct val="100000"/>
              <a:buFont typeface="Amatic SC"/>
              <a:buChar char="➔"/>
            </a:pPr>
            <a:r>
              <a:rPr lang="en" sz="2000" b="1">
                <a:latin typeface="Amatic SC"/>
                <a:ea typeface="Amatic SC"/>
                <a:cs typeface="Amatic SC"/>
                <a:sym typeface="Amatic SC"/>
              </a:rPr>
              <a:t>LAsted for 8 months, 2 weeks, and 1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10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1000"/>
                                        <p:tgtEl>
                                          <p:spTgt spid="105"/>
                                        </p:tgtEl>
                                      </p:cBhvr>
                                    </p:animEffect>
                                  </p:childTnLst>
                                </p:cTn>
                              </p:par>
                              <p:par>
                                <p:cTn id="16" presetID="10" presetClass="entr" presetSubtype="0" fill="hold"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1000"/>
                                        <p:tgtEl>
                                          <p:spTgt spid="1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1000"/>
                                        <p:tgtEl>
                                          <p:spTgt spid="101"/>
                                        </p:tgtEl>
                                      </p:cBhvr>
                                    </p:animEffect>
                                  </p:childTnLst>
                                </p:cTn>
                              </p:par>
                              <p:par>
                                <p:cTn id="24" presetID="10" presetClass="entr" presetSubtype="0"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sz="3600" b="1">
                <a:solidFill>
                  <a:srgbClr val="000000"/>
                </a:solidFill>
                <a:latin typeface="Amatic SC"/>
                <a:ea typeface="Amatic SC"/>
                <a:cs typeface="Amatic SC"/>
                <a:sym typeface="Amatic SC"/>
              </a:rPr>
              <a:t>Who won and Why? </a:t>
            </a:r>
          </a:p>
        </p:txBody>
      </p:sp>
      <p:sp>
        <p:nvSpPr>
          <p:cNvPr id="112" name="Shape 112"/>
          <p:cNvSpPr txBox="1">
            <a:spLocks noGrp="1"/>
          </p:cNvSpPr>
          <p:nvPr>
            <p:ph type="body" idx="1"/>
          </p:nvPr>
        </p:nvSpPr>
        <p:spPr>
          <a:xfrm>
            <a:off x="311700" y="1159075"/>
            <a:ext cx="8520600" cy="3339000"/>
          </a:xfrm>
          <a:prstGeom prst="rect">
            <a:avLst/>
          </a:prstGeom>
        </p:spPr>
        <p:txBody>
          <a:bodyPr lIns="91425" tIns="91425" rIns="91425" bIns="91425" anchor="t" anchorCtr="0">
            <a:noAutofit/>
          </a:bodyPr>
          <a:lstStyle/>
          <a:p>
            <a:pPr marL="457200" lvl="0" indent="-387350" rtl="0">
              <a:spcBef>
                <a:spcPts val="0"/>
              </a:spcBef>
              <a:buClr>
                <a:srgbClr val="000000"/>
              </a:buClr>
              <a:buSzPct val="100000"/>
              <a:buFont typeface="Arial" panose="020B0604020202020204" pitchFamily="34" charset="0"/>
              <a:buChar char="•"/>
            </a:pPr>
            <a:r>
              <a:rPr lang="en" sz="2500" b="1" dirty="0">
                <a:solidFill>
                  <a:srgbClr val="000000"/>
                </a:solidFill>
                <a:latin typeface="Amatic SC"/>
                <a:ea typeface="Amatic SC"/>
                <a:cs typeface="Amatic SC"/>
                <a:sym typeface="Amatic SC"/>
              </a:rPr>
              <a:t>The Ottoman Empire won with only 87,000 men dead</a:t>
            </a:r>
          </a:p>
          <a:p>
            <a:pPr marL="457200" lvl="0" indent="-387350" rtl="0">
              <a:spcBef>
                <a:spcPts val="0"/>
              </a:spcBef>
              <a:buClr>
                <a:srgbClr val="000000"/>
              </a:buClr>
              <a:buSzPct val="100000"/>
              <a:buFont typeface="Arial" panose="020B0604020202020204" pitchFamily="34" charset="0"/>
              <a:buChar char="•"/>
            </a:pPr>
            <a:r>
              <a:rPr lang="en" sz="2500" b="1" dirty="0">
                <a:solidFill>
                  <a:srgbClr val="000000"/>
                </a:solidFill>
                <a:latin typeface="Amatic SC"/>
                <a:ea typeface="Amatic SC"/>
                <a:cs typeface="Amatic SC"/>
                <a:sym typeface="Amatic SC"/>
              </a:rPr>
              <a:t>Allied Forces retreated when trying to seize Constantinople* </a:t>
            </a:r>
            <a:endParaRPr lang="en" sz="2500" b="1" dirty="0" smtClean="0">
              <a:solidFill>
                <a:srgbClr val="000000"/>
              </a:solidFill>
              <a:latin typeface="Amatic SC"/>
              <a:ea typeface="Amatic SC"/>
              <a:cs typeface="Amatic SC"/>
              <a:sym typeface="Amatic SC"/>
            </a:endParaRPr>
          </a:p>
          <a:p>
            <a:pPr marL="412750" lvl="5" indent="-342900">
              <a:buClr>
                <a:srgbClr val="000000"/>
              </a:buClr>
              <a:buSzPct val="100000"/>
              <a:buFont typeface="Wingdings" panose="05000000000000000000" pitchFamily="2" charset="2"/>
              <a:buChar char="v"/>
            </a:pPr>
            <a:r>
              <a:rPr lang="en" sz="2100" b="1" dirty="0" smtClean="0">
                <a:solidFill>
                  <a:srgbClr val="000000"/>
                </a:solidFill>
                <a:latin typeface="Amatic SC"/>
                <a:ea typeface="Amatic SC"/>
                <a:cs typeface="Amatic SC"/>
                <a:sym typeface="Amatic SC"/>
              </a:rPr>
              <a:t>the </a:t>
            </a:r>
            <a:r>
              <a:rPr lang="en" sz="2100" b="1" dirty="0">
                <a:solidFill>
                  <a:srgbClr val="000000"/>
                </a:solidFill>
                <a:latin typeface="Amatic SC"/>
                <a:ea typeface="Amatic SC"/>
                <a:cs typeface="Amatic SC"/>
                <a:sym typeface="Amatic SC"/>
              </a:rPr>
              <a:t>fleets of the Allied Forces sustained heavy damage due to bad weather</a:t>
            </a:r>
          </a:p>
          <a:p>
            <a:pPr marL="457200" lvl="0" indent="-387350" rtl="0">
              <a:spcBef>
                <a:spcPts val="0"/>
              </a:spcBef>
              <a:buClr>
                <a:srgbClr val="000000"/>
              </a:buClr>
              <a:buSzPct val="100000"/>
              <a:buFont typeface="Arial" panose="020B0604020202020204" pitchFamily="34" charset="0"/>
              <a:buChar char="•"/>
            </a:pPr>
            <a:r>
              <a:rPr lang="en" sz="2500" b="1" dirty="0">
                <a:solidFill>
                  <a:srgbClr val="000000"/>
                </a:solidFill>
                <a:latin typeface="Amatic SC"/>
                <a:ea typeface="Amatic SC"/>
                <a:cs typeface="Amatic SC"/>
                <a:sym typeface="Amatic SC"/>
              </a:rPr>
              <a:t>Lack of Reinforcements of the Allied Forces led to Ottomans fortifying their defenses</a:t>
            </a:r>
          </a:p>
          <a:p>
            <a:pPr marL="457200" lvl="0" indent="-387350">
              <a:spcBef>
                <a:spcPts val="0"/>
              </a:spcBef>
              <a:buClr>
                <a:srgbClr val="000000"/>
              </a:buClr>
              <a:buSzPct val="100000"/>
              <a:buFont typeface="Arial" panose="020B0604020202020204" pitchFamily="34" charset="0"/>
              <a:buChar char="•"/>
            </a:pPr>
            <a:r>
              <a:rPr lang="en" sz="2500" b="1" dirty="0">
                <a:solidFill>
                  <a:srgbClr val="000000"/>
                </a:solidFill>
                <a:latin typeface="Amatic SC"/>
                <a:ea typeface="Amatic SC"/>
                <a:cs typeface="Amatic SC"/>
                <a:sym typeface="Amatic SC"/>
              </a:rPr>
              <a:t>Ottomans sank three Ships of Allied Powers and Damaged Three more ships</a:t>
            </a:r>
          </a:p>
          <a:p>
            <a:pPr lvl="0">
              <a:spcBef>
                <a:spcPts val="0"/>
              </a:spcBef>
              <a:buNone/>
            </a:pPr>
            <a:endParaRPr dirty="0"/>
          </a:p>
        </p:txBody>
      </p:sp>
      <p:pic>
        <p:nvPicPr>
          <p:cNvPr id="113" name="Shape 113"/>
          <p:cNvPicPr preferRelativeResize="0"/>
          <p:nvPr/>
        </p:nvPicPr>
        <p:blipFill>
          <a:blip r:embed="rId3">
            <a:alphaModFix/>
          </a:blip>
          <a:stretch>
            <a:fillRect/>
          </a:stretch>
        </p:blipFill>
        <p:spPr>
          <a:xfrm>
            <a:off x="6587325" y="209799"/>
            <a:ext cx="1980998" cy="1320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Effect transition="in" filter="fade">
                                      <p:cBhvr>
                                        <p:cTn id="22" dur="1000"/>
                                        <p:tgtEl>
                                          <p:spTgt spid="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xEl>
                                              <p:pRg st="4" end="4"/>
                                            </p:txEl>
                                          </p:spTgt>
                                        </p:tgtEl>
                                        <p:attrNameLst>
                                          <p:attrName>style.visibility</p:attrName>
                                        </p:attrNameLst>
                                      </p:cBhvr>
                                      <p:to>
                                        <p:strVal val="visible"/>
                                      </p:to>
                                    </p:set>
                                    <p:animEffect transition="in" filter="fade">
                                      <p:cBhvr>
                                        <p:cTn id="27" dur="1000"/>
                                        <p:tgtEl>
                                          <p:spTgt spid="11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47350" y="142625"/>
            <a:ext cx="8520600" cy="607800"/>
          </a:xfrm>
          <a:prstGeom prst="rect">
            <a:avLst/>
          </a:prstGeom>
        </p:spPr>
        <p:txBody>
          <a:bodyPr lIns="91425" tIns="91425" rIns="91425" bIns="91425" anchor="t" anchorCtr="0">
            <a:noAutofit/>
          </a:bodyPr>
          <a:lstStyle/>
          <a:p>
            <a:pPr lvl="0" algn="ctr">
              <a:spcBef>
                <a:spcPts val="0"/>
              </a:spcBef>
              <a:buNone/>
            </a:pPr>
            <a:r>
              <a:rPr lang="en" sz="3600" b="1">
                <a:solidFill>
                  <a:srgbClr val="000000"/>
                </a:solidFill>
                <a:latin typeface="Amatic SC"/>
                <a:ea typeface="Amatic SC"/>
                <a:cs typeface="Amatic SC"/>
                <a:sym typeface="Amatic SC"/>
              </a:rPr>
              <a:t>Strategy for Central Powers</a:t>
            </a:r>
          </a:p>
        </p:txBody>
      </p:sp>
      <p:sp>
        <p:nvSpPr>
          <p:cNvPr id="119" name="Shape 119"/>
          <p:cNvSpPr txBox="1">
            <a:spLocks noGrp="1"/>
          </p:cNvSpPr>
          <p:nvPr>
            <p:ph type="body" idx="1"/>
          </p:nvPr>
        </p:nvSpPr>
        <p:spPr>
          <a:xfrm>
            <a:off x="383000" y="902250"/>
            <a:ext cx="8520600" cy="3339000"/>
          </a:xfrm>
          <a:prstGeom prst="rect">
            <a:avLst/>
          </a:prstGeom>
        </p:spPr>
        <p:txBody>
          <a:bodyPr lIns="91425" tIns="91425" rIns="91425" bIns="91425" anchor="t" anchorCtr="0">
            <a:noAutofit/>
          </a:bodyPr>
          <a:lstStyle/>
          <a:p>
            <a:pPr marL="457200" lvl="0" indent="-419100" rtl="0">
              <a:spcBef>
                <a:spcPts val="0"/>
              </a:spcBef>
              <a:buSzPct val="100000"/>
              <a:buFont typeface="Amatic SC"/>
            </a:pPr>
            <a:r>
              <a:rPr lang="en" sz="3000" b="1" dirty="0">
                <a:latin typeface="Amatic SC"/>
                <a:ea typeface="Amatic SC"/>
                <a:cs typeface="Amatic SC"/>
                <a:sym typeface="Amatic SC"/>
              </a:rPr>
              <a:t>Good Geographic position with each other</a:t>
            </a:r>
          </a:p>
          <a:p>
            <a:pPr marL="457200" lvl="0" indent="-419100" rtl="0">
              <a:spcBef>
                <a:spcPts val="0"/>
              </a:spcBef>
              <a:buSzPct val="100000"/>
              <a:buFont typeface="Amatic SC"/>
            </a:pPr>
            <a:r>
              <a:rPr lang="en" sz="3000" b="1" dirty="0">
                <a:latin typeface="Amatic SC"/>
                <a:ea typeface="Amatic SC"/>
                <a:cs typeface="Amatic SC"/>
                <a:sym typeface="Amatic SC"/>
              </a:rPr>
              <a:t>‘Operating on interior lines’ </a:t>
            </a:r>
          </a:p>
          <a:p>
            <a:pPr marL="457200" lvl="0" indent="-419100">
              <a:spcBef>
                <a:spcPts val="0"/>
              </a:spcBef>
              <a:buSzPct val="100000"/>
              <a:buFont typeface="Amatic SC"/>
            </a:pPr>
            <a:r>
              <a:rPr lang="en" sz="3000" b="1" dirty="0">
                <a:latin typeface="Amatic SC"/>
                <a:ea typeface="Amatic SC"/>
                <a:cs typeface="Amatic SC"/>
                <a:sym typeface="Amatic SC"/>
              </a:rPr>
              <a:t>Example: Germany can move 10 infantry divisions from EAST THROUGH WEST QUICKLY THROUGH THE COUNTRY</a:t>
            </a:r>
          </a:p>
        </p:txBody>
      </p:sp>
      <p:pic>
        <p:nvPicPr>
          <p:cNvPr id="120" name="Shape 120"/>
          <p:cNvPicPr preferRelativeResize="0"/>
          <p:nvPr/>
        </p:nvPicPr>
        <p:blipFill>
          <a:blip r:embed="rId3">
            <a:alphaModFix/>
          </a:blip>
          <a:stretch>
            <a:fillRect/>
          </a:stretch>
        </p:blipFill>
        <p:spPr>
          <a:xfrm>
            <a:off x="2608266" y="943712"/>
            <a:ext cx="4070075" cy="3256075"/>
          </a:xfrm>
          <a:prstGeom prst="rect">
            <a:avLst/>
          </a:prstGeom>
          <a:noFill/>
          <a:ln>
            <a:noFill/>
          </a:ln>
        </p:spPr>
      </p:pic>
      <p:cxnSp>
        <p:nvCxnSpPr>
          <p:cNvPr id="121" name="Shape 121"/>
          <p:cNvCxnSpPr/>
          <p:nvPr/>
        </p:nvCxnSpPr>
        <p:spPr>
          <a:xfrm flipH="1">
            <a:off x="2996950" y="1887800"/>
            <a:ext cx="2878800" cy="943800"/>
          </a:xfrm>
          <a:prstGeom prst="straightConnector1">
            <a:avLst/>
          </a:prstGeom>
          <a:noFill/>
          <a:ln w="76200" cap="flat" cmpd="sng">
            <a:solidFill>
              <a:schemeClr val="dk2"/>
            </a:solidFill>
            <a:prstDash val="solid"/>
            <a:round/>
            <a:headEnd type="none" w="lg" len="lg"/>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9">
                                            <p:txEl>
                                              <p:pRg st="0" end="0"/>
                                            </p:txEl>
                                          </p:spTgt>
                                        </p:tgtEl>
                                      </p:cBhvr>
                                    </p:animEffect>
                                    <p:set>
                                      <p:cBhvr>
                                        <p:cTn id="25" dur="1" fill="hold">
                                          <p:stCondLst>
                                            <p:cond delay="499"/>
                                          </p:stCondLst>
                                        </p:cTn>
                                        <p:tgtEl>
                                          <p:spTgt spid="119">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9">
                                            <p:txEl>
                                              <p:pRg st="1" end="1"/>
                                            </p:txEl>
                                          </p:spTgt>
                                        </p:tgtEl>
                                      </p:cBhvr>
                                    </p:animEffect>
                                    <p:set>
                                      <p:cBhvr>
                                        <p:cTn id="30" dur="1" fill="hold">
                                          <p:stCondLst>
                                            <p:cond delay="499"/>
                                          </p:stCondLst>
                                        </p:cTn>
                                        <p:tgtEl>
                                          <p:spTgt spid="119">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19">
                                            <p:txEl>
                                              <p:pRg st="2" end="2"/>
                                            </p:txEl>
                                          </p:spTgt>
                                        </p:tgtEl>
                                      </p:cBhvr>
                                    </p:animEffect>
                                    <p:set>
                                      <p:cBhvr>
                                        <p:cTn id="35" dur="1" fill="hold">
                                          <p:stCondLst>
                                            <p:cond delay="499"/>
                                          </p:stCondLst>
                                        </p:cTn>
                                        <p:tgtEl>
                                          <p:spTgt spid="119">
                                            <p:txEl>
                                              <p:pRg st="2" end="2"/>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0"/>
                                        </p:tgtEl>
                                        <p:attrNameLst>
                                          <p:attrName>style.visibility</p:attrName>
                                        </p:attrNameLst>
                                      </p:cBhvr>
                                      <p:to>
                                        <p:strVal val="visible"/>
                                      </p:to>
                                    </p:set>
                                    <p:animEffect transition="in" filter="fade">
                                      <p:cBhvr>
                                        <p:cTn id="40" dur="1000"/>
                                        <p:tgtEl>
                                          <p:spTgt spid="1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P spid="119"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187200"/>
            <a:ext cx="8520600" cy="607800"/>
          </a:xfrm>
          <a:prstGeom prst="rect">
            <a:avLst/>
          </a:prstGeom>
        </p:spPr>
        <p:txBody>
          <a:bodyPr lIns="91425" tIns="91425" rIns="91425" bIns="91425" anchor="t" anchorCtr="0">
            <a:noAutofit/>
          </a:bodyPr>
          <a:lstStyle/>
          <a:p>
            <a:pPr lvl="0" algn="ctr">
              <a:spcBef>
                <a:spcPts val="0"/>
              </a:spcBef>
              <a:buNone/>
            </a:pPr>
            <a:r>
              <a:rPr lang="en" sz="3600" b="1">
                <a:solidFill>
                  <a:srgbClr val="000000"/>
                </a:solidFill>
                <a:latin typeface="Amatic SC"/>
                <a:ea typeface="Amatic SC"/>
                <a:cs typeface="Amatic SC"/>
                <a:sym typeface="Amatic SC"/>
              </a:rPr>
              <a:t>Strategy for allied forces </a:t>
            </a:r>
          </a:p>
        </p:txBody>
      </p:sp>
      <p:sp>
        <p:nvSpPr>
          <p:cNvPr id="127" name="Shape 127"/>
          <p:cNvSpPr txBox="1"/>
          <p:nvPr/>
        </p:nvSpPr>
        <p:spPr>
          <a:xfrm>
            <a:off x="718575" y="953625"/>
            <a:ext cx="3600600" cy="1836000"/>
          </a:xfrm>
          <a:prstGeom prst="rect">
            <a:avLst/>
          </a:prstGeom>
          <a:noFill/>
          <a:ln w="28575" cap="flat" cmpd="sng">
            <a:solidFill>
              <a:srgbClr val="1155CC"/>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u="sng">
                <a:latin typeface="Amatic SC"/>
                <a:ea typeface="Amatic SC"/>
                <a:cs typeface="Amatic SC"/>
                <a:sym typeface="Amatic SC"/>
              </a:rPr>
              <a:t>Lloyd George</a:t>
            </a:r>
          </a:p>
          <a:p>
            <a:pPr marL="457200" lvl="0" indent="-381000" algn="l" rtl="0">
              <a:spcBef>
                <a:spcPts val="0"/>
              </a:spcBef>
              <a:buSzPct val="100000"/>
              <a:buFont typeface="Amatic SC"/>
              <a:buChar char="●"/>
            </a:pPr>
            <a:r>
              <a:rPr lang="en" sz="2400" b="1">
                <a:latin typeface="Amatic SC"/>
                <a:ea typeface="Amatic SC"/>
                <a:cs typeface="Amatic SC"/>
                <a:sym typeface="Amatic SC"/>
              </a:rPr>
              <a:t>Attack Austria-Hungary </a:t>
            </a:r>
          </a:p>
          <a:p>
            <a:pPr marL="457200" lvl="0" indent="-381000" algn="l">
              <a:spcBef>
                <a:spcPts val="0"/>
              </a:spcBef>
              <a:buSzPct val="100000"/>
              <a:buFont typeface="Amatic SC"/>
              <a:buChar char="●"/>
            </a:pPr>
            <a:r>
              <a:rPr lang="en" sz="2400" b="1">
                <a:latin typeface="Amatic SC"/>
                <a:ea typeface="Amatic SC"/>
                <a:cs typeface="Amatic SC"/>
                <a:sym typeface="Amatic SC"/>
              </a:rPr>
              <a:t>Cut off Turkish army in the vicinity of Suez Canal</a:t>
            </a:r>
          </a:p>
        </p:txBody>
      </p:sp>
      <p:sp>
        <p:nvSpPr>
          <p:cNvPr id="128" name="Shape 128"/>
          <p:cNvSpPr txBox="1"/>
          <p:nvPr/>
        </p:nvSpPr>
        <p:spPr>
          <a:xfrm>
            <a:off x="5149750" y="953625"/>
            <a:ext cx="3600600" cy="1836000"/>
          </a:xfrm>
          <a:prstGeom prst="rect">
            <a:avLst/>
          </a:prstGeom>
          <a:noFill/>
          <a:ln w="28575" cap="flat" cmpd="sng">
            <a:solidFill>
              <a:schemeClr val="accent6"/>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u="sng">
                <a:solidFill>
                  <a:srgbClr val="272727"/>
                </a:solidFill>
                <a:highlight>
                  <a:srgbClr val="FFFFFF"/>
                </a:highlight>
                <a:latin typeface="Amatic SC"/>
                <a:ea typeface="Amatic SC"/>
                <a:cs typeface="Amatic SC"/>
                <a:sym typeface="Amatic SC"/>
              </a:rPr>
              <a:t>Lieutenant-Colonel Maurice Hankey</a:t>
            </a:r>
          </a:p>
          <a:p>
            <a:pPr marL="457200" lvl="0" indent="-381000" algn="l" rtl="0">
              <a:spcBef>
                <a:spcPts val="0"/>
              </a:spcBef>
              <a:buClr>
                <a:srgbClr val="272727"/>
              </a:buClr>
              <a:buSzPct val="100000"/>
              <a:buFont typeface="Amatic SC"/>
              <a:buChar char="●"/>
            </a:pPr>
            <a:r>
              <a:rPr lang="en" sz="2400" b="1">
                <a:solidFill>
                  <a:srgbClr val="272727"/>
                </a:solidFill>
                <a:highlight>
                  <a:srgbClr val="FFFFFF"/>
                </a:highlight>
                <a:latin typeface="Amatic SC"/>
                <a:ea typeface="Amatic SC"/>
                <a:cs typeface="Amatic SC"/>
                <a:sym typeface="Amatic SC"/>
              </a:rPr>
              <a:t>“Weave a web around turkey”</a:t>
            </a:r>
          </a:p>
          <a:p>
            <a:pPr marL="457200" lvl="0" indent="-381000" algn="l" rtl="0">
              <a:spcBef>
                <a:spcPts val="0"/>
              </a:spcBef>
              <a:buClr>
                <a:srgbClr val="272727"/>
              </a:buClr>
              <a:buSzPct val="100000"/>
              <a:buFont typeface="Amatic SC"/>
              <a:buChar char="●"/>
            </a:pPr>
            <a:r>
              <a:rPr lang="en" sz="2400" b="1">
                <a:solidFill>
                  <a:srgbClr val="272727"/>
                </a:solidFill>
                <a:highlight>
                  <a:srgbClr val="FFFFFF"/>
                </a:highlight>
                <a:latin typeface="Amatic SC"/>
                <a:ea typeface="Amatic SC"/>
                <a:cs typeface="Amatic SC"/>
                <a:sym typeface="Amatic SC"/>
              </a:rPr>
              <a:t>Occupy Constantinople, capital</a:t>
            </a:r>
          </a:p>
        </p:txBody>
      </p:sp>
      <p:sp>
        <p:nvSpPr>
          <p:cNvPr id="129" name="Shape 129"/>
          <p:cNvSpPr txBox="1"/>
          <p:nvPr/>
        </p:nvSpPr>
        <p:spPr>
          <a:xfrm>
            <a:off x="2343925" y="2948250"/>
            <a:ext cx="3600600" cy="1836000"/>
          </a:xfrm>
          <a:prstGeom prst="rect">
            <a:avLst/>
          </a:prstGeom>
          <a:noFill/>
          <a:ln w="28575" cap="flat" cmpd="sng">
            <a:solidFill>
              <a:schemeClr val="accent5"/>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400" b="1" u="sng">
                <a:solidFill>
                  <a:srgbClr val="272727"/>
                </a:solidFill>
                <a:highlight>
                  <a:srgbClr val="FFFFFF"/>
                </a:highlight>
                <a:latin typeface="Amatic SC"/>
                <a:ea typeface="Amatic SC"/>
                <a:cs typeface="Amatic SC"/>
                <a:sym typeface="Amatic SC"/>
              </a:rPr>
              <a:t>Lord Fisher</a:t>
            </a:r>
          </a:p>
          <a:p>
            <a:pPr marL="457200" lvl="0" indent="-381000" algn="l" rtl="0">
              <a:spcBef>
                <a:spcPts val="0"/>
              </a:spcBef>
              <a:buClr>
                <a:srgbClr val="272727"/>
              </a:buClr>
              <a:buSzPct val="100000"/>
              <a:buFont typeface="Amatic SC"/>
              <a:buChar char="●"/>
            </a:pPr>
            <a:r>
              <a:rPr lang="en" sz="2400" b="1">
                <a:solidFill>
                  <a:srgbClr val="272727"/>
                </a:solidFill>
                <a:highlight>
                  <a:srgbClr val="FFFFFF"/>
                </a:highlight>
                <a:latin typeface="Amatic SC"/>
                <a:ea typeface="Amatic SC"/>
                <a:cs typeface="Amatic SC"/>
                <a:sym typeface="Amatic SC"/>
              </a:rPr>
              <a:t>Land on Gallipoli Peninsula </a:t>
            </a:r>
          </a:p>
          <a:p>
            <a:pPr marL="457200" lvl="0" indent="-381000" algn="l" rtl="0">
              <a:spcBef>
                <a:spcPts val="0"/>
              </a:spcBef>
              <a:buClr>
                <a:srgbClr val="272727"/>
              </a:buClr>
              <a:buSzPct val="100000"/>
              <a:buFont typeface="Amatic SC"/>
              <a:buChar char="●"/>
            </a:pPr>
            <a:r>
              <a:rPr lang="en" sz="2400" b="1">
                <a:solidFill>
                  <a:srgbClr val="272727"/>
                </a:solidFill>
                <a:highlight>
                  <a:srgbClr val="FFFFFF"/>
                </a:highlight>
                <a:latin typeface="Amatic SC"/>
                <a:ea typeface="Amatic SC"/>
                <a:cs typeface="Amatic SC"/>
                <a:sym typeface="Amatic SC"/>
              </a:rPr>
              <a:t>Use battle ships to force dardanelles open </a:t>
            </a:r>
          </a:p>
        </p:txBody>
      </p:sp>
      <p:pic>
        <p:nvPicPr>
          <p:cNvPr id="130" name="Shape 130" descr="Image result for Battle of Gallipoli Timeline" title="View source image"/>
          <p:cNvPicPr preferRelativeResize="0"/>
          <p:nvPr/>
        </p:nvPicPr>
        <p:blipFill>
          <a:blip r:embed="rId3">
            <a:alphaModFix/>
          </a:blip>
          <a:stretch>
            <a:fillRect/>
          </a:stretch>
        </p:blipFill>
        <p:spPr>
          <a:xfrm>
            <a:off x="1867373" y="853250"/>
            <a:ext cx="5051900" cy="35937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10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27"/>
                                        </p:tgtEl>
                                      </p:cBhvr>
                                    </p:animEffect>
                                    <p:set>
                                      <p:cBhvr>
                                        <p:cTn id="22" dur="1" fill="hold">
                                          <p:stCondLst>
                                            <p:cond delay="1000"/>
                                          </p:stCondLst>
                                        </p:cTn>
                                        <p:tgtEl>
                                          <p:spTgt spid="12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128"/>
                                        </p:tgtEl>
                                      </p:cBhvr>
                                    </p:animEffect>
                                    <p:set>
                                      <p:cBhvr>
                                        <p:cTn id="25" dur="1" fill="hold">
                                          <p:stCondLst>
                                            <p:cond delay="1000"/>
                                          </p:stCondLst>
                                        </p:cTn>
                                        <p:tgtEl>
                                          <p:spTgt spid="12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129"/>
                                        </p:tgtEl>
                                      </p:cBhvr>
                                    </p:animEffect>
                                    <p:set>
                                      <p:cBhvr>
                                        <p:cTn id="28" dur="1" fill="hold">
                                          <p:stCondLst>
                                            <p:cond delay="1000"/>
                                          </p:stCondLst>
                                        </p:cTn>
                                        <p:tgtEl>
                                          <p:spTgt spid="1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30"/>
                                        </p:tgtEl>
                                        <p:attrNameLst>
                                          <p:attrName>style.visibility</p:attrName>
                                        </p:attrNameLst>
                                      </p:cBhvr>
                                      <p:to>
                                        <p:strVal val="visible"/>
                                      </p:to>
                                    </p:set>
                                    <p:anim calcmode="lin" valueType="num">
                                      <p:cBhvr additive="base">
                                        <p:cTn id="33" dur="1000"/>
                                        <p:tgtEl>
                                          <p:spTgt spid="130"/>
                                        </p:tgtEl>
                                        <p:attrNameLst>
                                          <p:attrName>ppt_w</p:attrName>
                                        </p:attrNameLst>
                                      </p:cBhvr>
                                      <p:tavLst>
                                        <p:tav tm="0">
                                          <p:val>
                                            <p:strVal val="0"/>
                                          </p:val>
                                        </p:tav>
                                        <p:tav tm="100000">
                                          <p:val>
                                            <p:strVal val="#ppt_w"/>
                                          </p:val>
                                        </p:tav>
                                      </p:tavLst>
                                    </p:anim>
                                    <p:anim calcmode="lin" valueType="num">
                                      <p:cBhvr additive="base">
                                        <p:cTn id="34" dur="10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sz="3600" b="1">
                <a:solidFill>
                  <a:srgbClr val="000000"/>
                </a:solidFill>
                <a:latin typeface="Amatic SC"/>
                <a:ea typeface="Amatic SC"/>
                <a:cs typeface="Amatic SC"/>
                <a:sym typeface="Amatic SC"/>
              </a:rPr>
              <a:t>Who Was Involved</a:t>
            </a:r>
          </a:p>
        </p:txBody>
      </p:sp>
      <p:sp>
        <p:nvSpPr>
          <p:cNvPr id="136" name="Shape 13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431800" rtl="0">
              <a:spcBef>
                <a:spcPts val="0"/>
              </a:spcBef>
              <a:buClr>
                <a:srgbClr val="FF0000"/>
              </a:buClr>
              <a:buSzPct val="100000"/>
              <a:buFont typeface="Amatic SC"/>
            </a:pPr>
            <a:r>
              <a:rPr lang="en" sz="3200" b="1">
                <a:solidFill>
                  <a:srgbClr val="FF0000"/>
                </a:solidFill>
                <a:latin typeface="Amatic SC"/>
                <a:ea typeface="Amatic SC"/>
                <a:cs typeface="Amatic SC"/>
                <a:sym typeface="Amatic SC"/>
              </a:rPr>
              <a:t>Great Britain</a:t>
            </a:r>
          </a:p>
          <a:p>
            <a:pPr marL="457200" lvl="0" indent="-431800" rtl="0">
              <a:spcBef>
                <a:spcPts val="0"/>
              </a:spcBef>
              <a:buClr>
                <a:srgbClr val="0000FF"/>
              </a:buClr>
              <a:buSzPct val="100000"/>
              <a:buFont typeface="Amatic SC"/>
            </a:pPr>
            <a:r>
              <a:rPr lang="en" sz="3200" b="1">
                <a:solidFill>
                  <a:srgbClr val="0000FF"/>
                </a:solidFill>
                <a:latin typeface="Amatic SC"/>
                <a:ea typeface="Amatic SC"/>
                <a:cs typeface="Amatic SC"/>
                <a:sym typeface="Amatic SC"/>
              </a:rPr>
              <a:t>Turkey/ Ottoman Empire</a:t>
            </a:r>
          </a:p>
          <a:p>
            <a:pPr marL="457200" lvl="0" indent="-431800" rtl="0">
              <a:spcBef>
                <a:spcPts val="0"/>
              </a:spcBef>
              <a:buClr>
                <a:srgbClr val="FF0000"/>
              </a:buClr>
              <a:buSzPct val="100000"/>
              <a:buFont typeface="Amatic SC"/>
            </a:pPr>
            <a:r>
              <a:rPr lang="en" sz="3200" b="1">
                <a:solidFill>
                  <a:srgbClr val="FF0000"/>
                </a:solidFill>
                <a:latin typeface="Amatic SC"/>
                <a:ea typeface="Amatic SC"/>
                <a:cs typeface="Amatic SC"/>
                <a:sym typeface="Amatic SC"/>
              </a:rPr>
              <a:t>Australia/ New Zealand (ANZACS)</a:t>
            </a:r>
          </a:p>
          <a:p>
            <a:pPr lvl="0">
              <a:spcBef>
                <a:spcPts val="0"/>
              </a:spcBef>
              <a:buNone/>
            </a:pPr>
            <a:r>
              <a:rPr lang="en" sz="3200" b="1">
                <a:solidFill>
                  <a:srgbClr val="0000FF"/>
                </a:solidFill>
                <a:latin typeface="Amatic SC"/>
                <a:ea typeface="Amatic SC"/>
                <a:cs typeface="Amatic SC"/>
                <a:sym typeface="Amatic SC"/>
              </a:rPr>
              <a:t>Blue </a:t>
            </a:r>
            <a:r>
              <a:rPr lang="en" sz="3200" b="1">
                <a:solidFill>
                  <a:srgbClr val="000000"/>
                </a:solidFill>
                <a:latin typeface="Amatic SC"/>
                <a:ea typeface="Amatic SC"/>
                <a:cs typeface="Amatic SC"/>
                <a:sym typeface="Amatic SC"/>
              </a:rPr>
              <a:t>is the Central Powers, </a:t>
            </a:r>
            <a:r>
              <a:rPr lang="en" sz="3200" b="1">
                <a:solidFill>
                  <a:srgbClr val="FF0000"/>
                </a:solidFill>
                <a:latin typeface="Amatic SC"/>
                <a:ea typeface="Amatic SC"/>
                <a:cs typeface="Amatic SC"/>
                <a:sym typeface="Amatic SC"/>
              </a:rPr>
              <a:t>Red </a:t>
            </a:r>
            <a:r>
              <a:rPr lang="en" sz="3200" b="1">
                <a:solidFill>
                  <a:srgbClr val="000000"/>
                </a:solidFill>
                <a:latin typeface="Amatic SC"/>
                <a:ea typeface="Amatic SC"/>
                <a:cs typeface="Amatic SC"/>
                <a:sym typeface="Amatic SC"/>
              </a:rPr>
              <a:t>is the Allies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68425"/>
            <a:ext cx="8520600" cy="607800"/>
          </a:xfrm>
          <a:prstGeom prst="rect">
            <a:avLst/>
          </a:prstGeom>
        </p:spPr>
        <p:txBody>
          <a:bodyPr lIns="91425" tIns="91425" rIns="91425" bIns="91425" anchor="t" anchorCtr="0">
            <a:noAutofit/>
          </a:bodyPr>
          <a:lstStyle/>
          <a:p>
            <a:pPr lvl="0" algn="ctr">
              <a:spcBef>
                <a:spcPts val="0"/>
              </a:spcBef>
              <a:buNone/>
            </a:pPr>
            <a:r>
              <a:rPr lang="en" sz="4000" b="1">
                <a:latin typeface="Amatic SC"/>
                <a:ea typeface="Amatic SC"/>
                <a:cs typeface="Amatic SC"/>
                <a:sym typeface="Amatic SC"/>
              </a:rPr>
              <a:t>Turkish Commander:Mustafa Kemal Ataturk</a:t>
            </a:r>
          </a:p>
        </p:txBody>
      </p:sp>
      <p:sp>
        <p:nvSpPr>
          <p:cNvPr id="142" name="Shape 142"/>
          <p:cNvSpPr txBox="1">
            <a:spLocks noGrp="1"/>
          </p:cNvSpPr>
          <p:nvPr>
            <p:ph type="body" idx="2"/>
          </p:nvPr>
        </p:nvSpPr>
        <p:spPr>
          <a:xfrm>
            <a:off x="4650600" y="1228675"/>
            <a:ext cx="4181700" cy="3339000"/>
          </a:xfrm>
          <a:prstGeom prst="rect">
            <a:avLst/>
          </a:prstGeom>
        </p:spPr>
        <p:txBody>
          <a:bodyPr lIns="91425" tIns="91425" rIns="91425" bIns="91425" anchor="t" anchorCtr="0">
            <a:noAutofit/>
          </a:bodyPr>
          <a:lstStyle/>
          <a:p>
            <a:pPr marL="457200" lvl="0" indent="-387350" rtl="0">
              <a:spcBef>
                <a:spcPts val="0"/>
              </a:spcBef>
              <a:buClr>
                <a:srgbClr val="000000"/>
              </a:buClr>
              <a:buSzPct val="100000"/>
              <a:buFont typeface="Amatic SC"/>
              <a:buChar char="➔"/>
            </a:pPr>
            <a:r>
              <a:rPr lang="en" sz="2500" b="1">
                <a:solidFill>
                  <a:srgbClr val="000000"/>
                </a:solidFill>
                <a:latin typeface="Amatic SC"/>
                <a:ea typeface="Amatic SC"/>
                <a:cs typeface="Amatic SC"/>
                <a:sym typeface="Amatic SC"/>
              </a:rPr>
              <a:t>Turkey’s most distinguished soldier in World War I</a:t>
            </a:r>
          </a:p>
          <a:p>
            <a:pPr marL="457200" lvl="0" indent="-387350" rtl="0">
              <a:spcBef>
                <a:spcPts val="0"/>
              </a:spcBef>
              <a:buClr>
                <a:srgbClr val="000000"/>
              </a:buClr>
              <a:buSzPct val="100000"/>
              <a:buFont typeface="Amatic SC"/>
              <a:buChar char="➔"/>
            </a:pPr>
            <a:r>
              <a:rPr lang="en" sz="2500" b="1">
                <a:solidFill>
                  <a:srgbClr val="000000"/>
                </a:solidFill>
                <a:latin typeface="Amatic SC"/>
                <a:ea typeface="Amatic SC"/>
                <a:cs typeface="Amatic SC"/>
                <a:sym typeface="Amatic SC"/>
              </a:rPr>
              <a:t>Refused to surrender to Greece in 1919</a:t>
            </a:r>
          </a:p>
          <a:p>
            <a:pPr marL="457200" lvl="0" indent="-387350" rtl="0">
              <a:spcBef>
                <a:spcPts val="0"/>
              </a:spcBef>
              <a:buClr>
                <a:srgbClr val="000000"/>
              </a:buClr>
              <a:buSzPct val="100000"/>
              <a:buFont typeface="Amatic SC"/>
              <a:buChar char="➔"/>
            </a:pPr>
            <a:r>
              <a:rPr lang="en" sz="2500" b="1">
                <a:solidFill>
                  <a:srgbClr val="000000"/>
                </a:solidFill>
                <a:latin typeface="Amatic SC"/>
                <a:ea typeface="Amatic SC"/>
                <a:cs typeface="Amatic SC"/>
                <a:sym typeface="Amatic SC"/>
              </a:rPr>
              <a:t>Was elected President in 1920</a:t>
            </a:r>
          </a:p>
          <a:p>
            <a:pPr marL="457200" lvl="0" indent="-387350" rtl="0">
              <a:spcBef>
                <a:spcPts val="0"/>
              </a:spcBef>
              <a:buClr>
                <a:srgbClr val="000000"/>
              </a:buClr>
              <a:buSzPct val="100000"/>
              <a:buFont typeface="Amatic SC"/>
              <a:buChar char="➔"/>
            </a:pPr>
            <a:r>
              <a:rPr lang="en" sz="2500" b="1">
                <a:solidFill>
                  <a:srgbClr val="000000"/>
                </a:solidFill>
                <a:latin typeface="Amatic SC"/>
                <a:ea typeface="Amatic SC"/>
                <a:cs typeface="Amatic SC"/>
                <a:sym typeface="Amatic SC"/>
              </a:rPr>
              <a:t>Negotiated treaties well</a:t>
            </a:r>
          </a:p>
          <a:p>
            <a:pPr marL="457200" lvl="0" indent="-387350">
              <a:spcBef>
                <a:spcPts val="0"/>
              </a:spcBef>
              <a:buClr>
                <a:srgbClr val="000000"/>
              </a:buClr>
              <a:buSzPct val="100000"/>
              <a:buFont typeface="Amatic SC"/>
              <a:buChar char="➔"/>
            </a:pPr>
            <a:r>
              <a:rPr lang="en" sz="2500" b="1">
                <a:solidFill>
                  <a:srgbClr val="000000"/>
                </a:solidFill>
                <a:latin typeface="Amatic SC"/>
                <a:ea typeface="Amatic SC"/>
                <a:cs typeface="Amatic SC"/>
                <a:sym typeface="Amatic SC"/>
              </a:rPr>
              <a:t>Head of the Republican People’s Party</a:t>
            </a:r>
          </a:p>
        </p:txBody>
      </p:sp>
      <p:pic>
        <p:nvPicPr>
          <p:cNvPr id="143" name="Shape 143"/>
          <p:cNvPicPr preferRelativeResize="0"/>
          <p:nvPr/>
        </p:nvPicPr>
        <p:blipFill>
          <a:blip r:embed="rId3">
            <a:alphaModFix/>
          </a:blip>
          <a:stretch>
            <a:fillRect/>
          </a:stretch>
        </p:blipFill>
        <p:spPr>
          <a:xfrm>
            <a:off x="1033397" y="1134300"/>
            <a:ext cx="2843575" cy="3670899"/>
          </a:xfrm>
          <a:prstGeom prst="rect">
            <a:avLst/>
          </a:prstGeom>
          <a:noFill/>
          <a:ln>
            <a:noFill/>
          </a:ln>
        </p:spPr>
      </p:pic>
      <p:pic>
        <p:nvPicPr>
          <p:cNvPr id="144" name="Shape 144"/>
          <p:cNvPicPr preferRelativeResize="0"/>
          <p:nvPr/>
        </p:nvPicPr>
        <p:blipFill rotWithShape="1">
          <a:blip r:embed="rId4">
            <a:alphaModFix/>
          </a:blip>
          <a:srcRect l="19089" t="65843" r="1203" b="19255"/>
          <a:stretch/>
        </p:blipFill>
        <p:spPr>
          <a:xfrm>
            <a:off x="0" y="4108549"/>
            <a:ext cx="9144000" cy="1034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xEl>
                                              <p:pRg st="4" end="4"/>
                                            </p:txEl>
                                          </p:spTgt>
                                        </p:tgtEl>
                                        <p:attrNameLst>
                                          <p:attrName>style.visibility</p:attrName>
                                        </p:attrNameLst>
                                      </p:cBhvr>
                                      <p:to>
                                        <p:strVal val="visible"/>
                                      </p:to>
                                    </p:set>
                                    <p:animEffect transition="in" filter="fade">
                                      <p:cBhvr>
                                        <p:cTn id="27" dur="1000"/>
                                        <p:tgtEl>
                                          <p:spTgt spid="14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fade">
                                      <p:cBhvr>
                                        <p:cTn id="30"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ctr">
              <a:spcBef>
                <a:spcPts val="0"/>
              </a:spcBef>
              <a:buNone/>
            </a:pPr>
            <a:r>
              <a:rPr lang="en" sz="4000" b="1">
                <a:solidFill>
                  <a:srgbClr val="FF0000"/>
                </a:solidFill>
                <a:latin typeface="Amatic SC"/>
                <a:ea typeface="Amatic SC"/>
                <a:cs typeface="Amatic SC"/>
                <a:sym typeface="Amatic SC"/>
              </a:rPr>
              <a:t>Anzac Commander: General William Birdwood</a:t>
            </a:r>
          </a:p>
        </p:txBody>
      </p:sp>
      <p:sp>
        <p:nvSpPr>
          <p:cNvPr id="150" name="Shape 150"/>
          <p:cNvSpPr txBox="1">
            <a:spLocks noGrp="1"/>
          </p:cNvSpPr>
          <p:nvPr>
            <p:ph type="body" idx="2"/>
          </p:nvPr>
        </p:nvSpPr>
        <p:spPr>
          <a:xfrm>
            <a:off x="4832400" y="1133987"/>
            <a:ext cx="3999900" cy="33390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Developed the ANZAC acronym</a:t>
            </a:r>
          </a:p>
          <a:p>
            <a:pPr marL="457200" lvl="0" indent="-419100" rtl="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Named the 1st landing place at Gallipoli Anzac Cove</a:t>
            </a:r>
          </a:p>
          <a:p>
            <a:pPr marL="457200" lvl="0" indent="-419100">
              <a:spcBef>
                <a:spcPts val="0"/>
              </a:spcBef>
              <a:buClr>
                <a:srgbClr val="000000"/>
              </a:buClr>
              <a:buSzPct val="100000"/>
              <a:buFont typeface="Amatic SC"/>
              <a:buChar char="➔"/>
            </a:pPr>
            <a:r>
              <a:rPr lang="en" sz="3000" b="1">
                <a:solidFill>
                  <a:srgbClr val="000000"/>
                </a:solidFill>
                <a:latin typeface="Amatic SC"/>
                <a:ea typeface="Amatic SC"/>
                <a:cs typeface="Amatic SC"/>
                <a:sym typeface="Amatic SC"/>
              </a:rPr>
              <a:t>Appointed Australians to command positions</a:t>
            </a:r>
          </a:p>
        </p:txBody>
      </p:sp>
      <p:pic>
        <p:nvPicPr>
          <p:cNvPr id="151" name="Shape 151"/>
          <p:cNvPicPr preferRelativeResize="0"/>
          <p:nvPr/>
        </p:nvPicPr>
        <p:blipFill>
          <a:blip r:embed="rId3">
            <a:alphaModFix/>
          </a:blip>
          <a:stretch>
            <a:fillRect/>
          </a:stretch>
        </p:blipFill>
        <p:spPr>
          <a:xfrm>
            <a:off x="636400" y="1188987"/>
            <a:ext cx="2381250" cy="3228975"/>
          </a:xfrm>
          <a:prstGeom prst="rect">
            <a:avLst/>
          </a:prstGeom>
          <a:noFill/>
          <a:ln>
            <a:noFill/>
          </a:ln>
        </p:spPr>
      </p:pic>
      <p:pic>
        <p:nvPicPr>
          <p:cNvPr id="152" name="Shape 152"/>
          <p:cNvPicPr preferRelativeResize="0"/>
          <p:nvPr/>
        </p:nvPicPr>
        <p:blipFill rotWithShape="1">
          <a:blip r:embed="rId4">
            <a:alphaModFix/>
          </a:blip>
          <a:srcRect l="19089" t="65843" r="1203" b="19255"/>
          <a:stretch/>
        </p:blipFill>
        <p:spPr>
          <a:xfrm>
            <a:off x="0" y="4117474"/>
            <a:ext cx="9144000" cy="1026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0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000"/>
                                        <p:tgtEl>
                                          <p:spTgt spid="15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fade">
                                      <p:cBhvr>
                                        <p:cTn id="20"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1112</Words>
  <Application>Microsoft Office PowerPoint</Application>
  <PresentationFormat>On-screen Show (16:9)</PresentationFormat>
  <Paragraphs>120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Roboto</vt:lpstr>
      <vt:lpstr>Amatic SC</vt:lpstr>
      <vt:lpstr>Arial</vt:lpstr>
      <vt:lpstr>Wingdings</vt:lpstr>
      <vt:lpstr>geometric</vt:lpstr>
      <vt:lpstr> </vt:lpstr>
      <vt:lpstr>Thesis</vt:lpstr>
      <vt:lpstr>Map of gallipoli war</vt:lpstr>
      <vt:lpstr>Who won and Why? </vt:lpstr>
      <vt:lpstr>Strategy for Central Powers</vt:lpstr>
      <vt:lpstr>Strategy for allied forces </vt:lpstr>
      <vt:lpstr>Who Was Involved</vt:lpstr>
      <vt:lpstr>Turkish Commander:Mustafa Kemal Ataturk</vt:lpstr>
      <vt:lpstr>Anzac Commander: General William Birdwood</vt:lpstr>
      <vt:lpstr>French Commander: Henri Gouraud</vt:lpstr>
      <vt:lpstr>British Commander: John de Robeck</vt:lpstr>
      <vt:lpstr>British Commander: Sir Ian Hamilton</vt:lpstr>
      <vt:lpstr>Impacts on Europe </vt:lpstr>
      <vt:lpstr>Impacts on Society and Soldiers</vt:lpstr>
      <vt:lpstr>Works Cited</vt:lpstr>
      <vt:lpstr>Works Cited (cont..)</vt:lpstr>
      <vt:lpstr>Works Cited (cont..X2) </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HenryHu</dc:creator>
  <cp:lastModifiedBy>Myers, Zachary    SHS - Staff</cp:lastModifiedBy>
  <cp:revision>2</cp:revision>
  <dcterms:modified xsi:type="dcterms:W3CDTF">2017-02-16T15:40:20Z</dcterms:modified>
</cp:coreProperties>
</file>