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3" r:id="rId2"/>
    <p:sldId id="265" r:id="rId3"/>
    <p:sldId id="266" r:id="rId4"/>
    <p:sldId id="267" r:id="rId5"/>
    <p:sldId id="268" r:id="rId6"/>
    <p:sldId id="269" r:id="rId7"/>
    <p:sldId id="270" r:id="rId8"/>
    <p:sldId id="257" r:id="rId9"/>
    <p:sldId id="259" r:id="rId10"/>
    <p:sldId id="260" r:id="rId11"/>
    <p:sldId id="261" r:id="rId12"/>
    <p:sldId id="271" r:id="rId13"/>
    <p:sldId id="264" r:id="rId14"/>
    <p:sldId id="263" r:id="rId15"/>
    <p:sldId id="272" r:id="rId16"/>
    <p:sldId id="297" r:id="rId17"/>
    <p:sldId id="258" r:id="rId18"/>
    <p:sldId id="274" r:id="rId19"/>
    <p:sldId id="275" r:id="rId20"/>
    <p:sldId id="276" r:id="rId21"/>
    <p:sldId id="279" r:id="rId22"/>
    <p:sldId id="273" r:id="rId23"/>
    <p:sldId id="278" r:id="rId24"/>
    <p:sldId id="280" r:id="rId25"/>
    <p:sldId id="281" r:id="rId26"/>
    <p:sldId id="282" r:id="rId27"/>
    <p:sldId id="283" r:id="rId28"/>
    <p:sldId id="285" r:id="rId29"/>
    <p:sldId id="298" r:id="rId30"/>
    <p:sldId id="296" r:id="rId31"/>
    <p:sldId id="294" r:id="rId32"/>
    <p:sldId id="295" r:id="rId33"/>
    <p:sldId id="299" r:id="rId34"/>
    <p:sldId id="300" r:id="rId35"/>
    <p:sldId id="301" r:id="rId36"/>
    <p:sldId id="302" r:id="rId37"/>
    <p:sldId id="303" r:id="rId38"/>
    <p:sldId id="304" r:id="rId39"/>
    <p:sldId id="305" r:id="rId40"/>
    <p:sldId id="306" r:id="rId41"/>
    <p:sldId id="307" r:id="rId42"/>
    <p:sldId id="308" r:id="rId43"/>
    <p:sldId id="287" r:id="rId44"/>
    <p:sldId id="284" r:id="rId45"/>
    <p:sldId id="286" r:id="rId46"/>
    <p:sldId id="289" r:id="rId47"/>
    <p:sldId id="291" r:id="rId48"/>
    <p:sldId id="292" r:id="rId49"/>
    <p:sldId id="290" r:id="rId50"/>
    <p:sldId id="28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p:scale>
          <a:sx n="75" d="100"/>
          <a:sy n="75" d="100"/>
        </p:scale>
        <p:origin x="-1950" y="-9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90137-3660-4CE7-AC8F-729315324534}" type="datetimeFigureOut">
              <a:rPr lang="en-US" smtClean="0"/>
              <a:pPr/>
              <a:t>10/30/2015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B7382-610A-476C-A8A8-0FF47D2451FF}" type="slidenum">
              <a:rPr lang="en-US" smtClean="0"/>
              <a:pPr/>
              <a:t>‹#›</a:t>
            </a:fld>
            <a:endParaRPr lang="en-US"/>
          </a:p>
        </p:txBody>
      </p:sp>
    </p:spTree>
    <p:extLst>
      <p:ext uri="{BB962C8B-B14F-4D97-AF65-F5344CB8AC3E}">
        <p14:creationId xmlns="" xmlns:p14="http://schemas.microsoft.com/office/powerpoint/2010/main" val="105859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192870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153429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237679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69115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210107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47252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329730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203203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328275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344107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31901-1223-4F63-88A3-C7D343CB8C35}"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50890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31901-1223-4F63-88A3-C7D343CB8C35}" type="datetimeFigureOut">
              <a:rPr lang="en-US" smtClean="0"/>
              <a:pPr/>
              <a:t>10/30/2015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188E8-30CC-463D-9C2B-79B37390874F}" type="slidenum">
              <a:rPr lang="en-US" smtClean="0"/>
              <a:pPr/>
              <a:t>‹#›</a:t>
            </a:fld>
            <a:endParaRPr lang="en-US"/>
          </a:p>
        </p:txBody>
      </p:sp>
    </p:spTree>
    <p:extLst>
      <p:ext uri="{BB962C8B-B14F-4D97-AF65-F5344CB8AC3E}">
        <p14:creationId xmlns="" xmlns:p14="http://schemas.microsoft.com/office/powerpoint/2010/main" val="3288376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uNReoA8BV_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b8_ElkrRN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7Nfmh178L98" TargetMode="External"/><Relationship Id="rId2" Type="http://schemas.openxmlformats.org/officeDocument/2006/relationships/hyperlink" Target="https://www.youtube.com/watch?v=x0YLLkr7VfU"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bUjG1HSSaG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2676"/>
          </a:xfrm>
        </p:spPr>
        <p:txBody>
          <a:bodyPr>
            <a:normAutofit/>
          </a:bodyPr>
          <a:lstStyle/>
          <a:p>
            <a:pPr algn="ctr"/>
            <a:r>
              <a:rPr lang="en-US" sz="5400" b="1" i="1" dirty="0" smtClean="0">
                <a:latin typeface="Arial Black" panose="020B0A04020102020204" pitchFamily="34" charset="0"/>
              </a:rPr>
              <a:t>Daily Agenda/Goals 10/26/15</a:t>
            </a:r>
            <a:endParaRPr lang="en-US" sz="5400" b="1" i="1" dirty="0">
              <a:latin typeface="Arial Black" panose="020B0A04020102020204" pitchFamily="34" charset="0"/>
            </a:endParaRPr>
          </a:p>
        </p:txBody>
      </p:sp>
      <p:sp>
        <p:nvSpPr>
          <p:cNvPr id="3" name="Content Placeholder 2"/>
          <p:cNvSpPr>
            <a:spLocks noGrp="1"/>
          </p:cNvSpPr>
          <p:nvPr>
            <p:ph idx="1"/>
          </p:nvPr>
        </p:nvSpPr>
        <p:spPr>
          <a:xfrm>
            <a:off x="0" y="840886"/>
            <a:ext cx="12192000" cy="6017114"/>
          </a:xfrm>
        </p:spPr>
        <p:txBody>
          <a:bodyPr>
            <a:noAutofit/>
          </a:bodyPr>
          <a:lstStyle/>
          <a:p>
            <a:r>
              <a:rPr lang="en-US" sz="4000" b="1" dirty="0" smtClean="0"/>
              <a:t>Agenda:</a:t>
            </a:r>
          </a:p>
          <a:p>
            <a:pPr lvl="1"/>
            <a:r>
              <a:rPr lang="en-US" sz="3600" dirty="0" smtClean="0"/>
              <a:t>Death of Abraham Lincoln </a:t>
            </a:r>
          </a:p>
          <a:p>
            <a:pPr lvl="1"/>
            <a:r>
              <a:rPr lang="en-US" sz="3600" dirty="0" smtClean="0"/>
              <a:t>Start Reconstruction</a:t>
            </a:r>
          </a:p>
          <a:p>
            <a:r>
              <a:rPr lang="en-US" sz="4000" b="1" dirty="0" smtClean="0"/>
              <a:t>Goals:</a:t>
            </a:r>
          </a:p>
          <a:p>
            <a:pPr lvl="1"/>
            <a:r>
              <a:rPr lang="en-US" sz="3600" b="1" dirty="0" smtClean="0"/>
              <a:t>Content:</a:t>
            </a:r>
          </a:p>
          <a:p>
            <a:pPr lvl="2"/>
            <a:r>
              <a:rPr lang="en-US" sz="3200" dirty="0" smtClean="0"/>
              <a:t>Understand the impact of the death of Abraham Lincoln</a:t>
            </a:r>
          </a:p>
          <a:p>
            <a:pPr lvl="2"/>
            <a:r>
              <a:rPr lang="en-US" sz="3200" dirty="0" smtClean="0"/>
              <a:t>Understand the initial issues with Reconstructing the south</a:t>
            </a:r>
          </a:p>
          <a:p>
            <a:pPr lvl="1"/>
            <a:r>
              <a:rPr lang="en-US" sz="3600" b="1" dirty="0" smtClean="0"/>
              <a:t>Skills</a:t>
            </a:r>
          </a:p>
          <a:p>
            <a:pPr lvl="2"/>
            <a:r>
              <a:rPr lang="en-US" sz="3200" dirty="0" smtClean="0"/>
              <a:t>Discussion</a:t>
            </a:r>
          </a:p>
          <a:p>
            <a:pPr lvl="2"/>
            <a:r>
              <a:rPr lang="en-US" sz="3200" dirty="0" smtClean="0"/>
              <a:t>Analysis</a:t>
            </a:r>
            <a:endParaRPr lang="en-US" sz="3200" dirty="0"/>
          </a:p>
        </p:txBody>
      </p:sp>
    </p:spTree>
    <p:extLst>
      <p:ext uri="{BB962C8B-B14F-4D97-AF65-F5344CB8AC3E}">
        <p14:creationId xmlns="" xmlns:p14="http://schemas.microsoft.com/office/powerpoint/2010/main" val="1843746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5400" b="1" i="1" dirty="0" smtClean="0">
                <a:latin typeface="Arial Black" panose="020B0A04020102020204" pitchFamily="34" charset="0"/>
              </a:rPr>
              <a:t>Major Reconstruction Issues</a:t>
            </a:r>
            <a:endParaRPr lang="en-US" sz="5400" b="1" i="1" dirty="0">
              <a:latin typeface="Arial Black" panose="020B0A04020102020204" pitchFamily="34" charset="0"/>
            </a:endParaRPr>
          </a:p>
        </p:txBody>
      </p:sp>
      <p:sp>
        <p:nvSpPr>
          <p:cNvPr id="3" name="Content Placeholder 2"/>
          <p:cNvSpPr>
            <a:spLocks noGrp="1"/>
          </p:cNvSpPr>
          <p:nvPr>
            <p:ph idx="1"/>
          </p:nvPr>
        </p:nvSpPr>
        <p:spPr>
          <a:xfrm>
            <a:off x="0" y="1055914"/>
            <a:ext cx="12192000" cy="5802085"/>
          </a:xfrm>
        </p:spPr>
        <p:txBody>
          <a:bodyPr>
            <a:normAutofit/>
          </a:bodyPr>
          <a:lstStyle/>
          <a:p>
            <a:r>
              <a:rPr lang="en-US" sz="4800" dirty="0"/>
              <a:t>Northern sentiment that “the south dragged us into this”</a:t>
            </a:r>
          </a:p>
          <a:p>
            <a:r>
              <a:rPr lang="en-US" sz="4800" dirty="0"/>
              <a:t>Southern sentiment that “The North is full of elitist bullies, and selfish politicians”</a:t>
            </a:r>
          </a:p>
          <a:p>
            <a:r>
              <a:rPr lang="en-US" sz="4800" dirty="0"/>
              <a:t>General idea that each side is responsible for killing family members from the other side</a:t>
            </a:r>
          </a:p>
          <a:p>
            <a:r>
              <a:rPr lang="en-US" sz="4800" dirty="0"/>
              <a:t>How will southern states be re-admitted to legislature?</a:t>
            </a:r>
          </a:p>
          <a:p>
            <a:pPr marL="0" indent="0">
              <a:buNone/>
            </a:pPr>
            <a:endParaRPr lang="en-US" sz="4800" dirty="0"/>
          </a:p>
        </p:txBody>
      </p:sp>
    </p:spTree>
    <p:extLst>
      <p:ext uri="{BB962C8B-B14F-4D97-AF65-F5344CB8AC3E}">
        <p14:creationId xmlns="" xmlns:p14="http://schemas.microsoft.com/office/powerpoint/2010/main" val="11295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9600" b="1" i="1" dirty="0" smtClean="0">
                <a:latin typeface="Arial Black" panose="020B0A04020102020204" pitchFamily="34" charset="0"/>
              </a:rPr>
              <a:t>More Issues</a:t>
            </a:r>
            <a:endParaRPr lang="en-US" sz="9600" b="1" i="1" dirty="0">
              <a:latin typeface="Arial Black" panose="020B0A04020102020204" pitchFamily="34" charset="0"/>
            </a:endParaRPr>
          </a:p>
        </p:txBody>
      </p:sp>
      <p:sp>
        <p:nvSpPr>
          <p:cNvPr id="3" name="Content Placeholder 2"/>
          <p:cNvSpPr>
            <a:spLocks noGrp="1"/>
          </p:cNvSpPr>
          <p:nvPr>
            <p:ph idx="1"/>
          </p:nvPr>
        </p:nvSpPr>
        <p:spPr>
          <a:xfrm>
            <a:off x="0" y="1034142"/>
            <a:ext cx="12192000" cy="5823857"/>
          </a:xfrm>
        </p:spPr>
        <p:txBody>
          <a:bodyPr>
            <a:noAutofit/>
          </a:bodyPr>
          <a:lstStyle/>
          <a:p>
            <a:r>
              <a:rPr lang="en-US" sz="4800" dirty="0"/>
              <a:t>Who should be allowed to serve in public office from the south?</a:t>
            </a:r>
          </a:p>
          <a:p>
            <a:r>
              <a:rPr lang="en-US" sz="4800" dirty="0"/>
              <a:t>Who should be allowed to vote, in the south?</a:t>
            </a:r>
          </a:p>
          <a:p>
            <a:r>
              <a:rPr lang="en-US" sz="4800" dirty="0"/>
              <a:t>What do you do with the new Freedmen?</a:t>
            </a:r>
          </a:p>
          <a:p>
            <a:pPr marL="457200" lvl="1" indent="0">
              <a:buNone/>
            </a:pPr>
            <a:r>
              <a:rPr lang="en-US" sz="4400" dirty="0" smtClean="0"/>
              <a:t>-Jobs			-Education</a:t>
            </a:r>
            <a:endParaRPr lang="en-US" sz="4400" dirty="0"/>
          </a:p>
          <a:p>
            <a:pPr marL="457200" lvl="1" indent="0">
              <a:buNone/>
            </a:pPr>
            <a:r>
              <a:rPr lang="en-US" sz="4400" dirty="0" smtClean="0"/>
              <a:t>-Housing		-Voting</a:t>
            </a:r>
            <a:endParaRPr lang="en-US" sz="4400" dirty="0"/>
          </a:p>
          <a:p>
            <a:r>
              <a:rPr lang="en-US" sz="4800" dirty="0" smtClean="0"/>
              <a:t>How </a:t>
            </a:r>
            <a:r>
              <a:rPr lang="en-US" sz="4800" dirty="0"/>
              <a:t>do southern farmers re-populate their workforce?</a:t>
            </a:r>
          </a:p>
          <a:p>
            <a:pPr marL="0" indent="0">
              <a:buNone/>
            </a:pPr>
            <a:endParaRPr lang="en-US" sz="4800" dirty="0"/>
          </a:p>
        </p:txBody>
      </p:sp>
    </p:spTree>
    <p:extLst>
      <p:ext uri="{BB962C8B-B14F-4D97-AF65-F5344CB8AC3E}">
        <p14:creationId xmlns="" xmlns:p14="http://schemas.microsoft.com/office/powerpoint/2010/main" val="396043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83"/>
            <a:ext cx="12192000" cy="1325563"/>
          </a:xfrm>
        </p:spPr>
        <p:txBody>
          <a:bodyPr>
            <a:noAutofit/>
          </a:bodyPr>
          <a:lstStyle/>
          <a:p>
            <a:pPr algn="ctr"/>
            <a:r>
              <a:rPr lang="en-US" sz="9600" b="1" i="1" dirty="0" smtClean="0">
                <a:latin typeface="Arial Black" panose="020B0A04020102020204" pitchFamily="34" charset="0"/>
              </a:rPr>
              <a:t>Lesson Debrief</a:t>
            </a:r>
            <a:endParaRPr lang="en-US" sz="9600" b="1" i="1" dirty="0">
              <a:latin typeface="Arial Black" panose="020B0A04020102020204" pitchFamily="34" charset="0"/>
            </a:endParaRPr>
          </a:p>
        </p:txBody>
      </p:sp>
      <p:sp>
        <p:nvSpPr>
          <p:cNvPr id="3" name="Content Placeholder 2"/>
          <p:cNvSpPr>
            <a:spLocks noGrp="1"/>
          </p:cNvSpPr>
          <p:nvPr>
            <p:ph idx="1"/>
          </p:nvPr>
        </p:nvSpPr>
        <p:spPr>
          <a:xfrm>
            <a:off x="0" y="1096282"/>
            <a:ext cx="12192000" cy="5761718"/>
          </a:xfrm>
        </p:spPr>
        <p:txBody>
          <a:bodyPr>
            <a:noAutofit/>
          </a:bodyPr>
          <a:lstStyle/>
          <a:p>
            <a:r>
              <a:rPr lang="en-US" sz="6000" dirty="0" smtClean="0"/>
              <a:t>Who is responsible for the death of Abraham Lincoln?</a:t>
            </a:r>
          </a:p>
          <a:p>
            <a:r>
              <a:rPr lang="en-US" sz="6000" dirty="0" smtClean="0"/>
              <a:t>Who replaced Lincoln after his death?</a:t>
            </a:r>
          </a:p>
          <a:p>
            <a:r>
              <a:rPr lang="en-US" sz="6000" dirty="0" smtClean="0"/>
              <a:t>What are three major issues that will cause problems with reconstruction?</a:t>
            </a:r>
          </a:p>
          <a:p>
            <a:pPr marL="0" indent="0">
              <a:buNone/>
            </a:pPr>
            <a:endParaRPr lang="en-US" sz="6000" dirty="0"/>
          </a:p>
        </p:txBody>
      </p:sp>
    </p:spTree>
    <p:extLst>
      <p:ext uri="{BB962C8B-B14F-4D97-AF65-F5344CB8AC3E}">
        <p14:creationId xmlns="" xmlns:p14="http://schemas.microsoft.com/office/powerpoint/2010/main" val="4096744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8800" b="1" i="1" dirty="0" smtClean="0"/>
              <a:t>Homework 10/27/15</a:t>
            </a:r>
            <a:endParaRPr lang="en-US" sz="8800" b="1" i="1" dirty="0"/>
          </a:p>
        </p:txBody>
      </p:sp>
      <p:sp>
        <p:nvSpPr>
          <p:cNvPr id="3" name="Content Placeholder 2"/>
          <p:cNvSpPr>
            <a:spLocks noGrp="1"/>
          </p:cNvSpPr>
          <p:nvPr>
            <p:ph idx="1"/>
          </p:nvPr>
        </p:nvSpPr>
        <p:spPr>
          <a:xfrm>
            <a:off x="0" y="1325562"/>
            <a:ext cx="12192000" cy="5532437"/>
          </a:xfrm>
        </p:spPr>
        <p:txBody>
          <a:bodyPr>
            <a:normAutofit fontScale="92500" lnSpcReduction="10000"/>
          </a:bodyPr>
          <a:lstStyle/>
          <a:p>
            <a:r>
              <a:rPr lang="en-US" sz="6600" b="1" i="1" u="sng" dirty="0" smtClean="0">
                <a:solidFill>
                  <a:srgbClr val="FF0000"/>
                </a:solidFill>
              </a:rPr>
              <a:t>Read Rival Plans for Reconstruction</a:t>
            </a:r>
            <a:r>
              <a:rPr lang="en-US" sz="6600" dirty="0" smtClean="0"/>
              <a:t>.</a:t>
            </a:r>
          </a:p>
          <a:p>
            <a:pPr lvl="1"/>
            <a:r>
              <a:rPr lang="en-US" sz="6200" dirty="0" smtClean="0"/>
              <a:t>Complete the questions that are connected to the assignment.</a:t>
            </a:r>
          </a:p>
          <a:p>
            <a:pPr lvl="1"/>
            <a:r>
              <a:rPr lang="en-US" sz="6200" dirty="0" smtClean="0"/>
              <a:t>Both are on the website. </a:t>
            </a:r>
          </a:p>
          <a:p>
            <a:r>
              <a:rPr lang="en-US" sz="6600" b="1" dirty="0" smtClean="0"/>
              <a:t>I will stamp your Causes of the Civil War sheet tomorrow, make sure you have it filled out</a:t>
            </a:r>
          </a:p>
        </p:txBody>
      </p:sp>
    </p:spTree>
    <p:extLst>
      <p:ext uri="{BB962C8B-B14F-4D97-AF65-F5344CB8AC3E}">
        <p14:creationId xmlns="" xmlns:p14="http://schemas.microsoft.com/office/powerpoint/2010/main" val="3411568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18457"/>
          </a:xfrm>
        </p:spPr>
        <p:txBody>
          <a:bodyPr>
            <a:noAutofit/>
          </a:bodyPr>
          <a:lstStyle/>
          <a:p>
            <a:pPr algn="ctr"/>
            <a:r>
              <a:rPr lang="en-US" sz="3200" b="1" i="1" dirty="0" smtClean="0">
                <a:latin typeface="Arial Black" panose="020B0A04020102020204" pitchFamily="34" charset="0"/>
              </a:rPr>
              <a:t>In your table groups answer the following questions…</a:t>
            </a:r>
            <a:endParaRPr lang="en-US" sz="3200" b="1" i="1" dirty="0">
              <a:latin typeface="Arial Black" panose="020B0A04020102020204" pitchFamily="34" charset="0"/>
            </a:endParaRPr>
          </a:p>
        </p:txBody>
      </p:sp>
      <p:sp>
        <p:nvSpPr>
          <p:cNvPr id="3" name="Content Placeholder 2"/>
          <p:cNvSpPr>
            <a:spLocks noGrp="1"/>
          </p:cNvSpPr>
          <p:nvPr>
            <p:ph idx="1"/>
          </p:nvPr>
        </p:nvSpPr>
        <p:spPr>
          <a:xfrm>
            <a:off x="0" y="620486"/>
            <a:ext cx="12192000" cy="6237514"/>
          </a:xfrm>
        </p:spPr>
        <p:txBody>
          <a:bodyPr>
            <a:noAutofit/>
          </a:bodyPr>
          <a:lstStyle/>
          <a:p>
            <a:r>
              <a:rPr lang="en-US" sz="4400" b="1" i="1" dirty="0" smtClean="0"/>
              <a:t>Using your notes/knowledge/cell phones</a:t>
            </a:r>
          </a:p>
          <a:p>
            <a:r>
              <a:rPr lang="en-US" sz="4400" b="1" i="1" dirty="0" smtClean="0">
                <a:solidFill>
                  <a:srgbClr val="FF0000"/>
                </a:solidFill>
              </a:rPr>
              <a:t>Citizenship</a:t>
            </a:r>
            <a:r>
              <a:rPr lang="en-US" sz="4400" dirty="0" smtClean="0"/>
              <a:t>:  How do confederates regain </a:t>
            </a:r>
            <a:r>
              <a:rPr lang="en-US" sz="4400" dirty="0"/>
              <a:t>citizenship and who is not allowed?</a:t>
            </a:r>
          </a:p>
          <a:p>
            <a:r>
              <a:rPr lang="en-US" sz="4400" b="1" i="1" dirty="0">
                <a:solidFill>
                  <a:srgbClr val="FF0000"/>
                </a:solidFill>
              </a:rPr>
              <a:t>Unity</a:t>
            </a:r>
            <a:r>
              <a:rPr lang="en-US" sz="4400" dirty="0"/>
              <a:t>: how do the states re-enter the union?</a:t>
            </a:r>
          </a:p>
          <a:p>
            <a:r>
              <a:rPr lang="en-US" sz="4400" b="1" i="1" dirty="0">
                <a:solidFill>
                  <a:srgbClr val="FF0000"/>
                </a:solidFill>
              </a:rPr>
              <a:t>Freedman</a:t>
            </a:r>
            <a:r>
              <a:rPr lang="en-US" sz="4400" dirty="0"/>
              <a:t>: how do we try to help the Freedmen and create more equality in The South?</a:t>
            </a:r>
          </a:p>
          <a:p>
            <a:r>
              <a:rPr lang="en-US" sz="4400" b="1" i="1" dirty="0">
                <a:solidFill>
                  <a:srgbClr val="FF0000"/>
                </a:solidFill>
              </a:rPr>
              <a:t>Rebuilding</a:t>
            </a:r>
            <a:r>
              <a:rPr lang="en-US" sz="4400" dirty="0"/>
              <a:t>: How do we rebuild the infrastructure and cities destroyed during the war? </a:t>
            </a:r>
            <a:endParaRPr lang="en-US" sz="4400" dirty="0" smtClean="0"/>
          </a:p>
        </p:txBody>
      </p:sp>
    </p:spTree>
    <p:extLst>
      <p:ext uri="{BB962C8B-B14F-4D97-AF65-F5344CB8AC3E}">
        <p14:creationId xmlns="" xmlns:p14="http://schemas.microsoft.com/office/powerpoint/2010/main" val="1733433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2799"/>
          </a:xfrm>
        </p:spPr>
        <p:txBody>
          <a:bodyPr>
            <a:noAutofit/>
          </a:bodyPr>
          <a:lstStyle/>
          <a:p>
            <a:pPr algn="ctr"/>
            <a:r>
              <a:rPr lang="en-US" sz="7200" b="1" i="1" dirty="0" smtClean="0">
                <a:latin typeface="Arial Black" panose="020B0A04020102020204" pitchFamily="34" charset="0"/>
              </a:rPr>
              <a:t>Journal Entry 10/28/15</a:t>
            </a:r>
            <a:endParaRPr lang="en-US" sz="7200" b="1" i="1" dirty="0">
              <a:latin typeface="Arial Black" panose="020B0A04020102020204" pitchFamily="34" charset="0"/>
            </a:endParaRPr>
          </a:p>
        </p:txBody>
      </p:sp>
      <p:sp>
        <p:nvSpPr>
          <p:cNvPr id="3" name="Content Placeholder 2"/>
          <p:cNvSpPr>
            <a:spLocks noGrp="1"/>
          </p:cNvSpPr>
          <p:nvPr>
            <p:ph idx="1"/>
          </p:nvPr>
        </p:nvSpPr>
        <p:spPr>
          <a:xfrm>
            <a:off x="0" y="876300"/>
            <a:ext cx="12192000" cy="5981699"/>
          </a:xfrm>
        </p:spPr>
        <p:txBody>
          <a:bodyPr>
            <a:normAutofit/>
          </a:bodyPr>
          <a:lstStyle/>
          <a:p>
            <a:r>
              <a:rPr lang="en-US" sz="8800" b="1" i="1" dirty="0" smtClean="0"/>
              <a:t>Which Reconstruction plan was used, why do you think this is the case?</a:t>
            </a:r>
            <a:endParaRPr lang="en-US" sz="8800" b="1" i="1" dirty="0"/>
          </a:p>
        </p:txBody>
      </p:sp>
    </p:spTree>
    <p:extLst>
      <p:ext uri="{BB962C8B-B14F-4D97-AF65-F5344CB8AC3E}">
        <p14:creationId xmlns="" xmlns:p14="http://schemas.microsoft.com/office/powerpoint/2010/main" val="44440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3300"/>
          </a:xfrm>
        </p:spPr>
        <p:txBody>
          <a:bodyPr>
            <a:normAutofit/>
          </a:bodyPr>
          <a:lstStyle/>
          <a:p>
            <a:r>
              <a:rPr lang="en-US" sz="5400" b="1" i="1" dirty="0" smtClean="0">
                <a:latin typeface="Arial Black" panose="020B0A04020102020204" pitchFamily="34" charset="0"/>
              </a:rPr>
              <a:t>Daily Agenda/Goals – 10/28/15</a:t>
            </a:r>
            <a:endParaRPr lang="en-US" sz="5400" b="1" i="1" dirty="0">
              <a:latin typeface="Arial Black" panose="020B0A04020102020204" pitchFamily="34" charset="0"/>
            </a:endParaRPr>
          </a:p>
        </p:txBody>
      </p:sp>
      <p:sp>
        <p:nvSpPr>
          <p:cNvPr id="3" name="Content Placeholder 2"/>
          <p:cNvSpPr>
            <a:spLocks noGrp="1"/>
          </p:cNvSpPr>
          <p:nvPr>
            <p:ph idx="1"/>
          </p:nvPr>
        </p:nvSpPr>
        <p:spPr>
          <a:xfrm>
            <a:off x="0" y="835024"/>
            <a:ext cx="12192000" cy="6022975"/>
          </a:xfrm>
        </p:spPr>
        <p:txBody>
          <a:bodyPr>
            <a:noAutofit/>
          </a:bodyPr>
          <a:lstStyle/>
          <a:p>
            <a:r>
              <a:rPr lang="en-US" sz="5400" dirty="0" smtClean="0"/>
              <a:t>Agenda:</a:t>
            </a:r>
          </a:p>
          <a:p>
            <a:pPr lvl="1"/>
            <a:r>
              <a:rPr lang="en-US" sz="4800" dirty="0" smtClean="0"/>
              <a:t>Reconstruction</a:t>
            </a:r>
          </a:p>
          <a:p>
            <a:r>
              <a:rPr lang="en-US" sz="5400" dirty="0" smtClean="0"/>
              <a:t>Goals</a:t>
            </a:r>
          </a:p>
          <a:p>
            <a:pPr lvl="1"/>
            <a:r>
              <a:rPr lang="en-US" sz="4800" dirty="0" smtClean="0"/>
              <a:t>Wade-Davis</a:t>
            </a:r>
          </a:p>
          <a:p>
            <a:pPr lvl="1"/>
            <a:r>
              <a:rPr lang="en-US" sz="4800" dirty="0" smtClean="0"/>
              <a:t>Lincoln Plan</a:t>
            </a:r>
          </a:p>
          <a:p>
            <a:pPr lvl="1"/>
            <a:r>
              <a:rPr lang="en-US" sz="4800" dirty="0" smtClean="0"/>
              <a:t>Freedman’s Bureau</a:t>
            </a:r>
          </a:p>
          <a:p>
            <a:pPr lvl="1"/>
            <a:r>
              <a:rPr lang="en-US" sz="4800" dirty="0" smtClean="0"/>
              <a:t>Black Codes</a:t>
            </a:r>
          </a:p>
          <a:p>
            <a:pPr lvl="1"/>
            <a:r>
              <a:rPr lang="en-US" sz="4800" dirty="0" smtClean="0"/>
              <a:t>14</a:t>
            </a:r>
            <a:r>
              <a:rPr lang="en-US" sz="4800" baseline="30000" dirty="0" smtClean="0"/>
              <a:t>th</a:t>
            </a:r>
            <a:r>
              <a:rPr lang="en-US" sz="4800" dirty="0" smtClean="0"/>
              <a:t> Amendment</a:t>
            </a:r>
            <a:endParaRPr lang="en-US" sz="4800" dirty="0"/>
          </a:p>
        </p:txBody>
      </p:sp>
    </p:spTree>
    <p:extLst>
      <p:ext uri="{BB962C8B-B14F-4D97-AF65-F5344CB8AC3E}">
        <p14:creationId xmlns="" xmlns:p14="http://schemas.microsoft.com/office/powerpoint/2010/main" val="3411897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83143" cy="1325563"/>
          </a:xfrm>
        </p:spPr>
        <p:txBody>
          <a:bodyPr>
            <a:normAutofit/>
          </a:bodyPr>
          <a:lstStyle/>
          <a:p>
            <a:pPr algn="ctr"/>
            <a:r>
              <a:rPr lang="en-US" sz="8800" b="1" i="1" dirty="0" smtClean="0">
                <a:latin typeface="Arial Black" panose="020B0A04020102020204" pitchFamily="34" charset="0"/>
              </a:rPr>
              <a:t>Reading Debrief </a:t>
            </a:r>
            <a:endParaRPr lang="en-US" sz="8800" b="1" i="1" dirty="0">
              <a:latin typeface="Arial Black" panose="020B0A04020102020204" pitchFamily="34" charset="0"/>
            </a:endParaRPr>
          </a:p>
        </p:txBody>
      </p:sp>
      <p:sp>
        <p:nvSpPr>
          <p:cNvPr id="3" name="Content Placeholder 2"/>
          <p:cNvSpPr>
            <a:spLocks noGrp="1"/>
          </p:cNvSpPr>
          <p:nvPr>
            <p:ph idx="1"/>
          </p:nvPr>
        </p:nvSpPr>
        <p:spPr>
          <a:xfrm>
            <a:off x="0" y="1355044"/>
            <a:ext cx="12192000" cy="5502955"/>
          </a:xfrm>
        </p:spPr>
        <p:txBody>
          <a:bodyPr>
            <a:normAutofit/>
          </a:bodyPr>
          <a:lstStyle/>
          <a:p>
            <a:r>
              <a:rPr lang="en-US" sz="6000" dirty="0" smtClean="0"/>
              <a:t>How does Lincoln intend to re-introduce the south back into the Union?</a:t>
            </a:r>
          </a:p>
          <a:p>
            <a:r>
              <a:rPr lang="en-US" sz="6000" dirty="0" smtClean="0"/>
              <a:t>How does congresses plan differ from Lincoln’s plan?</a:t>
            </a:r>
          </a:p>
          <a:p>
            <a:r>
              <a:rPr lang="en-US" sz="6000" dirty="0" smtClean="0"/>
              <a:t>Which plan would you choose?</a:t>
            </a:r>
            <a:endParaRPr lang="en-US" sz="6000" dirty="0"/>
          </a:p>
        </p:txBody>
      </p:sp>
    </p:spTree>
    <p:extLst>
      <p:ext uri="{BB962C8B-B14F-4D97-AF65-F5344CB8AC3E}">
        <p14:creationId xmlns="" xmlns:p14="http://schemas.microsoft.com/office/powerpoint/2010/main" val="11185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530244255"/>
              </p:ext>
            </p:extLst>
          </p:nvPr>
        </p:nvGraphicFramePr>
        <p:xfrm>
          <a:off x="241300" y="1238249"/>
          <a:ext cx="11711214" cy="5442676"/>
        </p:xfrm>
        <a:graphic>
          <a:graphicData uri="http://schemas.openxmlformats.org/drawingml/2006/table">
            <a:tbl>
              <a:tblPr firstRow="1" bandRow="1">
                <a:tableStyleId>{5C22544A-7EE6-4342-B048-85BDC9FD1C3A}</a:tableStyleId>
              </a:tblPr>
              <a:tblGrid>
                <a:gridCol w="5855607"/>
                <a:gridCol w="5855607"/>
              </a:tblGrid>
              <a:tr h="499291">
                <a:tc>
                  <a:txBody>
                    <a:bodyPr/>
                    <a:lstStyle/>
                    <a:p>
                      <a:pPr algn="ctr"/>
                      <a:r>
                        <a:rPr lang="en-US" sz="2800" dirty="0" smtClean="0"/>
                        <a:t>Lincoln</a:t>
                      </a:r>
                      <a:endParaRPr lang="en-US" sz="2800" dirty="0"/>
                    </a:p>
                  </a:txBody>
                  <a:tcPr/>
                </a:tc>
                <a:tc>
                  <a:txBody>
                    <a:bodyPr/>
                    <a:lstStyle/>
                    <a:p>
                      <a:pPr algn="ctr"/>
                      <a:r>
                        <a:rPr lang="en-US" sz="2800" dirty="0" smtClean="0"/>
                        <a:t>Wade-Davis</a:t>
                      </a:r>
                      <a:endParaRPr lang="en-US" sz="2800" dirty="0"/>
                    </a:p>
                  </a:txBody>
                  <a:tcPr/>
                </a:tc>
              </a:tr>
              <a:tr h="4924516">
                <a:tc>
                  <a:txBody>
                    <a:bodyPr/>
                    <a:lstStyle/>
                    <a:p>
                      <a:pPr>
                        <a:buFont typeface="Arial" pitchFamily="34" charset="0"/>
                        <a:buChar char="•"/>
                      </a:pPr>
                      <a:r>
                        <a:rPr lang="en-US" sz="2800" dirty="0" smtClean="0"/>
                        <a:t>Oath</a:t>
                      </a:r>
                      <a:r>
                        <a:rPr lang="en-US" sz="2800" baseline="0" dirty="0" smtClean="0"/>
                        <a:t> of loyalty pledging to not take up arms against the Union and obey anti-slavery laws</a:t>
                      </a:r>
                    </a:p>
                    <a:p>
                      <a:pPr>
                        <a:buFont typeface="Arial" pitchFamily="34" charset="0"/>
                        <a:buChar char="•"/>
                      </a:pPr>
                      <a:r>
                        <a:rPr lang="en-US" sz="2800" dirty="0" smtClean="0"/>
                        <a:t>Confederate officials</a:t>
                      </a:r>
                      <a:r>
                        <a:rPr lang="en-US" sz="2800" baseline="0" dirty="0" smtClean="0"/>
                        <a:t> and military leaders were not allowed to exercise rights of citizenship, but were still counted as citizens</a:t>
                      </a:r>
                    </a:p>
                    <a:p>
                      <a:pPr>
                        <a:buFont typeface="Arial" pitchFamily="34" charset="0"/>
                        <a:buChar char="•"/>
                      </a:pPr>
                      <a:r>
                        <a:rPr lang="en-US" sz="2800" baseline="0" dirty="0" smtClean="0"/>
                        <a:t>When 10% of population pre-war take the oath, they can create a new </a:t>
                      </a:r>
                      <a:r>
                        <a:rPr lang="en-US" sz="2800" baseline="0" dirty="0" err="1" smtClean="0"/>
                        <a:t>gov’t</a:t>
                      </a:r>
                      <a:endParaRPr lang="en-US" sz="2800" baseline="0" dirty="0" smtClean="0"/>
                    </a:p>
                    <a:p>
                      <a:pPr>
                        <a:buFont typeface="Arial" pitchFamily="34" charset="0"/>
                        <a:buChar char="•"/>
                      </a:pPr>
                      <a:r>
                        <a:rPr lang="en-US" sz="2800" baseline="0" dirty="0" smtClean="0"/>
                        <a:t>Slavery must be abolished</a:t>
                      </a:r>
                    </a:p>
                    <a:p>
                      <a:pPr>
                        <a:buFont typeface="Arial" pitchFamily="34" charset="0"/>
                        <a:buChar char="•"/>
                      </a:pPr>
                      <a:endParaRPr lang="en-US" dirty="0"/>
                    </a:p>
                  </a:txBody>
                  <a:tcPr/>
                </a:tc>
                <a:tc>
                  <a:txBody>
                    <a:bodyPr/>
                    <a:lstStyle/>
                    <a:p>
                      <a:pPr>
                        <a:buFont typeface="Arial" pitchFamily="34" charset="0"/>
                        <a:buChar char="•"/>
                      </a:pPr>
                      <a:r>
                        <a:rPr lang="en-US" sz="2800" dirty="0" smtClean="0"/>
                        <a:t>Anyone who voluntarily</a:t>
                      </a:r>
                      <a:r>
                        <a:rPr lang="en-US" sz="2800" baseline="0" dirty="0" smtClean="0"/>
                        <a:t> participated in the confederate government or army is unable to participate in new government</a:t>
                      </a:r>
                    </a:p>
                    <a:p>
                      <a:pPr>
                        <a:buFont typeface="Arial" pitchFamily="34" charset="0"/>
                        <a:buChar char="•"/>
                      </a:pPr>
                      <a:r>
                        <a:rPr lang="en-US" sz="2800" baseline="0" dirty="0" smtClean="0"/>
                        <a:t>New Governors in former Confederate states will be appointed by the President of the USA</a:t>
                      </a:r>
                    </a:p>
                    <a:p>
                      <a:pPr>
                        <a:buFont typeface="Arial" pitchFamily="34" charset="0"/>
                        <a:buChar char="•"/>
                      </a:pPr>
                      <a:r>
                        <a:rPr lang="en-US" sz="2800" baseline="0" dirty="0" smtClean="0"/>
                        <a:t>50% of white men in pre-war numbers must swear an oath loyalty before the state gets recognized</a:t>
                      </a:r>
                    </a:p>
                    <a:p>
                      <a:pPr>
                        <a:buFont typeface="Arial" pitchFamily="34" charset="0"/>
                        <a:buChar char="•"/>
                      </a:pPr>
                      <a:endParaRPr lang="en-US" dirty="0"/>
                    </a:p>
                  </a:txBody>
                  <a:tcPr/>
                </a:tc>
              </a:tr>
            </a:tbl>
          </a:graphicData>
        </a:graphic>
      </p:graphicFrame>
      <p:sp>
        <p:nvSpPr>
          <p:cNvPr id="3" name="Title 2"/>
          <p:cNvSpPr>
            <a:spLocks noGrp="1"/>
          </p:cNvSpPr>
          <p:nvPr>
            <p:ph type="title"/>
          </p:nvPr>
        </p:nvSpPr>
        <p:spPr>
          <a:xfrm>
            <a:off x="0" y="0"/>
            <a:ext cx="12192000" cy="1325563"/>
          </a:xfrm>
        </p:spPr>
        <p:txBody>
          <a:bodyPr>
            <a:normAutofit/>
          </a:bodyPr>
          <a:lstStyle/>
          <a:p>
            <a:pPr algn="ctr"/>
            <a:r>
              <a:rPr lang="en-US" sz="8000" b="1" i="1" dirty="0" smtClean="0">
                <a:latin typeface="Arial Black" panose="020B0A04020102020204" pitchFamily="34" charset="0"/>
              </a:rPr>
              <a:t>Lincoln v Wade-Davis</a:t>
            </a:r>
            <a:endParaRPr lang="en-US" sz="8000" b="1" i="1" dirty="0">
              <a:latin typeface="Arial Black" panose="020B0A04020102020204" pitchFamily="34" charset="0"/>
            </a:endParaRPr>
          </a:p>
        </p:txBody>
      </p:sp>
    </p:spTree>
    <p:extLst>
      <p:ext uri="{BB962C8B-B14F-4D97-AF65-F5344CB8AC3E}">
        <p14:creationId xmlns="" xmlns:p14="http://schemas.microsoft.com/office/powerpoint/2010/main" val="2023678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484" y="1150711"/>
            <a:ext cx="11723915" cy="5522232"/>
          </a:xfrm>
        </p:spPr>
        <p:txBody>
          <a:bodyPr>
            <a:noAutofit/>
          </a:bodyPr>
          <a:lstStyle/>
          <a:p>
            <a:r>
              <a:rPr lang="en-US" dirty="0"/>
              <a:t>Th</a:t>
            </a:r>
            <a:r>
              <a:rPr lang="en-US" sz="4400" dirty="0"/>
              <a:t>e </a:t>
            </a:r>
            <a:r>
              <a:rPr lang="en-US" sz="4400" dirty="0" smtClean="0"/>
              <a:t>Bureau’s intention was to help </a:t>
            </a:r>
            <a:r>
              <a:rPr lang="en-US" sz="4400" dirty="0"/>
              <a:t>solve everyday problems of the newly freed slaves, such as </a:t>
            </a:r>
            <a:r>
              <a:rPr lang="en-US" sz="4400" b="1" dirty="0"/>
              <a:t>clothing, food, water, health care, communication with family members</a:t>
            </a:r>
            <a:r>
              <a:rPr lang="en-US" sz="4400" b="1" dirty="0" smtClean="0"/>
              <a:t>, </a:t>
            </a:r>
            <a:r>
              <a:rPr lang="en-US" sz="4400" b="1" i="1" dirty="0" smtClean="0"/>
              <a:t>education</a:t>
            </a:r>
            <a:r>
              <a:rPr lang="en-US" sz="4400" b="1" dirty="0" smtClean="0"/>
              <a:t> </a:t>
            </a:r>
            <a:r>
              <a:rPr lang="en-US" sz="4400" b="1" dirty="0"/>
              <a:t>and jobs</a:t>
            </a:r>
            <a:r>
              <a:rPr lang="en-US" sz="4400" dirty="0"/>
              <a:t>. It distributed 15 million rations of food to African </a:t>
            </a:r>
            <a:r>
              <a:rPr lang="en-US" sz="4400" dirty="0" smtClean="0"/>
              <a:t>Americans and </a:t>
            </a:r>
            <a:r>
              <a:rPr lang="en-US" sz="4400" dirty="0"/>
              <a:t>set up a system </a:t>
            </a:r>
            <a:r>
              <a:rPr lang="en-US" sz="4400" dirty="0" smtClean="0"/>
              <a:t>where (primarily white) planters </a:t>
            </a:r>
            <a:r>
              <a:rPr lang="en-US" sz="4400" dirty="0"/>
              <a:t>could borrow rations in order to feed freedmen they employed</a:t>
            </a:r>
            <a:r>
              <a:rPr lang="en-US" sz="4400" dirty="0" smtClean="0"/>
              <a:t>. (Wikipedia)</a:t>
            </a:r>
          </a:p>
        </p:txBody>
      </p:sp>
      <p:sp>
        <p:nvSpPr>
          <p:cNvPr id="3" name="Title 2"/>
          <p:cNvSpPr>
            <a:spLocks noGrp="1"/>
          </p:cNvSpPr>
          <p:nvPr>
            <p:ph type="title"/>
          </p:nvPr>
        </p:nvSpPr>
        <p:spPr>
          <a:xfrm>
            <a:off x="0" y="0"/>
            <a:ext cx="12192000" cy="1325563"/>
          </a:xfrm>
        </p:spPr>
        <p:txBody>
          <a:bodyPr>
            <a:normAutofit/>
          </a:bodyPr>
          <a:lstStyle/>
          <a:p>
            <a:pPr algn="ctr"/>
            <a:r>
              <a:rPr lang="en-US" sz="8000" b="1" i="1" dirty="0" smtClean="0">
                <a:latin typeface="Arial Black" panose="020B0A04020102020204" pitchFamily="34" charset="0"/>
              </a:rPr>
              <a:t>Freedman’s Bureau</a:t>
            </a:r>
            <a:endParaRPr lang="en-US" sz="8000" b="1" i="1" dirty="0">
              <a:latin typeface="Arial Black" panose="020B0A04020102020204" pitchFamily="34" charset="0"/>
            </a:endParaRPr>
          </a:p>
        </p:txBody>
      </p:sp>
      <p:pic>
        <p:nvPicPr>
          <p:cNvPr id="5" name="Picture 2" descr="File:Freedman bureau harpers carto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057" y="985836"/>
            <a:ext cx="11876314" cy="57850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741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6600" b="1" i="1" dirty="0" smtClean="0">
                <a:latin typeface="Arial Black" panose="020B0A04020102020204" pitchFamily="34" charset="0"/>
              </a:rPr>
              <a:t>The Death of Honest Abe</a:t>
            </a:r>
            <a:endParaRPr lang="en-US" sz="6600" b="1" i="1" dirty="0">
              <a:latin typeface="Arial Black" panose="020B0A04020102020204" pitchFamily="34" charset="0"/>
            </a:endParaRPr>
          </a:p>
        </p:txBody>
      </p:sp>
      <p:sp>
        <p:nvSpPr>
          <p:cNvPr id="3" name="Content Placeholder 2"/>
          <p:cNvSpPr>
            <a:spLocks noGrp="1"/>
          </p:cNvSpPr>
          <p:nvPr>
            <p:ph idx="1"/>
          </p:nvPr>
        </p:nvSpPr>
        <p:spPr>
          <a:xfrm>
            <a:off x="0" y="1365930"/>
            <a:ext cx="12192000" cy="5492069"/>
          </a:xfrm>
        </p:spPr>
        <p:txBody>
          <a:bodyPr>
            <a:normAutofit/>
          </a:bodyPr>
          <a:lstStyle/>
          <a:p>
            <a:r>
              <a:rPr lang="en-US" sz="4800" dirty="0" smtClean="0"/>
              <a:t>What do we know about the death of Abraham Lincoln?</a:t>
            </a:r>
          </a:p>
          <a:p>
            <a:pPr lvl="1"/>
            <a:r>
              <a:rPr lang="en-US" sz="4400" dirty="0" smtClean="0"/>
              <a:t>Discuss as a table</a:t>
            </a:r>
            <a:endParaRPr lang="en-US" sz="4400" dirty="0"/>
          </a:p>
        </p:txBody>
      </p:sp>
      <p:pic>
        <p:nvPicPr>
          <p:cNvPr id="4" name="Picture 3"/>
          <p:cNvPicPr>
            <a:picLocks noChangeAspect="1"/>
          </p:cNvPicPr>
          <p:nvPr/>
        </p:nvPicPr>
        <p:blipFill>
          <a:blip r:embed="rId2" cstate="print"/>
          <a:stretch>
            <a:fillRect/>
          </a:stretch>
        </p:blipFill>
        <p:spPr>
          <a:xfrm>
            <a:off x="9056914" y="2003536"/>
            <a:ext cx="2896281" cy="4776983"/>
          </a:xfrm>
          <a:prstGeom prst="rect">
            <a:avLst/>
          </a:prstGeom>
        </p:spPr>
      </p:pic>
      <p:pic>
        <p:nvPicPr>
          <p:cNvPr id="5" name="Picture 4"/>
          <p:cNvPicPr>
            <a:picLocks noChangeAspect="1"/>
          </p:cNvPicPr>
          <p:nvPr/>
        </p:nvPicPr>
        <p:blipFill>
          <a:blip r:embed="rId3" cstate="print"/>
          <a:stretch>
            <a:fillRect/>
          </a:stretch>
        </p:blipFill>
        <p:spPr>
          <a:xfrm>
            <a:off x="1803626" y="3429000"/>
            <a:ext cx="3398230" cy="3351519"/>
          </a:xfrm>
          <a:prstGeom prst="rect">
            <a:avLst/>
          </a:prstGeom>
        </p:spPr>
      </p:pic>
    </p:spTree>
    <p:extLst>
      <p:ext uri="{BB962C8B-B14F-4D97-AF65-F5344CB8AC3E}">
        <p14:creationId xmlns="" xmlns:p14="http://schemas.microsoft.com/office/powerpoint/2010/main" val="2873800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971" y="718458"/>
            <a:ext cx="11985171" cy="6019799"/>
          </a:xfrm>
          <a:solidFill>
            <a:srgbClr val="292929">
              <a:alpha val="60000"/>
            </a:srgbClr>
          </a:solidFill>
        </p:spPr>
        <p:txBody>
          <a:bodyPr>
            <a:normAutofit fontScale="92500" lnSpcReduction="10000"/>
          </a:bodyPr>
          <a:lstStyle/>
          <a:p>
            <a:r>
              <a:rPr lang="en-US" dirty="0">
                <a:solidFill>
                  <a:schemeClr val="bg1"/>
                </a:solidFill>
              </a:rPr>
              <a:t>Black Codes restricted black people's right to own property, conduct business, buy and lease land, and move freely through public </a:t>
            </a:r>
            <a:r>
              <a:rPr lang="en-US" dirty="0" smtClean="0">
                <a:solidFill>
                  <a:schemeClr val="bg1"/>
                </a:solidFill>
              </a:rPr>
              <a:t>spaces. A </a:t>
            </a:r>
            <a:r>
              <a:rPr lang="en-US" dirty="0">
                <a:solidFill>
                  <a:schemeClr val="bg1"/>
                </a:solidFill>
              </a:rPr>
              <a:t>central element of the Black Codes were vagrancy laws, in which states classified not working as criminal </a:t>
            </a:r>
            <a:r>
              <a:rPr lang="en-US" dirty="0" smtClean="0">
                <a:solidFill>
                  <a:schemeClr val="bg1"/>
                </a:solidFill>
              </a:rPr>
              <a:t>behavior. Failure </a:t>
            </a:r>
            <a:r>
              <a:rPr lang="en-US" dirty="0">
                <a:solidFill>
                  <a:schemeClr val="bg1"/>
                </a:solidFill>
              </a:rPr>
              <a:t>to pay a certain tax, or to comply with other laws, could also be construed as </a:t>
            </a:r>
            <a:r>
              <a:rPr lang="en-US" dirty="0" smtClean="0">
                <a:solidFill>
                  <a:schemeClr val="bg1"/>
                </a:solidFill>
              </a:rPr>
              <a:t>vagrancy</a:t>
            </a:r>
          </a:p>
          <a:p>
            <a:r>
              <a:rPr lang="en-US" dirty="0">
                <a:solidFill>
                  <a:schemeClr val="bg1"/>
                </a:solidFill>
              </a:rPr>
              <a:t>Strict punishments against theft also served to ensnare many people in the legal system. Previously, Blacks had been part of the domestic economy on a plantation, and were more or less able to use supplies that were available. After emancipation, the same act performed by someone working the same land might be labeled as theft, leading to arrest and involuntary labor</a:t>
            </a:r>
            <a:r>
              <a:rPr lang="en-US" dirty="0" smtClean="0">
                <a:solidFill>
                  <a:schemeClr val="bg1"/>
                </a:solidFill>
              </a:rPr>
              <a:t>.</a:t>
            </a:r>
          </a:p>
          <a:p>
            <a:r>
              <a:rPr lang="en-US" dirty="0">
                <a:solidFill>
                  <a:schemeClr val="bg1"/>
                </a:solidFill>
              </a:rPr>
              <a:t>Some states explicitly curtailed Black people's right to bear arms, justifying these laws with claims of imminent insurrection</a:t>
            </a:r>
            <a:r>
              <a:rPr lang="en-US" dirty="0" smtClean="0">
                <a:solidFill>
                  <a:schemeClr val="bg1"/>
                </a:solidFill>
              </a:rPr>
              <a:t>.</a:t>
            </a:r>
          </a:p>
          <a:p>
            <a:r>
              <a:rPr lang="en-US" dirty="0">
                <a:solidFill>
                  <a:schemeClr val="bg1"/>
                </a:solidFill>
              </a:rPr>
              <a:t>Samuel McCall commented in 1899 that the Black Codes had "established a condition but little better than that of slavery, and in one important respect far worse": by severing the property relationship, they had diminished the incentive for property owners to ensure the relative health and survival of their workers</a:t>
            </a:r>
            <a:r>
              <a:rPr lang="en-US" dirty="0" smtClean="0">
                <a:solidFill>
                  <a:schemeClr val="bg1"/>
                </a:solidFill>
              </a:rPr>
              <a:t>. (Wikipedia)</a:t>
            </a:r>
            <a:endParaRPr lang="en-US" dirty="0">
              <a:solidFill>
                <a:schemeClr val="bg1"/>
              </a:solidFill>
            </a:endParaRPr>
          </a:p>
        </p:txBody>
      </p:sp>
      <p:sp>
        <p:nvSpPr>
          <p:cNvPr id="3" name="Title 2"/>
          <p:cNvSpPr>
            <a:spLocks noGrp="1"/>
          </p:cNvSpPr>
          <p:nvPr>
            <p:ph type="title"/>
          </p:nvPr>
        </p:nvSpPr>
        <p:spPr>
          <a:xfrm>
            <a:off x="-1" y="0"/>
            <a:ext cx="12083143" cy="914401"/>
          </a:xfrm>
        </p:spPr>
        <p:txBody>
          <a:bodyPr>
            <a:normAutofit/>
          </a:bodyPr>
          <a:lstStyle/>
          <a:p>
            <a:pPr algn="ctr"/>
            <a:r>
              <a:rPr lang="en-US" sz="5400" i="1" dirty="0" smtClean="0">
                <a:latin typeface="Arial Black" panose="020B0A04020102020204" pitchFamily="34" charset="0"/>
              </a:rPr>
              <a:t>Black Codes: Passed 1865/66</a:t>
            </a:r>
            <a:endParaRPr lang="en-US" sz="5400" i="1" dirty="0">
              <a:latin typeface="Arial Black" panose="020B0A04020102020204" pitchFamily="34" charset="0"/>
            </a:endParaRPr>
          </a:p>
        </p:txBody>
      </p:sp>
    </p:spTree>
    <p:extLst>
      <p:ext uri="{BB962C8B-B14F-4D97-AF65-F5344CB8AC3E}">
        <p14:creationId xmlns="" xmlns:p14="http://schemas.microsoft.com/office/powerpoint/2010/main" val="2243095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32114"/>
          </a:xfrm>
        </p:spPr>
        <p:txBody>
          <a:bodyPr>
            <a:normAutofit fontScale="90000"/>
          </a:bodyPr>
          <a:lstStyle/>
          <a:p>
            <a:pPr algn="ctr"/>
            <a:r>
              <a:rPr lang="en-US" sz="6000" b="1" i="1" dirty="0" smtClean="0">
                <a:latin typeface="Arial Black" panose="020B0A04020102020204" pitchFamily="34" charset="0"/>
              </a:rPr>
              <a:t>14</a:t>
            </a:r>
            <a:r>
              <a:rPr lang="en-US" sz="6000" b="1" i="1" baseline="30000" dirty="0" smtClean="0">
                <a:latin typeface="Arial Black" panose="020B0A04020102020204" pitchFamily="34" charset="0"/>
              </a:rPr>
              <a:t>th</a:t>
            </a:r>
            <a:r>
              <a:rPr lang="en-US" sz="6000" b="1" i="1" dirty="0" smtClean="0">
                <a:latin typeface="Arial Black" panose="020B0A04020102020204" pitchFamily="34" charset="0"/>
              </a:rPr>
              <a:t> Amendment Ratified 1868</a:t>
            </a:r>
            <a:endParaRPr lang="en-US" sz="6000" b="1" i="1" dirty="0">
              <a:latin typeface="Arial Black" panose="020B0A04020102020204" pitchFamily="34" charset="0"/>
            </a:endParaRPr>
          </a:p>
        </p:txBody>
      </p:sp>
      <p:sp>
        <p:nvSpPr>
          <p:cNvPr id="3" name="Content Placeholder 2"/>
          <p:cNvSpPr>
            <a:spLocks noGrp="1"/>
          </p:cNvSpPr>
          <p:nvPr>
            <p:ph idx="1"/>
          </p:nvPr>
        </p:nvSpPr>
        <p:spPr>
          <a:xfrm>
            <a:off x="0" y="889454"/>
            <a:ext cx="12192000" cy="5968546"/>
          </a:xfrm>
        </p:spPr>
        <p:txBody>
          <a:bodyPr>
            <a:normAutofit fontScale="85000" lnSpcReduction="20000"/>
          </a:bodyPr>
          <a:lstStyle/>
          <a:p>
            <a:r>
              <a:rPr lang="en-US" sz="4800" dirty="0" smtClean="0"/>
              <a:t>In your table groups go through and look at the 14</a:t>
            </a:r>
            <a:r>
              <a:rPr lang="en-US" sz="4800" baseline="30000" dirty="0" smtClean="0"/>
              <a:t>th</a:t>
            </a:r>
            <a:r>
              <a:rPr lang="en-US" sz="4800" dirty="0" smtClean="0"/>
              <a:t> amendment and see if/how it applies to each on of these issues…</a:t>
            </a:r>
          </a:p>
          <a:p>
            <a:pPr marL="1200150" lvl="1" indent="-742950">
              <a:buFont typeface="+mj-lt"/>
              <a:buAutoNum type="arabicPeriod"/>
            </a:pPr>
            <a:r>
              <a:rPr lang="en-US" sz="4800" i="1" dirty="0"/>
              <a:t>What should be done with the rebel leaders</a:t>
            </a:r>
            <a:r>
              <a:rPr lang="en-US" sz="4800" i="1" dirty="0" smtClean="0"/>
              <a:t>?</a:t>
            </a:r>
          </a:p>
          <a:p>
            <a:pPr marL="1200150" lvl="1" indent="-742950">
              <a:buFont typeface="+mj-lt"/>
              <a:buAutoNum type="arabicPeriod"/>
            </a:pPr>
            <a:r>
              <a:rPr lang="en-US" sz="4800" dirty="0"/>
              <a:t>What should Southern states be required to do to be re-admitted into the Union</a:t>
            </a:r>
            <a:r>
              <a:rPr lang="en-US" sz="4800" dirty="0" smtClean="0"/>
              <a:t>?</a:t>
            </a:r>
          </a:p>
          <a:p>
            <a:pPr marL="1200150" lvl="1" indent="-742950">
              <a:buFont typeface="+mj-lt"/>
              <a:buAutoNum type="arabicPeriod"/>
            </a:pPr>
            <a:r>
              <a:rPr lang="en-US" sz="4800" dirty="0" smtClean="0"/>
              <a:t>Who is responsible for paying for the destruction of the south?</a:t>
            </a:r>
          </a:p>
          <a:p>
            <a:pPr marL="1200150" lvl="1" indent="-742950">
              <a:buFont typeface="+mj-lt"/>
              <a:buAutoNum type="arabicPeriod"/>
            </a:pPr>
            <a:r>
              <a:rPr lang="en-US" sz="4800" dirty="0" smtClean="0"/>
              <a:t>Does the 14</a:t>
            </a:r>
            <a:r>
              <a:rPr lang="en-US" sz="4800" baseline="30000" dirty="0" smtClean="0"/>
              <a:t>th</a:t>
            </a:r>
            <a:r>
              <a:rPr lang="en-US" sz="4800" dirty="0" smtClean="0"/>
              <a:t> Amendment deal with Black Codes?</a:t>
            </a:r>
          </a:p>
          <a:p>
            <a:pPr marL="1200150" lvl="1" indent="-742950">
              <a:buFont typeface="+mj-lt"/>
              <a:buAutoNum type="arabicPeriod"/>
            </a:pPr>
            <a:r>
              <a:rPr lang="en-US" sz="4800" dirty="0" smtClean="0"/>
              <a:t>Electing state representation in the government?</a:t>
            </a:r>
          </a:p>
          <a:p>
            <a:r>
              <a:rPr lang="en-US" sz="5400" dirty="0" smtClean="0"/>
              <a:t>You have </a:t>
            </a:r>
            <a:r>
              <a:rPr lang="en-US" sz="5400" b="1" dirty="0" smtClean="0">
                <a:solidFill>
                  <a:srgbClr val="FF0000"/>
                </a:solidFill>
              </a:rPr>
              <a:t>10 minutes to complete this exercise </a:t>
            </a:r>
          </a:p>
          <a:p>
            <a:pPr marL="457200" lvl="1" indent="0">
              <a:buNone/>
            </a:pPr>
            <a:endParaRPr lang="en-US" sz="4400" dirty="0"/>
          </a:p>
        </p:txBody>
      </p:sp>
    </p:spTree>
    <p:extLst>
      <p:ext uri="{BB962C8B-B14F-4D97-AF65-F5344CB8AC3E}">
        <p14:creationId xmlns="" xmlns:p14="http://schemas.microsoft.com/office/powerpoint/2010/main" val="1901584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i="1" dirty="0">
                <a:latin typeface="Arial Black" panose="020B0A04020102020204" pitchFamily="34" charset="0"/>
              </a:rPr>
              <a:t>Reconstruction Issue #1:  What should be done with the rebel leaders?</a:t>
            </a:r>
          </a:p>
        </p:txBody>
      </p:sp>
      <p:sp>
        <p:nvSpPr>
          <p:cNvPr id="3" name="Content Placeholder 2"/>
          <p:cNvSpPr>
            <a:spLocks noGrp="1"/>
          </p:cNvSpPr>
          <p:nvPr>
            <p:ph idx="1"/>
          </p:nvPr>
        </p:nvSpPr>
        <p:spPr>
          <a:xfrm>
            <a:off x="-1" y="1355044"/>
            <a:ext cx="7369629" cy="5502955"/>
          </a:xfrm>
        </p:spPr>
        <p:txBody>
          <a:bodyPr>
            <a:normAutofit/>
          </a:bodyPr>
          <a:lstStyle/>
          <a:p>
            <a:r>
              <a:rPr lang="en-US" sz="7200" dirty="0" smtClean="0"/>
              <a:t>Which article addresses this?</a:t>
            </a:r>
          </a:p>
          <a:p>
            <a:r>
              <a:rPr lang="en-US" sz="7200" dirty="0" smtClean="0"/>
              <a:t>How?</a:t>
            </a:r>
          </a:p>
          <a:p>
            <a:r>
              <a:rPr lang="en-US" sz="7200" dirty="0" smtClean="0"/>
              <a:t>Which plan does this reflect?</a:t>
            </a:r>
          </a:p>
        </p:txBody>
      </p:sp>
      <p:pic>
        <p:nvPicPr>
          <p:cNvPr id="4" name="Picture 5" descr="4"/>
          <p:cNvPicPr>
            <a:picLocks noChangeAspect="1" noChangeArrowheads="1"/>
          </p:cNvPicPr>
          <p:nvPr/>
        </p:nvPicPr>
        <p:blipFill>
          <a:blip r:embed="rId2" cstate="print"/>
          <a:srcRect r="2702" b="2985"/>
          <a:stretch>
            <a:fillRect/>
          </a:stretch>
        </p:blipFill>
        <p:spPr>
          <a:xfrm>
            <a:off x="7369629" y="1139597"/>
            <a:ext cx="4691743" cy="5862491"/>
          </a:xfrm>
          <a:prstGeom prst="rect">
            <a:avLst/>
          </a:prstGeom>
          <a:noFill/>
        </p:spPr>
      </p:pic>
    </p:spTree>
    <p:extLst>
      <p:ext uri="{BB962C8B-B14F-4D97-AF65-F5344CB8AC3E}">
        <p14:creationId xmlns="" xmlns:p14="http://schemas.microsoft.com/office/powerpoint/2010/main" val="30237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1971"/>
          </a:xfrm>
        </p:spPr>
        <p:txBody>
          <a:bodyPr>
            <a:normAutofit fontScale="90000"/>
          </a:bodyPr>
          <a:lstStyle/>
          <a:p>
            <a:r>
              <a:rPr lang="en-US" dirty="0">
                <a:latin typeface="Arial Black" panose="020B0A04020102020204" pitchFamily="34" charset="0"/>
              </a:rPr>
              <a:t>Reconstruction Issue #2:  What should Southern states be required to do to be re-admitted into the Union?</a:t>
            </a:r>
          </a:p>
        </p:txBody>
      </p:sp>
      <p:sp>
        <p:nvSpPr>
          <p:cNvPr id="3" name="Content Placeholder 2"/>
          <p:cNvSpPr>
            <a:spLocks noGrp="1"/>
          </p:cNvSpPr>
          <p:nvPr>
            <p:ph idx="1"/>
          </p:nvPr>
        </p:nvSpPr>
        <p:spPr>
          <a:xfrm>
            <a:off x="0" y="1651452"/>
            <a:ext cx="6096000" cy="5206547"/>
          </a:xfrm>
        </p:spPr>
        <p:txBody>
          <a:bodyPr>
            <a:normAutofit fontScale="85000" lnSpcReduction="10000"/>
          </a:bodyPr>
          <a:lstStyle/>
          <a:p>
            <a:r>
              <a:rPr lang="en-US" sz="7200" dirty="0" smtClean="0"/>
              <a:t>Where in the 14</a:t>
            </a:r>
            <a:r>
              <a:rPr lang="en-US" sz="7200" baseline="30000" dirty="0" smtClean="0"/>
              <a:t>th</a:t>
            </a:r>
            <a:r>
              <a:rPr lang="en-US" sz="7200" dirty="0" smtClean="0"/>
              <a:t> amendment is this addressed?</a:t>
            </a:r>
          </a:p>
          <a:p>
            <a:r>
              <a:rPr lang="en-US" sz="7200" dirty="0" smtClean="0"/>
              <a:t>Why?</a:t>
            </a:r>
          </a:p>
          <a:p>
            <a:r>
              <a:rPr lang="en-US" sz="7200" dirty="0" smtClean="0"/>
              <a:t>Which plan does this reflect?</a:t>
            </a:r>
            <a:endParaRPr lang="en-US" sz="7200" dirty="0"/>
          </a:p>
        </p:txBody>
      </p:sp>
      <p:pic>
        <p:nvPicPr>
          <p:cNvPr id="4" name="Picture 5" descr="4"/>
          <p:cNvPicPr>
            <a:picLocks noChangeAspect="1" noChangeArrowheads="1"/>
          </p:cNvPicPr>
          <p:nvPr/>
        </p:nvPicPr>
        <p:blipFill>
          <a:blip r:embed="rId2" cstate="print"/>
          <a:srcRect/>
          <a:stretch>
            <a:fillRect/>
          </a:stretch>
        </p:blipFill>
        <p:spPr>
          <a:xfrm>
            <a:off x="6096000" y="1621971"/>
            <a:ext cx="6096000" cy="5113338"/>
          </a:xfrm>
          <a:prstGeom prst="rect">
            <a:avLst/>
          </a:prstGeom>
          <a:noFill/>
        </p:spPr>
      </p:pic>
    </p:spTree>
    <p:extLst>
      <p:ext uri="{BB962C8B-B14F-4D97-AF65-F5344CB8AC3E}">
        <p14:creationId xmlns="" xmlns:p14="http://schemas.microsoft.com/office/powerpoint/2010/main" val="77582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83"/>
            <a:ext cx="12192000" cy="932769"/>
          </a:xfrm>
        </p:spPr>
        <p:txBody>
          <a:bodyPr>
            <a:noAutofit/>
          </a:bodyPr>
          <a:lstStyle/>
          <a:p>
            <a:pPr algn="ctr"/>
            <a:r>
              <a:rPr lang="en-US" sz="4000" i="1" dirty="0" smtClean="0">
                <a:latin typeface="Arial Black" panose="020B0A04020102020204" pitchFamily="34" charset="0"/>
              </a:rPr>
              <a:t>Reconstruction Issue #3: Who’s buying?</a:t>
            </a:r>
            <a:endParaRPr lang="en-US" sz="4000" i="1" dirty="0">
              <a:latin typeface="Arial Black" panose="020B0A04020102020204" pitchFamily="34" charset="0"/>
            </a:endParaRPr>
          </a:p>
        </p:txBody>
      </p:sp>
      <p:sp>
        <p:nvSpPr>
          <p:cNvPr id="3" name="Content Placeholder 2"/>
          <p:cNvSpPr>
            <a:spLocks noGrp="1"/>
          </p:cNvSpPr>
          <p:nvPr>
            <p:ph idx="1"/>
          </p:nvPr>
        </p:nvSpPr>
        <p:spPr>
          <a:xfrm>
            <a:off x="0" y="791482"/>
            <a:ext cx="6096000" cy="6153604"/>
          </a:xfrm>
        </p:spPr>
        <p:txBody>
          <a:bodyPr>
            <a:noAutofit/>
          </a:bodyPr>
          <a:lstStyle/>
          <a:p>
            <a:r>
              <a:rPr lang="en-US" sz="4800" dirty="0" smtClean="0"/>
              <a:t>Does it talk about this issue in the 14</a:t>
            </a:r>
            <a:r>
              <a:rPr lang="en-US" sz="4800" baseline="30000" dirty="0" smtClean="0"/>
              <a:t>th</a:t>
            </a:r>
            <a:r>
              <a:rPr lang="en-US" sz="4800" dirty="0" smtClean="0"/>
              <a:t> amendment?</a:t>
            </a:r>
          </a:p>
          <a:p>
            <a:r>
              <a:rPr lang="en-US" sz="4800" dirty="0" smtClean="0"/>
              <a:t>Where?</a:t>
            </a:r>
          </a:p>
          <a:p>
            <a:r>
              <a:rPr lang="en-US" sz="4800" dirty="0" smtClean="0"/>
              <a:t>Who is going to pay for damages?</a:t>
            </a:r>
          </a:p>
          <a:p>
            <a:r>
              <a:rPr lang="en-US" sz="4800" dirty="0" smtClean="0"/>
              <a:t>Which plan does it reflect?</a:t>
            </a:r>
            <a:endParaRPr lang="en-US" sz="4800" dirty="0"/>
          </a:p>
        </p:txBody>
      </p:sp>
      <p:pic>
        <p:nvPicPr>
          <p:cNvPr id="4" name="Picture 7" descr="cwp30a"/>
          <p:cNvPicPr>
            <a:picLocks noChangeAspect="1" noChangeArrowheads="1"/>
          </p:cNvPicPr>
          <p:nvPr/>
        </p:nvPicPr>
        <p:blipFill>
          <a:blip r:embed="rId2" cstate="print"/>
          <a:srcRect/>
          <a:stretch>
            <a:fillRect/>
          </a:stretch>
        </p:blipFill>
        <p:spPr>
          <a:xfrm>
            <a:off x="6096000" y="674687"/>
            <a:ext cx="3200400" cy="2754313"/>
          </a:xfrm>
          <a:prstGeom prst="rect">
            <a:avLst/>
          </a:prstGeom>
          <a:noFill/>
        </p:spPr>
      </p:pic>
      <p:pic>
        <p:nvPicPr>
          <p:cNvPr id="5" name="Picture 5" descr="The Destruciton of the South"/>
          <p:cNvPicPr>
            <a:picLocks noChangeAspect="1" noChangeArrowheads="1"/>
          </p:cNvPicPr>
          <p:nvPr/>
        </p:nvPicPr>
        <p:blipFill>
          <a:blip r:embed="rId3" cstate="print"/>
          <a:srcRect/>
          <a:stretch>
            <a:fillRect/>
          </a:stretch>
        </p:blipFill>
        <p:spPr>
          <a:xfrm>
            <a:off x="8732158" y="2547257"/>
            <a:ext cx="3251200" cy="2189163"/>
          </a:xfrm>
          <a:prstGeom prst="rect">
            <a:avLst/>
          </a:prstGeom>
          <a:noFill/>
        </p:spPr>
      </p:pic>
      <p:pic>
        <p:nvPicPr>
          <p:cNvPr id="6" name="Picture 4" descr="Destruction"/>
          <p:cNvPicPr>
            <a:picLocks noChangeAspect="1" noChangeArrowheads="1"/>
          </p:cNvPicPr>
          <p:nvPr/>
        </p:nvPicPr>
        <p:blipFill>
          <a:blip r:embed="rId4" cstate="print"/>
          <a:srcRect/>
          <a:stretch>
            <a:fillRect/>
          </a:stretch>
        </p:blipFill>
        <p:spPr>
          <a:xfrm>
            <a:off x="6331857" y="4452256"/>
            <a:ext cx="4038600" cy="2384651"/>
          </a:xfrm>
          <a:prstGeom prst="rect">
            <a:avLst/>
          </a:prstGeom>
          <a:noFill/>
        </p:spPr>
      </p:pic>
    </p:spTree>
    <p:extLst>
      <p:ext uri="{BB962C8B-B14F-4D97-AF65-F5344CB8AC3E}">
        <p14:creationId xmlns="" xmlns:p14="http://schemas.microsoft.com/office/powerpoint/2010/main" val="16900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5029"/>
          </a:xfrm>
        </p:spPr>
        <p:txBody>
          <a:bodyPr/>
          <a:lstStyle/>
          <a:p>
            <a:pPr algn="ctr"/>
            <a:r>
              <a:rPr lang="en-US" i="1" dirty="0" smtClean="0">
                <a:latin typeface="Arial Black" panose="020B0A04020102020204" pitchFamily="34" charset="0"/>
              </a:rPr>
              <a:t>Reconstruction Issue #4: Black Codes?</a:t>
            </a:r>
            <a:endParaRPr lang="en-US" i="1" dirty="0">
              <a:latin typeface="Arial Black" panose="020B0A04020102020204" pitchFamily="34" charset="0"/>
            </a:endParaRPr>
          </a:p>
        </p:txBody>
      </p:sp>
      <p:sp>
        <p:nvSpPr>
          <p:cNvPr id="3" name="Content Placeholder 2"/>
          <p:cNvSpPr>
            <a:spLocks noGrp="1"/>
          </p:cNvSpPr>
          <p:nvPr>
            <p:ph idx="1"/>
          </p:nvPr>
        </p:nvSpPr>
        <p:spPr>
          <a:xfrm>
            <a:off x="0" y="856796"/>
            <a:ext cx="6096000" cy="6001204"/>
          </a:xfrm>
        </p:spPr>
        <p:txBody>
          <a:bodyPr>
            <a:noAutofit/>
          </a:bodyPr>
          <a:lstStyle/>
          <a:p>
            <a:r>
              <a:rPr lang="en-US" sz="6000" dirty="0" smtClean="0"/>
              <a:t>How does the 14</a:t>
            </a:r>
            <a:r>
              <a:rPr lang="en-US" sz="6000" baseline="30000" dirty="0" smtClean="0"/>
              <a:t>th</a:t>
            </a:r>
            <a:r>
              <a:rPr lang="en-US" sz="6000" dirty="0" smtClean="0"/>
              <a:t> amendment deal with Black Codes?</a:t>
            </a:r>
          </a:p>
          <a:p>
            <a:r>
              <a:rPr lang="en-US" sz="6000" dirty="0" smtClean="0"/>
              <a:t>What section?</a:t>
            </a:r>
          </a:p>
          <a:p>
            <a:r>
              <a:rPr lang="en-US" sz="6000" dirty="0" smtClean="0"/>
              <a:t>Which plan does it reflect?</a:t>
            </a:r>
          </a:p>
          <a:p>
            <a:pPr marL="0" indent="0">
              <a:buNone/>
            </a:pPr>
            <a:endParaRPr lang="en-US" sz="6000" dirty="0"/>
          </a:p>
        </p:txBody>
      </p:sp>
      <p:pic>
        <p:nvPicPr>
          <p:cNvPr id="4" name="Picture 6" descr="douglas"/>
          <p:cNvPicPr>
            <a:picLocks noChangeAspect="1" noChangeArrowheads="1"/>
          </p:cNvPicPr>
          <p:nvPr/>
        </p:nvPicPr>
        <p:blipFill>
          <a:blip r:embed="rId2" cstate="print"/>
          <a:srcRect/>
          <a:stretch>
            <a:fillRect/>
          </a:stretch>
        </p:blipFill>
        <p:spPr>
          <a:xfrm>
            <a:off x="5627914" y="1793875"/>
            <a:ext cx="2775856" cy="3616779"/>
          </a:xfrm>
          <a:prstGeom prst="rect">
            <a:avLst/>
          </a:prstGeom>
          <a:noFill/>
        </p:spPr>
      </p:pic>
      <p:sp>
        <p:nvSpPr>
          <p:cNvPr id="5" name="TextBox 4"/>
          <p:cNvSpPr txBox="1"/>
          <p:nvPr/>
        </p:nvSpPr>
        <p:spPr>
          <a:xfrm>
            <a:off x="8403770" y="856796"/>
            <a:ext cx="3487303" cy="6001643"/>
          </a:xfrm>
          <a:prstGeom prst="rect">
            <a:avLst/>
          </a:prstGeom>
          <a:noFill/>
        </p:spPr>
        <p:txBody>
          <a:bodyPr wrap="square" rtlCol="0">
            <a:spAutoFit/>
          </a:bodyPr>
          <a:lstStyle/>
          <a:p>
            <a:r>
              <a:rPr lang="en-US" sz="2400" b="1" dirty="0"/>
              <a:t>“Though slavery was abolished, </a:t>
            </a:r>
            <a:r>
              <a:rPr lang="en-US" sz="2400" b="1" dirty="0" smtClean="0"/>
              <a:t>the</a:t>
            </a:r>
          </a:p>
          <a:p>
            <a:r>
              <a:rPr lang="en-US" sz="2400" b="1" dirty="0" smtClean="0"/>
              <a:t> </a:t>
            </a:r>
            <a:r>
              <a:rPr lang="en-US" sz="2400" b="1" dirty="0"/>
              <a:t>wrongs of my people were not ended.  </a:t>
            </a:r>
            <a:endParaRPr lang="en-US" sz="2400" b="1" dirty="0" smtClean="0"/>
          </a:p>
          <a:p>
            <a:r>
              <a:rPr lang="en-US" sz="2400" b="1" dirty="0" smtClean="0"/>
              <a:t>Though </a:t>
            </a:r>
            <a:r>
              <a:rPr lang="en-US" sz="2400" b="1" dirty="0"/>
              <a:t>they were not slaves, </a:t>
            </a:r>
            <a:r>
              <a:rPr lang="en-US" sz="2400" b="1" dirty="0" smtClean="0"/>
              <a:t>they</a:t>
            </a:r>
          </a:p>
          <a:p>
            <a:r>
              <a:rPr lang="en-US" sz="2400" b="1" dirty="0" smtClean="0"/>
              <a:t> </a:t>
            </a:r>
            <a:r>
              <a:rPr lang="en-US" sz="2400" b="1" dirty="0"/>
              <a:t>were not yet quite free.  No man </a:t>
            </a:r>
            <a:endParaRPr lang="en-US" sz="2400" b="1" dirty="0" smtClean="0"/>
          </a:p>
          <a:p>
            <a:r>
              <a:rPr lang="en-US" sz="2400" b="1" dirty="0" smtClean="0"/>
              <a:t>can </a:t>
            </a:r>
            <a:r>
              <a:rPr lang="en-US" sz="2400" b="1" dirty="0"/>
              <a:t>be truly free whose liberty is </a:t>
            </a:r>
            <a:endParaRPr lang="en-US" sz="2400" b="1" dirty="0" smtClean="0"/>
          </a:p>
          <a:p>
            <a:r>
              <a:rPr lang="en-US" sz="2400" b="1" dirty="0" smtClean="0"/>
              <a:t>dependent </a:t>
            </a:r>
            <a:r>
              <a:rPr lang="en-US" sz="2400" b="1" dirty="0"/>
              <a:t>upon the thought, </a:t>
            </a:r>
            <a:endParaRPr lang="en-US" sz="2400" b="1" dirty="0" smtClean="0"/>
          </a:p>
          <a:p>
            <a:r>
              <a:rPr lang="en-US" sz="2400" b="1" dirty="0" smtClean="0"/>
              <a:t>feeling</a:t>
            </a:r>
            <a:r>
              <a:rPr lang="en-US" sz="2400" b="1" dirty="0"/>
              <a:t>, and action of others</a:t>
            </a:r>
            <a:r>
              <a:rPr lang="en-US" sz="2400" b="1" dirty="0" smtClean="0"/>
              <a:t>.”</a:t>
            </a:r>
          </a:p>
          <a:p>
            <a:r>
              <a:rPr lang="en-US" sz="2400" b="1" dirty="0" smtClean="0"/>
              <a:t> </a:t>
            </a:r>
            <a:r>
              <a:rPr lang="en-US" sz="2400" b="1" dirty="0"/>
              <a:t>Douglas</a:t>
            </a:r>
          </a:p>
          <a:p>
            <a:endParaRPr lang="en-US" sz="2400" b="1" dirty="0"/>
          </a:p>
        </p:txBody>
      </p:sp>
    </p:spTree>
    <p:extLst>
      <p:ext uri="{BB962C8B-B14F-4D97-AF65-F5344CB8AC3E}">
        <p14:creationId xmlns="" xmlns:p14="http://schemas.microsoft.com/office/powerpoint/2010/main" val="10925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94029" cy="1325563"/>
          </a:xfrm>
        </p:spPr>
        <p:txBody>
          <a:bodyPr/>
          <a:lstStyle/>
          <a:p>
            <a:r>
              <a:rPr lang="en-US" b="1" i="1" dirty="0" smtClean="0">
                <a:latin typeface="Arial Black" panose="020B0A04020102020204" pitchFamily="34" charset="0"/>
              </a:rPr>
              <a:t>Reconstruction Issue #5: Government Officials?</a:t>
            </a:r>
            <a:endParaRPr lang="en-US" b="1" i="1" dirty="0">
              <a:latin typeface="Arial Black" panose="020B0A04020102020204" pitchFamily="34" charset="0"/>
            </a:endParaRPr>
          </a:p>
        </p:txBody>
      </p:sp>
      <p:sp>
        <p:nvSpPr>
          <p:cNvPr id="3" name="Content Placeholder 2"/>
          <p:cNvSpPr>
            <a:spLocks noGrp="1"/>
          </p:cNvSpPr>
          <p:nvPr>
            <p:ph idx="1"/>
          </p:nvPr>
        </p:nvSpPr>
        <p:spPr>
          <a:xfrm>
            <a:off x="1" y="1172482"/>
            <a:ext cx="5421086" cy="5685518"/>
          </a:xfrm>
        </p:spPr>
        <p:txBody>
          <a:bodyPr>
            <a:noAutofit/>
          </a:bodyPr>
          <a:lstStyle/>
          <a:p>
            <a:r>
              <a:rPr lang="en-US" sz="4000" dirty="0" smtClean="0"/>
              <a:t>Where in the 14</a:t>
            </a:r>
            <a:r>
              <a:rPr lang="en-US" sz="4000" baseline="30000" dirty="0" smtClean="0"/>
              <a:t>th</a:t>
            </a:r>
            <a:r>
              <a:rPr lang="en-US" sz="4000" dirty="0" smtClean="0"/>
              <a:t> Amendment does it address southern government officials?</a:t>
            </a:r>
          </a:p>
          <a:p>
            <a:r>
              <a:rPr lang="en-US" sz="4000" dirty="0" smtClean="0"/>
              <a:t>Which sections?</a:t>
            </a:r>
          </a:p>
          <a:p>
            <a:r>
              <a:rPr lang="en-US" sz="4000" dirty="0" smtClean="0"/>
              <a:t>Why is this important?</a:t>
            </a:r>
          </a:p>
          <a:p>
            <a:r>
              <a:rPr lang="en-US" sz="4000" dirty="0" smtClean="0"/>
              <a:t>Does it reflect the Lincoln or Wade-Davis Plan?</a:t>
            </a:r>
            <a:endParaRPr lang="en-US" sz="4000" dirty="0"/>
          </a:p>
        </p:txBody>
      </p:sp>
      <p:pic>
        <p:nvPicPr>
          <p:cNvPr id="4" name="Picture 3"/>
          <p:cNvPicPr>
            <a:picLocks noChangeAspect="1"/>
          </p:cNvPicPr>
          <p:nvPr/>
        </p:nvPicPr>
        <p:blipFill>
          <a:blip r:embed="rId2" cstate="print"/>
          <a:stretch>
            <a:fillRect/>
          </a:stretch>
        </p:blipFill>
        <p:spPr>
          <a:xfrm>
            <a:off x="5421087" y="662780"/>
            <a:ext cx="3530534" cy="5857763"/>
          </a:xfrm>
          <a:prstGeom prst="rect">
            <a:avLst/>
          </a:prstGeom>
        </p:spPr>
      </p:pic>
      <p:sp>
        <p:nvSpPr>
          <p:cNvPr id="5" name="TextBox 4"/>
          <p:cNvSpPr txBox="1"/>
          <p:nvPr/>
        </p:nvSpPr>
        <p:spPr>
          <a:xfrm>
            <a:off x="8951621" y="662780"/>
            <a:ext cx="3142407" cy="5509200"/>
          </a:xfrm>
          <a:prstGeom prst="rect">
            <a:avLst/>
          </a:prstGeom>
          <a:noFill/>
        </p:spPr>
        <p:txBody>
          <a:bodyPr wrap="square" rtlCol="0">
            <a:spAutoFit/>
          </a:bodyPr>
          <a:lstStyle/>
          <a:p>
            <a:r>
              <a:rPr lang="en-US" sz="4400" b="1" dirty="0" smtClean="0"/>
              <a:t>Alabama Governor George </a:t>
            </a:r>
          </a:p>
          <a:p>
            <a:r>
              <a:rPr lang="en-US" sz="4400" b="1" dirty="0" smtClean="0"/>
              <a:t>Wallace, during MLK’s Birmingham Campaign.</a:t>
            </a:r>
            <a:endParaRPr lang="en-US" sz="4400" b="1" dirty="0"/>
          </a:p>
        </p:txBody>
      </p:sp>
    </p:spTree>
    <p:extLst>
      <p:ext uri="{BB962C8B-B14F-4D97-AF65-F5344CB8AC3E}">
        <p14:creationId xmlns="" xmlns:p14="http://schemas.microsoft.com/office/powerpoint/2010/main" val="3086980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95023"/>
          </a:xfrm>
        </p:spPr>
        <p:txBody>
          <a:bodyPr>
            <a:noAutofit/>
          </a:bodyPr>
          <a:lstStyle/>
          <a:p>
            <a:r>
              <a:rPr lang="en-US" sz="4800" b="1" i="1" dirty="0" smtClean="0">
                <a:latin typeface="Arial Black" panose="020B0A04020102020204" pitchFamily="34" charset="0"/>
              </a:rPr>
              <a:t>14</a:t>
            </a:r>
            <a:r>
              <a:rPr lang="en-US" sz="4800" b="1" i="1" baseline="30000" dirty="0" smtClean="0">
                <a:latin typeface="Arial Black" panose="020B0A04020102020204" pitchFamily="34" charset="0"/>
              </a:rPr>
              <a:t>th</a:t>
            </a:r>
            <a:r>
              <a:rPr lang="en-US" sz="4800" b="1" i="1" dirty="0" smtClean="0">
                <a:latin typeface="Arial Black" panose="020B0A04020102020204" pitchFamily="34" charset="0"/>
              </a:rPr>
              <a:t> Amendment Answers all of these problems, no more problems in the south right?</a:t>
            </a:r>
            <a:endParaRPr lang="en-US" sz="4800" b="1" i="1" dirty="0">
              <a:latin typeface="Arial Black" panose="020B0A04020102020204" pitchFamily="34" charset="0"/>
            </a:endParaRPr>
          </a:p>
        </p:txBody>
      </p:sp>
      <p:pic>
        <p:nvPicPr>
          <p:cNvPr id="5" name="Picture 4"/>
          <p:cNvPicPr>
            <a:picLocks noChangeAspect="1"/>
          </p:cNvPicPr>
          <p:nvPr/>
        </p:nvPicPr>
        <p:blipFill>
          <a:blip r:embed="rId2" cstate="print"/>
          <a:stretch>
            <a:fillRect/>
          </a:stretch>
        </p:blipFill>
        <p:spPr>
          <a:xfrm>
            <a:off x="0" y="1895022"/>
            <a:ext cx="6046068" cy="4723491"/>
          </a:xfrm>
          <a:prstGeom prst="rect">
            <a:avLst/>
          </a:prstGeom>
        </p:spPr>
      </p:pic>
      <p:pic>
        <p:nvPicPr>
          <p:cNvPr id="6" name="Picture 5"/>
          <p:cNvPicPr>
            <a:picLocks noChangeAspect="1"/>
          </p:cNvPicPr>
          <p:nvPr/>
        </p:nvPicPr>
        <p:blipFill>
          <a:blip r:embed="rId3" cstate="print"/>
          <a:stretch>
            <a:fillRect/>
          </a:stretch>
        </p:blipFill>
        <p:spPr>
          <a:xfrm>
            <a:off x="6096000" y="2066244"/>
            <a:ext cx="6064704" cy="4464719"/>
          </a:xfrm>
          <a:prstGeom prst="rect">
            <a:avLst/>
          </a:prstGeom>
        </p:spPr>
      </p:pic>
    </p:spTree>
    <p:extLst>
      <p:ext uri="{BB962C8B-B14F-4D97-AF65-F5344CB8AC3E}">
        <p14:creationId xmlns="" xmlns:p14="http://schemas.microsoft.com/office/powerpoint/2010/main" val="3580830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4914" cy="1325563"/>
          </a:xfrm>
        </p:spPr>
        <p:txBody>
          <a:bodyPr>
            <a:noAutofit/>
          </a:bodyPr>
          <a:lstStyle/>
          <a:p>
            <a:pPr algn="ctr"/>
            <a:r>
              <a:rPr lang="en-US" sz="9600" b="1" i="1" dirty="0" smtClean="0">
                <a:solidFill>
                  <a:srgbClr val="FF0000"/>
                </a:solidFill>
                <a:latin typeface="Arial Black" panose="020B0A04020102020204" pitchFamily="34" charset="0"/>
              </a:rPr>
              <a:t>Homework</a:t>
            </a:r>
            <a:endParaRPr lang="en-US" sz="96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1096282"/>
            <a:ext cx="12192000" cy="5761717"/>
          </a:xfrm>
        </p:spPr>
        <p:txBody>
          <a:bodyPr>
            <a:normAutofit lnSpcReduction="10000"/>
          </a:bodyPr>
          <a:lstStyle/>
          <a:p>
            <a:r>
              <a:rPr lang="en-US" sz="7200" dirty="0" smtClean="0"/>
              <a:t>Print Southern Social Changes – Both the reading and the assignment (don’t do it we are starting it in class tomorrow)</a:t>
            </a:r>
          </a:p>
          <a:p>
            <a:r>
              <a:rPr lang="en-US" sz="7200" dirty="0" smtClean="0"/>
              <a:t>Print the DBQ </a:t>
            </a:r>
            <a:r>
              <a:rPr lang="en-US" sz="7200" i="1" dirty="0" smtClean="0"/>
              <a:t>North or South: Who Killed Reconstruction?</a:t>
            </a:r>
            <a:endParaRPr lang="en-US" sz="7200" dirty="0"/>
          </a:p>
        </p:txBody>
      </p:sp>
    </p:spTree>
    <p:extLst>
      <p:ext uri="{BB962C8B-B14F-4D97-AF65-F5344CB8AC3E}">
        <p14:creationId xmlns="" xmlns:p14="http://schemas.microsoft.com/office/powerpoint/2010/main" val="81861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3600"/>
          </a:xfrm>
        </p:spPr>
        <p:txBody>
          <a:bodyPr>
            <a:noAutofit/>
          </a:bodyPr>
          <a:lstStyle/>
          <a:p>
            <a:pPr algn="ctr"/>
            <a:r>
              <a:rPr lang="en-US" sz="6600" b="1" i="1" dirty="0" smtClean="0">
                <a:latin typeface="Arial Black" panose="020B0A04020102020204" pitchFamily="34" charset="0"/>
              </a:rPr>
              <a:t>Agenda/Goals 10/29/15</a:t>
            </a:r>
            <a:endParaRPr lang="en-US" sz="6600" b="1" i="1" dirty="0">
              <a:latin typeface="Arial Black" panose="020B0A04020102020204" pitchFamily="34" charset="0"/>
            </a:endParaRPr>
          </a:p>
        </p:txBody>
      </p:sp>
      <p:sp>
        <p:nvSpPr>
          <p:cNvPr id="3" name="Content Placeholder 2"/>
          <p:cNvSpPr>
            <a:spLocks noGrp="1"/>
          </p:cNvSpPr>
          <p:nvPr>
            <p:ph idx="1"/>
          </p:nvPr>
        </p:nvSpPr>
        <p:spPr>
          <a:xfrm>
            <a:off x="0" y="873124"/>
            <a:ext cx="12192000" cy="5984875"/>
          </a:xfrm>
        </p:spPr>
        <p:txBody>
          <a:bodyPr>
            <a:normAutofit/>
          </a:bodyPr>
          <a:lstStyle/>
          <a:p>
            <a:r>
              <a:rPr lang="en-US" sz="3600" dirty="0" smtClean="0"/>
              <a:t>Agenda:</a:t>
            </a:r>
          </a:p>
          <a:p>
            <a:pPr lvl="1"/>
            <a:r>
              <a:rPr lang="en-US" sz="3200" dirty="0" smtClean="0"/>
              <a:t>14</a:t>
            </a:r>
            <a:r>
              <a:rPr lang="en-US" sz="3200" baseline="30000" dirty="0" smtClean="0"/>
              <a:t>th</a:t>
            </a:r>
            <a:r>
              <a:rPr lang="en-US" sz="3200" dirty="0" smtClean="0"/>
              <a:t> Amendment</a:t>
            </a:r>
          </a:p>
          <a:p>
            <a:pPr lvl="1"/>
            <a:r>
              <a:rPr lang="en-US" sz="3200" dirty="0" smtClean="0"/>
              <a:t>Southern Social Changes</a:t>
            </a:r>
          </a:p>
          <a:p>
            <a:r>
              <a:rPr lang="en-US" sz="3600" dirty="0" smtClean="0"/>
              <a:t>Goals:</a:t>
            </a:r>
          </a:p>
          <a:p>
            <a:pPr lvl="1"/>
            <a:r>
              <a:rPr lang="en-US" sz="3200" dirty="0" smtClean="0"/>
              <a:t>Content</a:t>
            </a:r>
          </a:p>
          <a:p>
            <a:pPr lvl="2"/>
            <a:r>
              <a:rPr lang="en-US" sz="2800" dirty="0" smtClean="0"/>
              <a:t>Understand how the 14</a:t>
            </a:r>
            <a:r>
              <a:rPr lang="en-US" sz="2800" baseline="30000" dirty="0" smtClean="0"/>
              <a:t>th</a:t>
            </a:r>
            <a:r>
              <a:rPr lang="en-US" sz="2800" dirty="0" smtClean="0"/>
              <a:t> Amendment addresses Reconstruction issues</a:t>
            </a:r>
          </a:p>
          <a:p>
            <a:pPr lvl="2"/>
            <a:r>
              <a:rPr lang="en-US" sz="2800" dirty="0" smtClean="0"/>
              <a:t>Understand issues that occurred socially during Reconstruction in the south</a:t>
            </a:r>
          </a:p>
          <a:p>
            <a:pPr lvl="1"/>
            <a:r>
              <a:rPr lang="en-US" sz="3200" dirty="0" smtClean="0"/>
              <a:t>Skills</a:t>
            </a:r>
          </a:p>
          <a:p>
            <a:pPr lvl="2"/>
            <a:r>
              <a:rPr lang="en-US" sz="2800" dirty="0" smtClean="0"/>
              <a:t>Reading</a:t>
            </a:r>
          </a:p>
          <a:p>
            <a:pPr lvl="2"/>
            <a:r>
              <a:rPr lang="en-US" sz="2800" dirty="0" smtClean="0"/>
              <a:t>Analysis</a:t>
            </a:r>
          </a:p>
          <a:p>
            <a:pPr lvl="2"/>
            <a:r>
              <a:rPr lang="en-US" sz="2800" dirty="0" smtClean="0"/>
              <a:t>Writing</a:t>
            </a:r>
            <a:endParaRPr lang="en-US" sz="2800" dirty="0"/>
          </a:p>
        </p:txBody>
      </p:sp>
    </p:spTree>
    <p:extLst>
      <p:ext uri="{BB962C8B-B14F-4D97-AF65-F5344CB8AC3E}">
        <p14:creationId xmlns="" xmlns:p14="http://schemas.microsoft.com/office/powerpoint/2010/main" val="399953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8000" b="1" i="1" dirty="0" smtClean="0">
                <a:latin typeface="Arial Black" panose="020B0A04020102020204" pitchFamily="34" charset="0"/>
              </a:rPr>
              <a:t>The Facts…</a:t>
            </a:r>
            <a:endParaRPr lang="en-US" sz="8000" b="1" i="1" dirty="0">
              <a:latin typeface="Arial Black" panose="020B0A04020102020204" pitchFamily="34" charset="0"/>
            </a:endParaRPr>
          </a:p>
        </p:txBody>
      </p:sp>
      <p:sp>
        <p:nvSpPr>
          <p:cNvPr id="3" name="Content Placeholder 2"/>
          <p:cNvSpPr>
            <a:spLocks noGrp="1"/>
          </p:cNvSpPr>
          <p:nvPr>
            <p:ph idx="1"/>
          </p:nvPr>
        </p:nvSpPr>
        <p:spPr>
          <a:xfrm>
            <a:off x="0" y="1063624"/>
            <a:ext cx="12192000" cy="5794375"/>
          </a:xfrm>
        </p:spPr>
        <p:txBody>
          <a:bodyPr>
            <a:normAutofit/>
          </a:bodyPr>
          <a:lstStyle/>
          <a:p>
            <a:r>
              <a:rPr lang="en-US" sz="4800" dirty="0" smtClean="0"/>
              <a:t>Lincoln and his wife Mary Todd went to a play (Our American Cousin) on the evening of April 14, 1865</a:t>
            </a:r>
          </a:p>
          <a:p>
            <a:r>
              <a:rPr lang="en-US" sz="4800" dirty="0" smtClean="0"/>
              <a:t>Our American Cousin was showing at Ford’s Theater in Washington DC</a:t>
            </a:r>
          </a:p>
          <a:p>
            <a:r>
              <a:rPr lang="en-US" sz="4800" dirty="0" smtClean="0"/>
              <a:t>Show starts at about 10:15 pm</a:t>
            </a:r>
          </a:p>
          <a:p>
            <a:r>
              <a:rPr lang="en-US" sz="4800" dirty="0" smtClean="0"/>
              <a:t>At about 10:25 John Wilkes Booth walks in and shoots Lincoln in the head</a:t>
            </a:r>
          </a:p>
        </p:txBody>
      </p:sp>
    </p:spTree>
    <p:extLst>
      <p:ext uri="{BB962C8B-B14F-4D97-AF65-F5344CB8AC3E}">
        <p14:creationId xmlns="" xmlns:p14="http://schemas.microsoft.com/office/powerpoint/2010/main" val="2013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0"/>
            <a:ext cx="12280900" cy="1325563"/>
          </a:xfrm>
        </p:spPr>
        <p:txBody>
          <a:bodyPr>
            <a:normAutofit/>
          </a:bodyPr>
          <a:lstStyle/>
          <a:p>
            <a:r>
              <a:rPr lang="en-US" sz="5400" b="1" dirty="0" smtClean="0">
                <a:latin typeface="Arial Black" panose="020B0A04020102020204" pitchFamily="34" charset="0"/>
              </a:rPr>
              <a:t>Journal Entry 10/30/15</a:t>
            </a:r>
            <a:endParaRPr lang="en-US" sz="5400" b="1" dirty="0">
              <a:latin typeface="Arial Black" panose="020B0A04020102020204" pitchFamily="34" charset="0"/>
            </a:endParaRPr>
          </a:p>
        </p:txBody>
      </p:sp>
      <p:sp>
        <p:nvSpPr>
          <p:cNvPr id="3" name="Content Placeholder 2"/>
          <p:cNvSpPr>
            <a:spLocks noGrp="1"/>
          </p:cNvSpPr>
          <p:nvPr>
            <p:ph idx="1"/>
          </p:nvPr>
        </p:nvSpPr>
        <p:spPr>
          <a:xfrm>
            <a:off x="-12700" y="1076324"/>
            <a:ext cx="12204700" cy="5781675"/>
          </a:xfrm>
        </p:spPr>
        <p:txBody>
          <a:bodyPr>
            <a:normAutofit/>
          </a:bodyPr>
          <a:lstStyle/>
          <a:p>
            <a:r>
              <a:rPr lang="en-US" sz="8800" dirty="0" smtClean="0"/>
              <a:t>Read and answer the questions from 15</a:t>
            </a:r>
            <a:r>
              <a:rPr lang="en-US" sz="8800" baseline="30000" dirty="0" smtClean="0"/>
              <a:t>th</a:t>
            </a:r>
            <a:r>
              <a:rPr lang="en-US" sz="8800" dirty="0" smtClean="0"/>
              <a:t> Amendment</a:t>
            </a:r>
            <a:endParaRPr lang="en-US" sz="8800" dirty="0"/>
          </a:p>
        </p:txBody>
      </p:sp>
    </p:spTree>
    <p:extLst>
      <p:ext uri="{BB962C8B-B14F-4D97-AF65-F5344CB8AC3E}">
        <p14:creationId xmlns="" xmlns:p14="http://schemas.microsoft.com/office/powerpoint/2010/main" val="3375211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23900"/>
          </a:xfrm>
        </p:spPr>
        <p:txBody>
          <a:bodyPr>
            <a:noAutofit/>
          </a:bodyPr>
          <a:lstStyle/>
          <a:p>
            <a:pPr algn="ctr"/>
            <a:r>
              <a:rPr lang="en-US" sz="6000" b="1" i="1" dirty="0" smtClean="0">
                <a:latin typeface="Arial Black" panose="020B0A04020102020204" pitchFamily="34" charset="0"/>
              </a:rPr>
              <a:t>Agenda/Goals – 10/30/15</a:t>
            </a:r>
            <a:endParaRPr lang="en-US" sz="6000" b="1" i="1" dirty="0">
              <a:latin typeface="Arial Black" panose="020B0A04020102020204" pitchFamily="34" charset="0"/>
            </a:endParaRPr>
          </a:p>
        </p:txBody>
      </p:sp>
      <p:sp>
        <p:nvSpPr>
          <p:cNvPr id="3" name="Content Placeholder 2"/>
          <p:cNvSpPr>
            <a:spLocks noGrp="1"/>
          </p:cNvSpPr>
          <p:nvPr>
            <p:ph idx="1"/>
          </p:nvPr>
        </p:nvSpPr>
        <p:spPr>
          <a:xfrm>
            <a:off x="0" y="784224"/>
            <a:ext cx="12192000" cy="6073775"/>
          </a:xfrm>
        </p:spPr>
        <p:txBody>
          <a:bodyPr>
            <a:normAutofit lnSpcReduction="10000"/>
          </a:bodyPr>
          <a:lstStyle/>
          <a:p>
            <a:r>
              <a:rPr lang="en-US" sz="4400" b="1" dirty="0" smtClean="0"/>
              <a:t>Agenda:</a:t>
            </a:r>
          </a:p>
          <a:p>
            <a:pPr lvl="1"/>
            <a:r>
              <a:rPr lang="en-US" sz="4000" dirty="0" smtClean="0"/>
              <a:t>North or South: Who killed Reconstruction?</a:t>
            </a:r>
          </a:p>
          <a:p>
            <a:r>
              <a:rPr lang="en-US" sz="4400" b="1" dirty="0" smtClean="0"/>
              <a:t>Goals:</a:t>
            </a:r>
          </a:p>
          <a:p>
            <a:pPr lvl="1"/>
            <a:r>
              <a:rPr lang="en-US" sz="4000" b="1" dirty="0" smtClean="0"/>
              <a:t>Content:</a:t>
            </a:r>
          </a:p>
          <a:p>
            <a:pPr lvl="2"/>
            <a:r>
              <a:rPr lang="en-US" sz="3600" dirty="0" smtClean="0"/>
              <a:t>Understand who is responsible for the failure of Reconstruction</a:t>
            </a:r>
          </a:p>
          <a:p>
            <a:pPr lvl="1"/>
            <a:r>
              <a:rPr lang="en-US" sz="4000" b="1" dirty="0" smtClean="0"/>
              <a:t>Skills:</a:t>
            </a:r>
          </a:p>
          <a:p>
            <a:pPr lvl="2"/>
            <a:r>
              <a:rPr lang="en-US" sz="3600" dirty="0" smtClean="0"/>
              <a:t>Analysis</a:t>
            </a:r>
          </a:p>
          <a:p>
            <a:pPr lvl="2"/>
            <a:r>
              <a:rPr lang="en-US" sz="3600" dirty="0" smtClean="0"/>
              <a:t>Discussion</a:t>
            </a:r>
          </a:p>
          <a:p>
            <a:r>
              <a:rPr lang="en-US" sz="4400" b="1" dirty="0" smtClean="0"/>
              <a:t>Note – No journal entry for today</a:t>
            </a:r>
            <a:endParaRPr lang="en-US" sz="4400" b="1" dirty="0"/>
          </a:p>
        </p:txBody>
      </p:sp>
    </p:spTree>
    <p:extLst>
      <p:ext uri="{BB962C8B-B14F-4D97-AF65-F5344CB8AC3E}">
        <p14:creationId xmlns="" xmlns:p14="http://schemas.microsoft.com/office/powerpoint/2010/main" val="881222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00100"/>
          </a:xfrm>
        </p:spPr>
        <p:txBody>
          <a:bodyPr>
            <a:normAutofit fontScale="90000"/>
          </a:bodyPr>
          <a:lstStyle/>
          <a:p>
            <a:pPr algn="ctr"/>
            <a:r>
              <a:rPr lang="en-US" sz="6700" b="1" i="1" dirty="0" smtClean="0">
                <a:latin typeface="Arial Black" panose="020B0A04020102020204" pitchFamily="34" charset="0"/>
              </a:rPr>
              <a:t>Homework</a:t>
            </a:r>
            <a:endParaRPr lang="en-US" sz="6000" b="1" i="1" dirty="0">
              <a:latin typeface="Arial Black" panose="020B0A04020102020204" pitchFamily="34" charset="0"/>
            </a:endParaRPr>
          </a:p>
        </p:txBody>
      </p:sp>
      <p:sp>
        <p:nvSpPr>
          <p:cNvPr id="3" name="Content Placeholder 2"/>
          <p:cNvSpPr>
            <a:spLocks noGrp="1"/>
          </p:cNvSpPr>
          <p:nvPr>
            <p:ph idx="1"/>
          </p:nvPr>
        </p:nvSpPr>
        <p:spPr>
          <a:xfrm>
            <a:off x="0" y="682624"/>
            <a:ext cx="12192000" cy="6175376"/>
          </a:xfrm>
        </p:spPr>
        <p:txBody>
          <a:bodyPr>
            <a:noAutofit/>
          </a:bodyPr>
          <a:lstStyle/>
          <a:p>
            <a:r>
              <a:rPr lang="en-US" sz="4800" b="1" dirty="0" smtClean="0"/>
              <a:t>Put together your journal entries </a:t>
            </a:r>
            <a:r>
              <a:rPr lang="en-US" sz="4800" dirty="0" smtClean="0"/>
              <a:t>– they are due on Monday 11/2/15</a:t>
            </a:r>
          </a:p>
          <a:p>
            <a:r>
              <a:rPr lang="en-US" sz="4800" b="1" dirty="0" smtClean="0"/>
              <a:t>You can have one 3X5 notecard on the exam</a:t>
            </a:r>
          </a:p>
          <a:p>
            <a:pPr lvl="1"/>
            <a:r>
              <a:rPr lang="en-US" sz="4400" dirty="0" smtClean="0"/>
              <a:t>This must be </a:t>
            </a:r>
            <a:r>
              <a:rPr lang="en-US" sz="4400" b="1" dirty="0" smtClean="0"/>
              <a:t>completed by Monday</a:t>
            </a:r>
          </a:p>
          <a:p>
            <a:pPr lvl="1"/>
            <a:r>
              <a:rPr lang="en-US" sz="4400" dirty="0" smtClean="0"/>
              <a:t>It </a:t>
            </a:r>
            <a:r>
              <a:rPr lang="en-US" sz="4400" b="1" dirty="0" smtClean="0"/>
              <a:t>must be hand written, if it is not I will not accept it</a:t>
            </a:r>
          </a:p>
          <a:p>
            <a:pPr lvl="1"/>
            <a:r>
              <a:rPr lang="en-US" sz="4400" dirty="0" smtClean="0"/>
              <a:t>It </a:t>
            </a:r>
            <a:r>
              <a:rPr lang="en-US" sz="4400" b="1" dirty="0" smtClean="0"/>
              <a:t>must have my stamp on it to be used </a:t>
            </a:r>
            <a:r>
              <a:rPr lang="en-US" sz="4400" dirty="0" smtClean="0"/>
              <a:t>on the exam</a:t>
            </a:r>
          </a:p>
          <a:p>
            <a:r>
              <a:rPr lang="en-US" sz="4800" b="1" dirty="0" smtClean="0"/>
              <a:t>DBQ is due Monday too</a:t>
            </a:r>
            <a:endParaRPr lang="en-US" sz="4800" b="1" dirty="0"/>
          </a:p>
        </p:txBody>
      </p:sp>
    </p:spTree>
    <p:extLst>
      <p:ext uri="{BB962C8B-B14F-4D97-AF65-F5344CB8AC3E}">
        <p14:creationId xmlns="" xmlns:p14="http://schemas.microsoft.com/office/powerpoint/2010/main" val="3702560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txBody>
          <a:bodyPr>
            <a:noAutofit/>
          </a:bodyPr>
          <a:lstStyle/>
          <a:p>
            <a:r>
              <a:rPr lang="en-US" sz="2800" b="1" i="1" dirty="0" smtClean="0">
                <a:solidFill>
                  <a:schemeClr val="accent6">
                    <a:lumMod val="75000"/>
                  </a:schemeClr>
                </a:solidFill>
                <a:latin typeface="Algerian" pitchFamily="82" charset="0"/>
              </a:rPr>
              <a:t>Other stuff – History of Horror in Film (Brief)</a:t>
            </a:r>
            <a:endParaRPr lang="en-US" sz="2800" b="1" i="1" dirty="0">
              <a:solidFill>
                <a:schemeClr val="accent6">
                  <a:lumMod val="75000"/>
                </a:schemeClr>
              </a:solidFill>
              <a:latin typeface="Algerian" pitchFamily="82" charset="0"/>
            </a:endParaRPr>
          </a:p>
        </p:txBody>
      </p:sp>
      <p:sp>
        <p:nvSpPr>
          <p:cNvPr id="3" name="Content Placeholder 2"/>
          <p:cNvSpPr>
            <a:spLocks noGrp="1"/>
          </p:cNvSpPr>
          <p:nvPr>
            <p:ph idx="1"/>
          </p:nvPr>
        </p:nvSpPr>
        <p:spPr>
          <a:xfrm>
            <a:off x="0" y="533400"/>
            <a:ext cx="12192000" cy="2667000"/>
          </a:xfrm>
        </p:spPr>
        <p:txBody>
          <a:bodyPr>
            <a:normAutofit/>
          </a:bodyPr>
          <a:lstStyle/>
          <a:p>
            <a:r>
              <a:rPr lang="en-US" sz="4400" dirty="0" smtClean="0"/>
              <a:t>1700s – Gothic horror:</a:t>
            </a:r>
          </a:p>
          <a:p>
            <a:pPr lvl="2"/>
            <a:r>
              <a:rPr lang="en-US" sz="3600" dirty="0" smtClean="0"/>
              <a:t>Edgar Allan Poe</a:t>
            </a:r>
          </a:p>
          <a:p>
            <a:pPr lvl="2"/>
            <a:r>
              <a:rPr lang="en-US" sz="3600" dirty="0" smtClean="0"/>
              <a:t>Mary Shelley</a:t>
            </a:r>
          </a:p>
          <a:p>
            <a:pPr lvl="2"/>
            <a:r>
              <a:rPr lang="en-US" sz="3600" dirty="0" smtClean="0"/>
              <a:t>Bram Stoker</a:t>
            </a:r>
            <a:endParaRPr lang="en-US" sz="3600" dirty="0"/>
          </a:p>
        </p:txBody>
      </p:sp>
      <p:pic>
        <p:nvPicPr>
          <p:cNvPr id="2051" name="Picture 3"/>
          <p:cNvPicPr>
            <a:picLocks noChangeAspect="1" noChangeArrowheads="1"/>
          </p:cNvPicPr>
          <p:nvPr/>
        </p:nvPicPr>
        <p:blipFill>
          <a:blip r:embed="rId2" cstate="print"/>
          <a:srcRect/>
          <a:stretch>
            <a:fillRect/>
          </a:stretch>
        </p:blipFill>
        <p:spPr bwMode="auto">
          <a:xfrm>
            <a:off x="2336800" y="3048000"/>
            <a:ext cx="75438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12192000" cy="6324600"/>
          </a:xfrm>
        </p:spPr>
        <p:txBody>
          <a:bodyPr>
            <a:normAutofit/>
          </a:bodyPr>
          <a:lstStyle/>
          <a:p>
            <a:r>
              <a:rPr lang="en-US" dirty="0" smtClean="0">
                <a:hlinkClick r:id="rId2"/>
              </a:rPr>
              <a:t>https://www.youtube.com/watch?v=uNReoA8BV_Y</a:t>
            </a:r>
            <a:endParaRPr lang="en-US" dirty="0" smtClean="0"/>
          </a:p>
          <a:p>
            <a:endParaRPr lang="en-US" dirty="0" smtClean="0"/>
          </a:p>
          <a:p>
            <a:r>
              <a:rPr lang="en-US" sz="4800" dirty="0" smtClean="0"/>
              <a:t>Silent Era</a:t>
            </a:r>
          </a:p>
          <a:p>
            <a:pPr lvl="1"/>
            <a:r>
              <a:rPr lang="en-US" sz="4400" dirty="0" smtClean="0"/>
              <a:t>Films were made in Europe and in the US that highlighted death and the macabre </a:t>
            </a:r>
          </a:p>
          <a:p>
            <a:pPr lvl="1"/>
            <a:r>
              <a:rPr lang="en-US" sz="4400" dirty="0" smtClean="0"/>
              <a:t>Attempts at making two films</a:t>
            </a:r>
          </a:p>
          <a:p>
            <a:pPr lvl="2"/>
            <a:r>
              <a:rPr lang="en-US" sz="4000" dirty="0" smtClean="0"/>
              <a:t>Frankenstein </a:t>
            </a:r>
          </a:p>
          <a:p>
            <a:pPr lvl="2"/>
            <a:r>
              <a:rPr lang="en-US" sz="4000" dirty="0" smtClean="0"/>
              <a:t>Dante's Inferno</a:t>
            </a:r>
            <a:endParaRPr lang="en-US" sz="4000" dirty="0"/>
          </a:p>
        </p:txBody>
      </p:sp>
      <p:sp>
        <p:nvSpPr>
          <p:cNvPr id="4" name="Title 1"/>
          <p:cNvSpPr txBox="1">
            <a:spLocks/>
          </p:cNvSpPr>
          <p:nvPr/>
        </p:nvSpPr>
        <p:spPr>
          <a:xfrm>
            <a:off x="0" y="-152400"/>
            <a:ext cx="12192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6">
                    <a:lumMod val="75000"/>
                  </a:schemeClr>
                </a:solidFill>
                <a:effectLst/>
                <a:uLnTx/>
                <a:uFillTx/>
                <a:latin typeface="Algerian" pitchFamily="82" charset="0"/>
                <a:ea typeface="+mj-ea"/>
                <a:cs typeface="+mj-cs"/>
              </a:rPr>
              <a:t>Other stuff – History of Horror in Film (Brief)</a:t>
            </a:r>
            <a:endParaRPr kumimoji="0" lang="en-US" sz="2800" b="1" i="1" u="none" strike="noStrike" kern="1200" cap="none" spc="0" normalizeH="0" baseline="0" noProof="0" dirty="0">
              <a:ln>
                <a:noFill/>
              </a:ln>
              <a:solidFill>
                <a:schemeClr val="accent6">
                  <a:lumMod val="75000"/>
                </a:schemeClr>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5791200" cy="6400800"/>
          </a:xfrm>
        </p:spPr>
        <p:txBody>
          <a:bodyPr/>
          <a:lstStyle/>
          <a:p>
            <a:r>
              <a:rPr lang="en-US" dirty="0" smtClean="0"/>
              <a:t>The Gollum </a:t>
            </a:r>
          </a:p>
          <a:p>
            <a:pPr lvl="1"/>
            <a:r>
              <a:rPr lang="en-US" dirty="0" smtClean="0"/>
              <a:t>First attempt to make a vampire</a:t>
            </a:r>
          </a:p>
          <a:p>
            <a:r>
              <a:rPr lang="en-US" dirty="0" smtClean="0"/>
              <a:t>German Expressionism</a:t>
            </a:r>
          </a:p>
          <a:p>
            <a:r>
              <a:rPr lang="en-US" dirty="0" smtClean="0">
                <a:hlinkClick r:id="rId2"/>
              </a:rPr>
              <a:t>https://www.youtube.com/watch?v=-b8_ElkrRNY</a:t>
            </a:r>
            <a:endParaRPr lang="en-US" dirty="0" smtClean="0"/>
          </a:p>
          <a:p>
            <a:endParaRPr lang="en-US" dirty="0" smtClean="0"/>
          </a:p>
        </p:txBody>
      </p:sp>
      <p:sp>
        <p:nvSpPr>
          <p:cNvPr id="4" name="Title 1"/>
          <p:cNvSpPr txBox="1">
            <a:spLocks/>
          </p:cNvSpPr>
          <p:nvPr/>
        </p:nvSpPr>
        <p:spPr>
          <a:xfrm>
            <a:off x="0" y="-152400"/>
            <a:ext cx="12192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6">
                    <a:lumMod val="75000"/>
                  </a:schemeClr>
                </a:solidFill>
                <a:effectLst/>
                <a:uLnTx/>
                <a:uFillTx/>
                <a:latin typeface="Algerian" pitchFamily="82" charset="0"/>
                <a:ea typeface="+mj-ea"/>
                <a:cs typeface="+mj-cs"/>
              </a:rPr>
              <a:t>Other stuff – History of Horror in Film (Brief)</a:t>
            </a:r>
            <a:endParaRPr kumimoji="0" lang="en-US" sz="2800" b="1" i="1" u="none" strike="noStrike" kern="1200" cap="none" spc="0" normalizeH="0" baseline="0" noProof="0" dirty="0">
              <a:ln>
                <a:noFill/>
              </a:ln>
              <a:solidFill>
                <a:schemeClr val="accent6">
                  <a:lumMod val="75000"/>
                </a:schemeClr>
              </a:solidFill>
              <a:effectLst/>
              <a:uLnTx/>
              <a:uFillTx/>
              <a:latin typeface="Algerian" pitchFamily="82" charset="0"/>
              <a:ea typeface="+mj-ea"/>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5846608" y="457200"/>
            <a:ext cx="6345392"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6197600" cy="6477000"/>
          </a:xfrm>
        </p:spPr>
        <p:txBody>
          <a:bodyPr>
            <a:normAutofit lnSpcReduction="10000"/>
          </a:bodyPr>
          <a:lstStyle/>
          <a:p>
            <a:r>
              <a:rPr lang="en-US" sz="4000" dirty="0" smtClean="0"/>
              <a:t>1920s-50s – The Golden Age of Horror</a:t>
            </a:r>
          </a:p>
          <a:p>
            <a:pPr lvl="1"/>
            <a:r>
              <a:rPr lang="en-US" sz="3600" dirty="0" err="1" smtClean="0"/>
              <a:t>Wolfman</a:t>
            </a:r>
            <a:endParaRPr lang="en-US" sz="3600" dirty="0" smtClean="0"/>
          </a:p>
          <a:p>
            <a:pPr lvl="1"/>
            <a:r>
              <a:rPr lang="en-US" sz="3600" dirty="0" smtClean="0"/>
              <a:t>Hunchback of Notre dame</a:t>
            </a:r>
          </a:p>
          <a:p>
            <a:pPr lvl="1"/>
            <a:r>
              <a:rPr lang="en-US" sz="3600" dirty="0" smtClean="0"/>
              <a:t>Mummy</a:t>
            </a:r>
          </a:p>
          <a:p>
            <a:pPr lvl="1"/>
            <a:r>
              <a:rPr lang="en-US" sz="3600" dirty="0" smtClean="0"/>
              <a:t>Dracula</a:t>
            </a:r>
          </a:p>
          <a:p>
            <a:pPr lvl="1"/>
            <a:r>
              <a:rPr lang="en-US" sz="3600" dirty="0" smtClean="0"/>
              <a:t>Campy horror </a:t>
            </a:r>
          </a:p>
          <a:p>
            <a:pPr lvl="2"/>
            <a:r>
              <a:rPr lang="en-US" sz="3200" dirty="0" smtClean="0"/>
              <a:t>Abbot and Costello</a:t>
            </a:r>
          </a:p>
          <a:p>
            <a:r>
              <a:rPr lang="en-US" sz="4000" dirty="0" smtClean="0">
                <a:hlinkClick r:id="rId2"/>
              </a:rPr>
              <a:t>https://www.youtube.com/watch?v=x0YLLkr7VfU</a:t>
            </a:r>
            <a:endParaRPr lang="en-US" sz="4000" dirty="0" smtClean="0"/>
          </a:p>
          <a:p>
            <a:r>
              <a:rPr lang="en-US" sz="4000" dirty="0" smtClean="0">
                <a:hlinkClick r:id="rId3"/>
              </a:rPr>
              <a:t>https://www.youtube.com/watch?v=7Nfmh178L98</a:t>
            </a:r>
            <a:endParaRPr lang="en-US" sz="4000" dirty="0" smtClean="0"/>
          </a:p>
          <a:p>
            <a:endParaRPr lang="en-US" sz="4000" dirty="0" smtClean="0"/>
          </a:p>
          <a:p>
            <a:pPr>
              <a:buNone/>
            </a:pPr>
            <a:endParaRPr lang="en-US" sz="4000" dirty="0" smtClean="0"/>
          </a:p>
          <a:p>
            <a:pPr lvl="1"/>
            <a:endParaRPr lang="en-US" dirty="0" smtClean="0"/>
          </a:p>
          <a:p>
            <a:pPr lvl="1"/>
            <a:endParaRPr lang="en-US" dirty="0"/>
          </a:p>
        </p:txBody>
      </p:sp>
      <p:sp>
        <p:nvSpPr>
          <p:cNvPr id="4" name="Title 1"/>
          <p:cNvSpPr txBox="1">
            <a:spLocks/>
          </p:cNvSpPr>
          <p:nvPr/>
        </p:nvSpPr>
        <p:spPr>
          <a:xfrm>
            <a:off x="0" y="-152400"/>
            <a:ext cx="12192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6">
                    <a:lumMod val="75000"/>
                  </a:schemeClr>
                </a:solidFill>
                <a:effectLst/>
                <a:uLnTx/>
                <a:uFillTx/>
                <a:latin typeface="Algerian" pitchFamily="82" charset="0"/>
                <a:ea typeface="+mj-ea"/>
                <a:cs typeface="+mj-cs"/>
              </a:rPr>
              <a:t>Other stuff – History of Horror in Film (Brief)</a:t>
            </a:r>
            <a:endParaRPr kumimoji="0" lang="en-US" sz="2800" b="1" i="1" u="none" strike="noStrike" kern="1200" cap="none" spc="0" normalizeH="0" baseline="0" noProof="0" dirty="0">
              <a:ln>
                <a:noFill/>
              </a:ln>
              <a:solidFill>
                <a:schemeClr val="accent6">
                  <a:lumMod val="75000"/>
                </a:schemeClr>
              </a:solidFill>
              <a:effectLst/>
              <a:uLnTx/>
              <a:uFillTx/>
              <a:latin typeface="Algerian" pitchFamily="82" charset="0"/>
              <a:ea typeface="+mj-ea"/>
              <a:cs typeface="+mj-cs"/>
            </a:endParaRPr>
          </a:p>
        </p:txBody>
      </p:sp>
      <p:pic>
        <p:nvPicPr>
          <p:cNvPr id="4098" name="Picture 2"/>
          <p:cNvPicPr>
            <a:picLocks noChangeAspect="1" noChangeArrowheads="1"/>
          </p:cNvPicPr>
          <p:nvPr/>
        </p:nvPicPr>
        <p:blipFill>
          <a:blip r:embed="rId4" cstate="print"/>
          <a:srcRect/>
          <a:stretch>
            <a:fillRect/>
          </a:stretch>
        </p:blipFill>
        <p:spPr bwMode="auto">
          <a:xfrm>
            <a:off x="6400799" y="533400"/>
            <a:ext cx="558362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6096000" cy="6477000"/>
          </a:xfrm>
        </p:spPr>
        <p:txBody>
          <a:bodyPr>
            <a:noAutofit/>
          </a:bodyPr>
          <a:lstStyle/>
          <a:p>
            <a:r>
              <a:rPr lang="en-US" sz="3600" dirty="0" smtClean="0"/>
              <a:t>1950s and beyond</a:t>
            </a:r>
          </a:p>
          <a:p>
            <a:r>
              <a:rPr lang="en-US" sz="3600" dirty="0" smtClean="0"/>
              <a:t>Multiple themes within the genre begin to emerge</a:t>
            </a:r>
          </a:p>
          <a:p>
            <a:pPr lvl="1"/>
            <a:r>
              <a:rPr lang="en-US" sz="3200" dirty="0" smtClean="0"/>
              <a:t>Monster movies</a:t>
            </a:r>
          </a:p>
          <a:p>
            <a:pPr lvl="1"/>
            <a:r>
              <a:rPr lang="en-US" sz="3200" dirty="0" smtClean="0"/>
              <a:t>Sci-fi</a:t>
            </a:r>
          </a:p>
          <a:p>
            <a:pPr lvl="1"/>
            <a:r>
              <a:rPr lang="en-US" sz="3200" dirty="0" smtClean="0"/>
              <a:t>Psychological thriller</a:t>
            </a:r>
          </a:p>
          <a:p>
            <a:pPr lvl="1"/>
            <a:r>
              <a:rPr lang="en-US" sz="3200" dirty="0" smtClean="0"/>
              <a:t>Gore</a:t>
            </a:r>
          </a:p>
          <a:p>
            <a:pPr lvl="1"/>
            <a:r>
              <a:rPr lang="en-US" sz="3200" dirty="0" smtClean="0"/>
              <a:t>Zombie (1968 – Night of the Living Dead)</a:t>
            </a:r>
          </a:p>
          <a:p>
            <a:pPr lvl="1"/>
            <a:r>
              <a:rPr lang="en-US" sz="3200" dirty="0" err="1" smtClean="0"/>
              <a:t>Slasher</a:t>
            </a:r>
            <a:endParaRPr lang="en-US" sz="3200" dirty="0"/>
          </a:p>
        </p:txBody>
      </p:sp>
      <p:sp>
        <p:nvSpPr>
          <p:cNvPr id="4" name="Title 1"/>
          <p:cNvSpPr txBox="1">
            <a:spLocks/>
          </p:cNvSpPr>
          <p:nvPr/>
        </p:nvSpPr>
        <p:spPr>
          <a:xfrm>
            <a:off x="0" y="-152400"/>
            <a:ext cx="12192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6">
                    <a:lumMod val="75000"/>
                  </a:schemeClr>
                </a:solidFill>
                <a:effectLst/>
                <a:uLnTx/>
                <a:uFillTx/>
                <a:latin typeface="Algerian" pitchFamily="82" charset="0"/>
                <a:ea typeface="+mj-ea"/>
                <a:cs typeface="+mj-cs"/>
              </a:rPr>
              <a:t>Other stuff – History of Horror in Film (Brief)</a:t>
            </a:r>
            <a:endParaRPr kumimoji="0" lang="en-US" sz="2800" b="1" i="1" u="none" strike="noStrike" kern="1200" cap="none" spc="0" normalizeH="0" baseline="0" noProof="0" dirty="0">
              <a:ln>
                <a:noFill/>
              </a:ln>
              <a:solidFill>
                <a:schemeClr val="accent6">
                  <a:lumMod val="75000"/>
                </a:schemeClr>
              </a:solidFill>
              <a:effectLst/>
              <a:uLnTx/>
              <a:uFillTx/>
              <a:latin typeface="Algerian" pitchFamily="82" charset="0"/>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6400800" y="838200"/>
            <a:ext cx="5486400" cy="5244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5892800" cy="6496050"/>
          </a:xfrm>
        </p:spPr>
        <p:txBody>
          <a:bodyPr/>
          <a:lstStyle/>
          <a:p>
            <a:r>
              <a:rPr lang="en-US" dirty="0" smtClean="0"/>
              <a:t>Alfred Hitchcock</a:t>
            </a:r>
          </a:p>
          <a:p>
            <a:r>
              <a:rPr lang="en-US" dirty="0" smtClean="0"/>
              <a:t>Known for suspense and thriller</a:t>
            </a:r>
          </a:p>
          <a:p>
            <a:r>
              <a:rPr lang="en-US" dirty="0" smtClean="0"/>
              <a:t>Creator of many classics</a:t>
            </a:r>
          </a:p>
          <a:p>
            <a:pPr lvl="1"/>
            <a:r>
              <a:rPr lang="en-US" dirty="0" smtClean="0"/>
              <a:t>The Birds</a:t>
            </a:r>
          </a:p>
          <a:p>
            <a:pPr lvl="1"/>
            <a:r>
              <a:rPr lang="en-US" dirty="0" smtClean="0"/>
              <a:t>Psycho</a:t>
            </a:r>
          </a:p>
          <a:p>
            <a:pPr lvl="1"/>
            <a:r>
              <a:rPr lang="en-US" dirty="0" smtClean="0"/>
              <a:t>Rear Window</a:t>
            </a:r>
          </a:p>
          <a:p>
            <a:pPr lvl="1"/>
            <a:r>
              <a:rPr lang="en-US" dirty="0" smtClean="0"/>
              <a:t>North by Northwest</a:t>
            </a:r>
          </a:p>
          <a:p>
            <a:pPr lvl="1"/>
            <a:r>
              <a:rPr lang="en-US" dirty="0" smtClean="0"/>
              <a:t>Vertigo</a:t>
            </a:r>
          </a:p>
          <a:p>
            <a:pPr lvl="1"/>
            <a:r>
              <a:rPr lang="en-US" dirty="0" smtClean="0"/>
              <a:t>Dial M for Murder</a:t>
            </a:r>
          </a:p>
          <a:p>
            <a:pPr lvl="1"/>
            <a:endParaRPr lang="en-US" dirty="0"/>
          </a:p>
        </p:txBody>
      </p:sp>
      <p:sp>
        <p:nvSpPr>
          <p:cNvPr id="4" name="Title 1"/>
          <p:cNvSpPr txBox="1">
            <a:spLocks/>
          </p:cNvSpPr>
          <p:nvPr/>
        </p:nvSpPr>
        <p:spPr>
          <a:xfrm>
            <a:off x="0" y="-152400"/>
            <a:ext cx="12192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6">
                    <a:lumMod val="75000"/>
                  </a:schemeClr>
                </a:solidFill>
                <a:effectLst/>
                <a:uLnTx/>
                <a:uFillTx/>
                <a:latin typeface="Algerian" pitchFamily="82" charset="0"/>
                <a:ea typeface="+mj-ea"/>
                <a:cs typeface="+mj-cs"/>
              </a:rPr>
              <a:t>Other stuff – History of Horror in Film (Brief)</a:t>
            </a:r>
            <a:endParaRPr kumimoji="0" lang="en-US" sz="2800" b="1" i="1" u="none" strike="noStrike" kern="1200" cap="none" spc="0" normalizeH="0" baseline="0" noProof="0" dirty="0">
              <a:ln>
                <a:noFill/>
              </a:ln>
              <a:solidFill>
                <a:schemeClr val="accent6">
                  <a:lumMod val="75000"/>
                </a:schemeClr>
              </a:solidFill>
              <a:effectLst/>
              <a:uLnTx/>
              <a:uFillTx/>
              <a:latin typeface="Algerian" pitchFamily="82" charset="0"/>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8883210" y="381000"/>
            <a:ext cx="3308791" cy="30480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380894" y="3505200"/>
            <a:ext cx="6811108" cy="32004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994401" y="533400"/>
            <a:ext cx="26543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5181600" cy="6477000"/>
          </a:xfrm>
        </p:spPr>
        <p:txBody>
          <a:bodyPr>
            <a:normAutofit/>
          </a:bodyPr>
          <a:lstStyle/>
          <a:p>
            <a:r>
              <a:rPr lang="en-US" sz="4400" dirty="0" smtClean="0"/>
              <a:t>John Carpenter</a:t>
            </a:r>
          </a:p>
          <a:p>
            <a:r>
              <a:rPr lang="en-US" sz="4400" dirty="0" err="1" smtClean="0"/>
              <a:t>Slasher</a:t>
            </a:r>
            <a:r>
              <a:rPr lang="en-US" sz="4400" dirty="0" smtClean="0"/>
              <a:t> films</a:t>
            </a:r>
          </a:p>
          <a:p>
            <a:r>
              <a:rPr lang="en-US" sz="4400" dirty="0" smtClean="0"/>
              <a:t>Halloween (Michael Myers)</a:t>
            </a:r>
          </a:p>
          <a:p>
            <a:r>
              <a:rPr lang="en-US" sz="4400" dirty="0" smtClean="0"/>
              <a:t>The Thing</a:t>
            </a:r>
          </a:p>
          <a:p>
            <a:r>
              <a:rPr lang="en-US" sz="4400" dirty="0" smtClean="0"/>
              <a:t>Christine</a:t>
            </a:r>
          </a:p>
          <a:p>
            <a:r>
              <a:rPr lang="en-US" sz="4400" dirty="0" smtClean="0"/>
              <a:t>Big Trouble in Little China</a:t>
            </a:r>
          </a:p>
          <a:p>
            <a:endParaRPr lang="en-US" dirty="0"/>
          </a:p>
        </p:txBody>
      </p:sp>
      <p:sp>
        <p:nvSpPr>
          <p:cNvPr id="4" name="Title 1"/>
          <p:cNvSpPr txBox="1">
            <a:spLocks/>
          </p:cNvSpPr>
          <p:nvPr/>
        </p:nvSpPr>
        <p:spPr>
          <a:xfrm>
            <a:off x="0" y="-152400"/>
            <a:ext cx="12192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6">
                    <a:lumMod val="75000"/>
                  </a:schemeClr>
                </a:solidFill>
                <a:effectLst/>
                <a:uLnTx/>
                <a:uFillTx/>
                <a:latin typeface="Algerian" pitchFamily="82" charset="0"/>
                <a:ea typeface="+mj-ea"/>
                <a:cs typeface="+mj-cs"/>
              </a:rPr>
              <a:t>Other stuff – History of Horror in Film (Brief)</a:t>
            </a:r>
            <a:endParaRPr kumimoji="0" lang="en-US" sz="2800" b="1" i="1" u="none" strike="noStrike" kern="1200" cap="none" spc="0" normalizeH="0" baseline="0" noProof="0" dirty="0">
              <a:ln>
                <a:noFill/>
              </a:ln>
              <a:solidFill>
                <a:schemeClr val="accent6">
                  <a:lumMod val="75000"/>
                </a:schemeClr>
              </a:solidFill>
              <a:effectLst/>
              <a:uLnTx/>
              <a:uFillTx/>
              <a:latin typeface="Algerian" pitchFamily="82" charset="0"/>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8597485" y="457200"/>
            <a:ext cx="3480216" cy="3200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87901" y="2943225"/>
            <a:ext cx="4254500" cy="39147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041899" y="538050"/>
            <a:ext cx="4111625" cy="2548049"/>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8910638" y="3019425"/>
            <a:ext cx="3281362"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r>
              <a:rPr lang="en-US" sz="4800" dirty="0" smtClean="0"/>
              <a:t>Immediately after Booth shoots Lincoln Booth Yells, “Sic semper </a:t>
            </a:r>
            <a:r>
              <a:rPr lang="en-US" sz="4800" dirty="0" err="1" smtClean="0"/>
              <a:t>tyrannis</a:t>
            </a:r>
            <a:r>
              <a:rPr lang="en-US" sz="4800" dirty="0" smtClean="0"/>
              <a:t>!” </a:t>
            </a:r>
          </a:p>
          <a:p>
            <a:pPr lvl="1"/>
            <a:r>
              <a:rPr lang="en-US" sz="4400" dirty="0" smtClean="0"/>
              <a:t>Virginia motto which means  - Thus always to tyrants in Latin</a:t>
            </a:r>
          </a:p>
          <a:p>
            <a:r>
              <a:rPr lang="en-US" sz="4800" dirty="0" smtClean="0"/>
              <a:t>Booth also yells – “The South is Avenged!”</a:t>
            </a:r>
          </a:p>
          <a:p>
            <a:r>
              <a:rPr lang="en-US" sz="4800" dirty="0" smtClean="0"/>
              <a:t>After this Booth flees the theater</a:t>
            </a:r>
          </a:p>
          <a:p>
            <a:r>
              <a:rPr lang="en-US" sz="4800" dirty="0" smtClean="0"/>
              <a:t>Lincoln is barely alive and treated through the night at a near by house, news of the shooting spread rapidly through the streets</a:t>
            </a:r>
          </a:p>
          <a:p>
            <a:r>
              <a:rPr lang="en-US" sz="4800" dirty="0" smtClean="0"/>
              <a:t>Lincoln officially dies at 7:22 am on April 15</a:t>
            </a:r>
            <a:r>
              <a:rPr lang="en-US" sz="4800" baseline="30000" dirty="0" smtClean="0"/>
              <a:t>th</a:t>
            </a:r>
            <a:endParaRPr lang="en-US" sz="4800" dirty="0" smtClean="0"/>
          </a:p>
          <a:p>
            <a:r>
              <a:rPr lang="en-US" sz="4800" dirty="0"/>
              <a:t>Andrew Johnson replaces Lincoln after his death as president.</a:t>
            </a:r>
          </a:p>
          <a:p>
            <a:endParaRPr lang="en-US" sz="4800" dirty="0"/>
          </a:p>
        </p:txBody>
      </p:sp>
    </p:spTree>
    <p:extLst>
      <p:ext uri="{BB962C8B-B14F-4D97-AF65-F5344CB8AC3E}">
        <p14:creationId xmlns="" xmlns:p14="http://schemas.microsoft.com/office/powerpoint/2010/main" val="2862047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7824"/>
            <a:ext cx="5753100" cy="6480175"/>
          </a:xfrm>
        </p:spPr>
        <p:txBody>
          <a:bodyPr>
            <a:normAutofit/>
          </a:bodyPr>
          <a:lstStyle/>
          <a:p>
            <a:r>
              <a:rPr lang="en-US" sz="3600" dirty="0" smtClean="0"/>
              <a:t>Wes Craven</a:t>
            </a:r>
          </a:p>
          <a:p>
            <a:r>
              <a:rPr lang="en-US" sz="3600" dirty="0" err="1" smtClean="0"/>
              <a:t>Slasher</a:t>
            </a:r>
            <a:r>
              <a:rPr lang="en-US" sz="3600" dirty="0" smtClean="0"/>
              <a:t> movies</a:t>
            </a:r>
          </a:p>
          <a:p>
            <a:pPr lvl="1"/>
            <a:r>
              <a:rPr lang="en-US" sz="3200" dirty="0" smtClean="0"/>
              <a:t>Last House on the Left</a:t>
            </a:r>
          </a:p>
          <a:p>
            <a:pPr lvl="1"/>
            <a:r>
              <a:rPr lang="en-US" sz="3200" dirty="0" smtClean="0"/>
              <a:t>Hills Have Eyes</a:t>
            </a:r>
          </a:p>
          <a:p>
            <a:pPr lvl="1"/>
            <a:r>
              <a:rPr lang="en-US" sz="3200" dirty="0" smtClean="0"/>
              <a:t>Swamp Thing</a:t>
            </a:r>
          </a:p>
          <a:p>
            <a:pPr lvl="1"/>
            <a:r>
              <a:rPr lang="en-US" sz="3200" dirty="0" smtClean="0"/>
              <a:t>A Nightmare on Elm Street (entire franchise)</a:t>
            </a:r>
          </a:p>
          <a:p>
            <a:pPr lvl="1"/>
            <a:r>
              <a:rPr lang="en-US" sz="3200" dirty="0" smtClean="0"/>
              <a:t>The Twilight Zone (movie not show)</a:t>
            </a:r>
          </a:p>
          <a:p>
            <a:pPr lvl="1"/>
            <a:r>
              <a:rPr lang="en-US" sz="3200" dirty="0" smtClean="0"/>
              <a:t>People Under the Stairs</a:t>
            </a:r>
          </a:p>
          <a:p>
            <a:pPr lvl="1"/>
            <a:r>
              <a:rPr lang="en-US" sz="3200" dirty="0" smtClean="0"/>
              <a:t>Vampire In Brooklyn</a:t>
            </a:r>
          </a:p>
          <a:p>
            <a:pPr lvl="1"/>
            <a:r>
              <a:rPr lang="en-US" sz="3200" dirty="0" smtClean="0"/>
              <a:t>Scream (entire franchise)</a:t>
            </a:r>
          </a:p>
        </p:txBody>
      </p:sp>
      <p:sp>
        <p:nvSpPr>
          <p:cNvPr id="4" name="Title 1"/>
          <p:cNvSpPr txBox="1">
            <a:spLocks/>
          </p:cNvSpPr>
          <p:nvPr/>
        </p:nvSpPr>
        <p:spPr>
          <a:xfrm>
            <a:off x="0" y="-152400"/>
            <a:ext cx="12192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6">
                    <a:lumMod val="75000"/>
                  </a:schemeClr>
                </a:solidFill>
                <a:effectLst/>
                <a:uLnTx/>
                <a:uFillTx/>
                <a:latin typeface="Algerian" pitchFamily="82" charset="0"/>
                <a:ea typeface="+mj-ea"/>
                <a:cs typeface="+mj-cs"/>
              </a:rPr>
              <a:t>Other stuff – History of Horror in Film (Brief)</a:t>
            </a:r>
            <a:endParaRPr kumimoji="0" lang="en-US" sz="2800" b="1" i="1" u="none" strike="noStrike" kern="1200" cap="none" spc="0" normalizeH="0" baseline="0" noProof="0" dirty="0">
              <a:ln>
                <a:noFill/>
              </a:ln>
              <a:solidFill>
                <a:schemeClr val="accent6">
                  <a:lumMod val="75000"/>
                </a:schemeClr>
              </a:solidFill>
              <a:effectLst/>
              <a:uLnTx/>
              <a:uFillTx/>
              <a:latin typeface="Algerian" pitchFamily="82" charset="0"/>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5803900" y="469899"/>
            <a:ext cx="6230938" cy="6134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1155700"/>
          </a:xfrm>
        </p:spPr>
        <p:txBody>
          <a:bodyPr>
            <a:normAutofit fontScale="92500" lnSpcReduction="20000"/>
          </a:bodyPr>
          <a:lstStyle/>
          <a:p>
            <a:r>
              <a:rPr lang="en-US" sz="4800" dirty="0" smtClean="0"/>
              <a:t>Guess which one of these movies is ranked the scariest movie of all time?</a:t>
            </a:r>
            <a:endParaRPr lang="en-US" sz="4800" dirty="0"/>
          </a:p>
        </p:txBody>
      </p:sp>
      <p:pic>
        <p:nvPicPr>
          <p:cNvPr id="3074" name="Picture 2"/>
          <p:cNvPicPr>
            <a:picLocks noChangeAspect="1" noChangeArrowheads="1"/>
          </p:cNvPicPr>
          <p:nvPr/>
        </p:nvPicPr>
        <p:blipFill>
          <a:blip r:embed="rId2" cstate="print"/>
          <a:srcRect/>
          <a:stretch>
            <a:fillRect/>
          </a:stretch>
        </p:blipFill>
        <p:spPr bwMode="auto">
          <a:xfrm>
            <a:off x="0" y="971550"/>
            <a:ext cx="2108200" cy="30670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112963" y="989013"/>
            <a:ext cx="2941637" cy="290988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 y="3937000"/>
            <a:ext cx="2082800" cy="29210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066925" y="3949700"/>
            <a:ext cx="2974975" cy="29083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5094288" y="987425"/>
            <a:ext cx="3400425" cy="5870575"/>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8521701" y="433389"/>
            <a:ext cx="3670300" cy="3224211"/>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8575674" y="3721100"/>
            <a:ext cx="3616325"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94300" cy="6667500"/>
          </a:xfrm>
        </p:spPr>
        <p:txBody>
          <a:bodyPr>
            <a:noAutofit/>
          </a:bodyPr>
          <a:lstStyle/>
          <a:p>
            <a:r>
              <a:rPr lang="en-US" sz="6000" dirty="0" smtClean="0"/>
              <a:t>What’s your favorite scary movie?</a:t>
            </a:r>
          </a:p>
          <a:p>
            <a:pPr lvl="1"/>
            <a:r>
              <a:rPr lang="en-US" sz="5400" dirty="0" smtClean="0"/>
              <a:t>If you don’t like scary movies what is your favorite movie?</a:t>
            </a:r>
            <a:endParaRPr lang="en-US" sz="5400" dirty="0"/>
          </a:p>
        </p:txBody>
      </p:sp>
      <p:pic>
        <p:nvPicPr>
          <p:cNvPr id="4098" name="Picture 2"/>
          <p:cNvPicPr>
            <a:picLocks noChangeAspect="1" noChangeArrowheads="1"/>
          </p:cNvPicPr>
          <p:nvPr/>
        </p:nvPicPr>
        <p:blipFill>
          <a:blip r:embed="rId2" cstate="print"/>
          <a:srcRect/>
          <a:stretch>
            <a:fillRect/>
          </a:stretch>
        </p:blipFill>
        <p:spPr bwMode="auto">
          <a:xfrm>
            <a:off x="5203110" y="609600"/>
            <a:ext cx="6988890" cy="524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83"/>
            <a:ext cx="12192000" cy="1325563"/>
          </a:xfrm>
        </p:spPr>
        <p:txBody>
          <a:bodyPr>
            <a:normAutofit/>
          </a:bodyPr>
          <a:lstStyle/>
          <a:p>
            <a:pPr algn="ctr"/>
            <a:r>
              <a:rPr lang="en-US" sz="8800" b="1" i="1" dirty="0" smtClean="0">
                <a:latin typeface="Arial Black" panose="020B0A04020102020204" pitchFamily="34" charset="0"/>
              </a:rPr>
              <a:t>HW Debrief </a:t>
            </a:r>
            <a:endParaRPr lang="en-US" sz="8800" b="1" i="1"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216353" y="1121342"/>
            <a:ext cx="5262068" cy="5192372"/>
          </a:xfrm>
          <a:prstGeom prst="rect">
            <a:avLst/>
          </a:prstGeom>
        </p:spPr>
      </p:pic>
      <p:pic>
        <p:nvPicPr>
          <p:cNvPr id="5" name="Picture 4"/>
          <p:cNvPicPr>
            <a:picLocks noChangeAspect="1"/>
          </p:cNvPicPr>
          <p:nvPr/>
        </p:nvPicPr>
        <p:blipFill>
          <a:blip r:embed="rId3" cstate="print"/>
          <a:stretch>
            <a:fillRect/>
          </a:stretch>
        </p:blipFill>
        <p:spPr>
          <a:xfrm>
            <a:off x="5801498" y="1488678"/>
            <a:ext cx="6067425" cy="4457700"/>
          </a:xfrm>
          <a:prstGeom prst="rect">
            <a:avLst/>
          </a:prstGeom>
        </p:spPr>
      </p:pic>
    </p:spTree>
    <p:extLst>
      <p:ext uri="{BB962C8B-B14F-4D97-AF65-F5344CB8AC3E}">
        <p14:creationId xmlns="" xmlns:p14="http://schemas.microsoft.com/office/powerpoint/2010/main" val="557779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6000" b="1" i="1" dirty="0" smtClean="0">
                <a:latin typeface="Arial Black" panose="020B0A04020102020204" pitchFamily="34" charset="0"/>
              </a:rPr>
              <a:t>Problems Moving Forward…</a:t>
            </a:r>
            <a:endParaRPr lang="en-US" sz="6000" b="1" i="1" dirty="0">
              <a:latin typeface="Arial Black" panose="020B0A04020102020204" pitchFamily="34" charset="0"/>
            </a:endParaRPr>
          </a:p>
        </p:txBody>
      </p:sp>
      <p:sp>
        <p:nvSpPr>
          <p:cNvPr id="3" name="Content Placeholder 2"/>
          <p:cNvSpPr>
            <a:spLocks noGrp="1"/>
          </p:cNvSpPr>
          <p:nvPr>
            <p:ph idx="1"/>
          </p:nvPr>
        </p:nvSpPr>
        <p:spPr>
          <a:xfrm>
            <a:off x="0" y="1139824"/>
            <a:ext cx="12192000" cy="5718175"/>
          </a:xfrm>
        </p:spPr>
        <p:txBody>
          <a:bodyPr>
            <a:noAutofit/>
          </a:bodyPr>
          <a:lstStyle/>
          <a:p>
            <a:r>
              <a:rPr lang="en-US" sz="6600" dirty="0"/>
              <a:t>Jim Crowe</a:t>
            </a:r>
          </a:p>
          <a:p>
            <a:r>
              <a:rPr lang="en-US" sz="6600" dirty="0"/>
              <a:t>Corruption</a:t>
            </a:r>
          </a:p>
          <a:p>
            <a:r>
              <a:rPr lang="en-US" sz="6600" dirty="0"/>
              <a:t>Greed</a:t>
            </a:r>
          </a:p>
          <a:p>
            <a:r>
              <a:rPr lang="en-US" sz="6600" dirty="0"/>
              <a:t>How will we answer these problems?</a:t>
            </a:r>
          </a:p>
          <a:p>
            <a:pPr lvl="1"/>
            <a:r>
              <a:rPr lang="en-US" sz="6000" dirty="0"/>
              <a:t>MINI DBQ</a:t>
            </a:r>
          </a:p>
        </p:txBody>
      </p:sp>
    </p:spTree>
    <p:extLst>
      <p:ext uri="{BB962C8B-B14F-4D97-AF65-F5344CB8AC3E}">
        <p14:creationId xmlns="" xmlns:p14="http://schemas.microsoft.com/office/powerpoint/2010/main" val="19031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8800" b="1" i="1" dirty="0" smtClean="0">
                <a:latin typeface="Arial Black" panose="020B0A04020102020204" pitchFamily="34" charset="0"/>
              </a:rPr>
              <a:t>Background Essay</a:t>
            </a:r>
            <a:endParaRPr lang="en-US" sz="8800" b="1" i="1" dirty="0">
              <a:latin typeface="Arial Black" panose="020B0A04020102020204" pitchFamily="34" charset="0"/>
            </a:endParaRPr>
          </a:p>
        </p:txBody>
      </p:sp>
      <p:sp>
        <p:nvSpPr>
          <p:cNvPr id="3" name="Content Placeholder 2"/>
          <p:cNvSpPr>
            <a:spLocks noGrp="1"/>
          </p:cNvSpPr>
          <p:nvPr>
            <p:ph idx="1"/>
          </p:nvPr>
        </p:nvSpPr>
        <p:spPr>
          <a:xfrm>
            <a:off x="0" y="1365930"/>
            <a:ext cx="12192000" cy="5492069"/>
          </a:xfrm>
        </p:spPr>
        <p:txBody>
          <a:bodyPr>
            <a:noAutofit/>
          </a:bodyPr>
          <a:lstStyle/>
          <a:p>
            <a:r>
              <a:rPr lang="en-US" sz="5400" dirty="0" smtClean="0"/>
              <a:t>Read the DBQ essay, you have </a:t>
            </a:r>
            <a:r>
              <a:rPr lang="en-US" sz="5400" b="1" u="sng" dirty="0" smtClean="0">
                <a:solidFill>
                  <a:srgbClr val="FF0000"/>
                </a:solidFill>
              </a:rPr>
              <a:t>10 minutes…</a:t>
            </a:r>
          </a:p>
          <a:p>
            <a:pPr lvl="1"/>
            <a:r>
              <a:rPr lang="en-US" sz="5000" dirty="0" smtClean="0"/>
              <a:t>Complete the background essay 	questions while you read the essay</a:t>
            </a:r>
            <a:endParaRPr lang="en-US" sz="4400" dirty="0" smtClean="0"/>
          </a:p>
          <a:p>
            <a:r>
              <a:rPr lang="en-US" sz="5400" b="1" i="1" u="sng" dirty="0" smtClean="0">
                <a:solidFill>
                  <a:srgbClr val="FF0000"/>
                </a:solidFill>
              </a:rPr>
              <a:t>Take your homework out to be stamped</a:t>
            </a:r>
          </a:p>
        </p:txBody>
      </p:sp>
    </p:spTree>
    <p:extLst>
      <p:ext uri="{BB962C8B-B14F-4D97-AF65-F5344CB8AC3E}">
        <p14:creationId xmlns="" xmlns:p14="http://schemas.microsoft.com/office/powerpoint/2010/main" val="1087508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9600" b="1" i="1" dirty="0" smtClean="0">
                <a:latin typeface="Arial Black" panose="020B0A04020102020204" pitchFamily="34" charset="0"/>
              </a:rPr>
              <a:t>Choices…</a:t>
            </a:r>
            <a:endParaRPr lang="en-US" sz="9600" b="1" i="1" dirty="0">
              <a:latin typeface="Arial Black" panose="020B0A04020102020204" pitchFamily="34" charset="0"/>
            </a:endParaRPr>
          </a:p>
        </p:txBody>
      </p:sp>
      <p:sp>
        <p:nvSpPr>
          <p:cNvPr id="3" name="Content Placeholder 2"/>
          <p:cNvSpPr>
            <a:spLocks noGrp="1"/>
          </p:cNvSpPr>
          <p:nvPr>
            <p:ph idx="1"/>
          </p:nvPr>
        </p:nvSpPr>
        <p:spPr>
          <a:xfrm>
            <a:off x="0" y="1107168"/>
            <a:ext cx="8258175" cy="5750832"/>
          </a:xfrm>
        </p:spPr>
        <p:txBody>
          <a:bodyPr>
            <a:normAutofit fontScale="85000" lnSpcReduction="10000"/>
          </a:bodyPr>
          <a:lstStyle/>
          <a:p>
            <a:r>
              <a:rPr lang="en-US" sz="4800" dirty="0" smtClean="0"/>
              <a:t>In order to complete the DBQ you must fill out the questionnaire </a:t>
            </a:r>
          </a:p>
          <a:p>
            <a:r>
              <a:rPr lang="en-US" sz="4800" dirty="0" smtClean="0"/>
              <a:t>You can complete the questionnaire </a:t>
            </a:r>
            <a:r>
              <a:rPr lang="en-US" sz="4800" b="1" i="1" u="sng" dirty="0" smtClean="0">
                <a:solidFill>
                  <a:srgbClr val="FF0000"/>
                </a:solidFill>
              </a:rPr>
              <a:t>CHOOSING</a:t>
            </a:r>
            <a:r>
              <a:rPr lang="en-US" sz="4800" dirty="0" smtClean="0"/>
              <a:t> one of the two following ways…</a:t>
            </a:r>
          </a:p>
          <a:p>
            <a:pPr marL="1200150" lvl="1" indent="-742950">
              <a:buFont typeface="+mj-lt"/>
              <a:buAutoNum type="arabicPeriod"/>
            </a:pPr>
            <a:r>
              <a:rPr lang="en-US" sz="4400" dirty="0" smtClean="0"/>
              <a:t>You can use on of the DBQ books and work on your own</a:t>
            </a:r>
          </a:p>
          <a:p>
            <a:pPr marL="1200150" lvl="1" indent="-742950">
              <a:buFont typeface="+mj-lt"/>
              <a:buAutoNum type="arabicPeriod"/>
            </a:pPr>
            <a:r>
              <a:rPr lang="en-US" sz="4400" dirty="0" smtClean="0"/>
              <a:t>You can use the posted documents and do a gallery walk</a:t>
            </a:r>
          </a:p>
          <a:p>
            <a:r>
              <a:rPr lang="en-US" sz="4800" dirty="0" smtClean="0"/>
              <a:t>The choice is yours… choose wisely…</a:t>
            </a:r>
          </a:p>
        </p:txBody>
      </p:sp>
      <p:pic>
        <p:nvPicPr>
          <p:cNvPr id="4" name="Picture 3"/>
          <p:cNvPicPr>
            <a:picLocks noChangeAspect="1"/>
          </p:cNvPicPr>
          <p:nvPr/>
        </p:nvPicPr>
        <p:blipFill>
          <a:blip r:embed="rId2" cstate="print"/>
          <a:stretch>
            <a:fillRect/>
          </a:stretch>
        </p:blipFill>
        <p:spPr>
          <a:xfrm>
            <a:off x="8258175" y="1672771"/>
            <a:ext cx="3933825" cy="4619625"/>
          </a:xfrm>
          <a:prstGeom prst="rect">
            <a:avLst/>
          </a:prstGeom>
        </p:spPr>
      </p:pic>
    </p:spTree>
    <p:extLst>
      <p:ext uri="{BB962C8B-B14F-4D97-AF65-F5344CB8AC3E}">
        <p14:creationId xmlns="" xmlns:p14="http://schemas.microsoft.com/office/powerpoint/2010/main" val="415119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9600" b="1" i="1" dirty="0" smtClean="0">
                <a:latin typeface="Arial Black" panose="020B0A04020102020204" pitchFamily="34" charset="0"/>
              </a:rPr>
              <a:t>Homework</a:t>
            </a:r>
            <a:endParaRPr lang="en-US" sz="9600" b="1" i="1" dirty="0">
              <a:latin typeface="Arial Black" panose="020B0A04020102020204" pitchFamily="34" charset="0"/>
            </a:endParaRPr>
          </a:p>
        </p:txBody>
      </p:sp>
      <p:sp>
        <p:nvSpPr>
          <p:cNvPr id="3" name="Content Placeholder 2"/>
          <p:cNvSpPr>
            <a:spLocks noGrp="1"/>
          </p:cNvSpPr>
          <p:nvPr>
            <p:ph idx="1"/>
          </p:nvPr>
        </p:nvSpPr>
        <p:spPr>
          <a:xfrm>
            <a:off x="0" y="1096282"/>
            <a:ext cx="12192000" cy="5761718"/>
          </a:xfrm>
        </p:spPr>
        <p:txBody>
          <a:bodyPr>
            <a:normAutofit/>
          </a:bodyPr>
          <a:lstStyle/>
          <a:p>
            <a:r>
              <a:rPr lang="en-US" sz="8800" dirty="0" smtClean="0"/>
              <a:t>The DBQ packet is due tomorrow at the beginning of the period.</a:t>
            </a:r>
            <a:endParaRPr lang="en-US" sz="8800" dirty="0"/>
          </a:p>
        </p:txBody>
      </p:sp>
    </p:spTree>
    <p:extLst>
      <p:ext uri="{BB962C8B-B14F-4D97-AF65-F5344CB8AC3E}">
        <p14:creationId xmlns="" xmlns:p14="http://schemas.microsoft.com/office/powerpoint/2010/main" val="956864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8800" b="1" i="1" dirty="0" smtClean="0">
                <a:latin typeface="Arial Black" panose="020B0A04020102020204" pitchFamily="34" charset="0"/>
              </a:rPr>
              <a:t>Agenda – 11/18/14</a:t>
            </a:r>
            <a:endParaRPr lang="en-US" sz="8800" b="1" i="1" dirty="0">
              <a:latin typeface="Arial Black" panose="020B0A04020102020204" pitchFamily="34" charset="0"/>
            </a:endParaRPr>
          </a:p>
        </p:txBody>
      </p:sp>
      <p:sp>
        <p:nvSpPr>
          <p:cNvPr id="3" name="Content Placeholder 2"/>
          <p:cNvSpPr>
            <a:spLocks noGrp="1"/>
          </p:cNvSpPr>
          <p:nvPr>
            <p:ph idx="1"/>
          </p:nvPr>
        </p:nvSpPr>
        <p:spPr>
          <a:xfrm>
            <a:off x="0" y="1253330"/>
            <a:ext cx="12192000" cy="5604669"/>
          </a:xfrm>
        </p:spPr>
        <p:txBody>
          <a:bodyPr>
            <a:normAutofit/>
          </a:bodyPr>
          <a:lstStyle/>
          <a:p>
            <a:r>
              <a:rPr lang="en-US" sz="7200" dirty="0" smtClean="0"/>
              <a:t>15 Minutes finish DBQ</a:t>
            </a:r>
          </a:p>
          <a:p>
            <a:r>
              <a:rPr lang="en-US" sz="7200" dirty="0" smtClean="0"/>
              <a:t>20 Minutes Review DBQ</a:t>
            </a:r>
          </a:p>
          <a:p>
            <a:r>
              <a:rPr lang="en-US" sz="7200" dirty="0" smtClean="0"/>
              <a:t>Remainder of Period</a:t>
            </a:r>
          </a:p>
          <a:p>
            <a:pPr lvl="1"/>
            <a:r>
              <a:rPr lang="en-US" sz="6600" dirty="0" smtClean="0"/>
              <a:t>Prep for Exam</a:t>
            </a:r>
          </a:p>
          <a:p>
            <a:pPr lvl="1"/>
            <a:r>
              <a:rPr lang="en-US" sz="6600" dirty="0" smtClean="0"/>
              <a:t>Go over homework list</a:t>
            </a:r>
            <a:endParaRPr lang="en-US" sz="6600" dirty="0"/>
          </a:p>
        </p:txBody>
      </p:sp>
    </p:spTree>
    <p:extLst>
      <p:ext uri="{BB962C8B-B14F-4D97-AF65-F5344CB8AC3E}">
        <p14:creationId xmlns="" xmlns:p14="http://schemas.microsoft.com/office/powerpoint/2010/main" val="4126174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11500" b="1" i="1" dirty="0" smtClean="0">
                <a:latin typeface="Arial Black" panose="020B0A04020102020204" pitchFamily="34" charset="0"/>
              </a:rPr>
              <a:t>Assessment</a:t>
            </a:r>
            <a:endParaRPr lang="en-US" sz="11500" b="1" i="1" dirty="0">
              <a:latin typeface="Arial Black" panose="020B0A04020102020204" pitchFamily="34" charset="0"/>
            </a:endParaRPr>
          </a:p>
        </p:txBody>
      </p:sp>
      <p:sp>
        <p:nvSpPr>
          <p:cNvPr id="3" name="Content Placeholder 2"/>
          <p:cNvSpPr>
            <a:spLocks noGrp="1"/>
          </p:cNvSpPr>
          <p:nvPr>
            <p:ph idx="1"/>
          </p:nvPr>
        </p:nvSpPr>
        <p:spPr>
          <a:xfrm>
            <a:off x="0" y="1365930"/>
            <a:ext cx="12192000" cy="5492069"/>
          </a:xfrm>
        </p:spPr>
        <p:txBody>
          <a:bodyPr>
            <a:normAutofit fontScale="77500" lnSpcReduction="20000"/>
          </a:bodyPr>
          <a:lstStyle/>
          <a:p>
            <a:r>
              <a:rPr lang="en-US" sz="4800" dirty="0" smtClean="0"/>
              <a:t>The assessment will be on the following information…</a:t>
            </a:r>
          </a:p>
          <a:p>
            <a:pPr lvl="1"/>
            <a:r>
              <a:rPr lang="en-US" sz="4400" dirty="0" smtClean="0"/>
              <a:t>The Generals/Leaders of the Civil War</a:t>
            </a:r>
          </a:p>
          <a:p>
            <a:pPr lvl="1"/>
            <a:r>
              <a:rPr lang="en-US" sz="4400" dirty="0" smtClean="0"/>
              <a:t>The battles of the Civil War</a:t>
            </a:r>
          </a:p>
          <a:p>
            <a:pPr lvl="1"/>
            <a:r>
              <a:rPr lang="en-US" sz="4400" dirty="0" smtClean="0"/>
              <a:t>Battles/Figures Assignment</a:t>
            </a:r>
          </a:p>
          <a:p>
            <a:pPr lvl="1"/>
            <a:r>
              <a:rPr lang="en-US" sz="4400" dirty="0" smtClean="0"/>
              <a:t>Social Issues of the Civil War</a:t>
            </a:r>
          </a:p>
          <a:p>
            <a:pPr lvl="1"/>
            <a:r>
              <a:rPr lang="en-US" sz="4400" dirty="0" smtClean="0"/>
              <a:t>Reconstruction</a:t>
            </a:r>
          </a:p>
          <a:p>
            <a:pPr lvl="2"/>
            <a:r>
              <a:rPr lang="en-US" sz="4000" dirty="0" smtClean="0"/>
              <a:t>DBQ North or South: Who </a:t>
            </a:r>
            <a:r>
              <a:rPr lang="en-US" sz="4000" dirty="0"/>
              <a:t>K</a:t>
            </a:r>
            <a:r>
              <a:rPr lang="en-US" sz="4000" dirty="0" smtClean="0"/>
              <a:t>illed Reconstruction</a:t>
            </a:r>
          </a:p>
          <a:p>
            <a:r>
              <a:rPr lang="en-US" sz="4800" dirty="0" smtClean="0"/>
              <a:t>Study your notes, power points, and the DBQ in order to prepare for the assessment</a:t>
            </a:r>
          </a:p>
          <a:p>
            <a:r>
              <a:rPr lang="en-US" sz="4800" b="1" u="sng" dirty="0" smtClean="0">
                <a:solidFill>
                  <a:srgbClr val="FF0000"/>
                </a:solidFill>
              </a:rPr>
              <a:t>You can use ONE 3X5 notecard </a:t>
            </a:r>
            <a:r>
              <a:rPr lang="en-US" sz="4800" dirty="0" smtClean="0"/>
              <a:t>(front and back) on the assessment.</a:t>
            </a:r>
          </a:p>
          <a:p>
            <a:pPr lvl="1"/>
            <a:r>
              <a:rPr lang="en-US" sz="4400" b="1" u="sng" dirty="0" smtClean="0">
                <a:solidFill>
                  <a:srgbClr val="FF0000"/>
                </a:solidFill>
              </a:rPr>
              <a:t>It must be handwritten</a:t>
            </a:r>
            <a:endParaRPr lang="en-US" sz="4400" b="1" u="sng" dirty="0">
              <a:solidFill>
                <a:srgbClr val="FF0000"/>
              </a:solidFill>
            </a:endParaRPr>
          </a:p>
        </p:txBody>
      </p:sp>
    </p:spTree>
    <p:extLst>
      <p:ext uri="{BB962C8B-B14F-4D97-AF65-F5344CB8AC3E}">
        <p14:creationId xmlns="" xmlns:p14="http://schemas.microsoft.com/office/powerpoint/2010/main" val="4108936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96686" y="0"/>
            <a:ext cx="10961914" cy="6845142"/>
          </a:xfrm>
          <a:prstGeom prst="rect">
            <a:avLst/>
          </a:prstGeom>
        </p:spPr>
      </p:pic>
    </p:spTree>
    <p:extLst>
      <p:ext uri="{BB962C8B-B14F-4D97-AF65-F5344CB8AC3E}">
        <p14:creationId xmlns="" xmlns:p14="http://schemas.microsoft.com/office/powerpoint/2010/main" val="1566245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i="1" u="sng" dirty="0" smtClean="0">
                <a:solidFill>
                  <a:srgbClr val="FF0000"/>
                </a:solidFill>
                <a:latin typeface="Arial Black" panose="020B0A04020102020204" pitchFamily="34" charset="0"/>
              </a:rPr>
              <a:t>Warm up </a:t>
            </a:r>
            <a:r>
              <a:rPr lang="en-US" b="1" i="1" dirty="0" smtClean="0">
                <a:latin typeface="Arial Black" panose="020B0A04020102020204" pitchFamily="34" charset="0"/>
              </a:rPr>
              <a:t>Complete the Hook Exercise with a partner at your table</a:t>
            </a:r>
            <a:endParaRPr lang="en-US" b="1" i="1" dirty="0">
              <a:latin typeface="Arial Black" panose="020B0A04020102020204" pitchFamily="34" charset="0"/>
            </a:endParaRPr>
          </a:p>
        </p:txBody>
      </p:sp>
      <p:sp>
        <p:nvSpPr>
          <p:cNvPr id="3" name="Content Placeholder 2"/>
          <p:cNvSpPr>
            <a:spLocks noGrp="1"/>
          </p:cNvSpPr>
          <p:nvPr>
            <p:ph idx="1"/>
          </p:nvPr>
        </p:nvSpPr>
        <p:spPr>
          <a:xfrm>
            <a:off x="0" y="1355044"/>
            <a:ext cx="12192000" cy="5502955"/>
          </a:xfrm>
        </p:spPr>
        <p:txBody>
          <a:bodyPr>
            <a:normAutofit/>
          </a:bodyPr>
          <a:lstStyle/>
          <a:p>
            <a:r>
              <a:rPr lang="en-US" sz="5400" dirty="0" smtClean="0"/>
              <a:t>For each of the answers put one of the following letters…</a:t>
            </a:r>
          </a:p>
          <a:p>
            <a:pPr lvl="1"/>
            <a:r>
              <a:rPr lang="en-US" sz="4800" dirty="0" smtClean="0"/>
              <a:t>H = Happy</a:t>
            </a:r>
          </a:p>
          <a:p>
            <a:pPr lvl="1"/>
            <a:r>
              <a:rPr lang="en-US" sz="4800" dirty="0" smtClean="0"/>
              <a:t>U = Unhappy</a:t>
            </a:r>
          </a:p>
          <a:p>
            <a:pPr lvl="1"/>
            <a:r>
              <a:rPr lang="en-US" sz="4800" dirty="0" smtClean="0"/>
              <a:t>M = Mixed </a:t>
            </a:r>
          </a:p>
          <a:p>
            <a:r>
              <a:rPr lang="en-US" sz="5400" dirty="0" smtClean="0"/>
              <a:t>You have </a:t>
            </a:r>
            <a:r>
              <a:rPr lang="en-US" sz="5400" b="1" u="sng" dirty="0" smtClean="0">
                <a:solidFill>
                  <a:srgbClr val="FF0000"/>
                </a:solidFill>
              </a:rPr>
              <a:t>8 Minutes </a:t>
            </a:r>
            <a:r>
              <a:rPr lang="en-US" sz="5400" dirty="0" smtClean="0"/>
              <a:t>to complete this exercise</a:t>
            </a:r>
            <a:endParaRPr lang="en-US" sz="5400" dirty="0"/>
          </a:p>
        </p:txBody>
      </p:sp>
    </p:spTree>
    <p:extLst>
      <p:ext uri="{BB962C8B-B14F-4D97-AF65-F5344CB8AC3E}">
        <p14:creationId xmlns="" xmlns:p14="http://schemas.microsoft.com/office/powerpoint/2010/main" val="3306618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10305" y="-51507"/>
            <a:ext cx="10571389" cy="6961013"/>
          </a:xfrm>
          <a:prstGeom prst="rect">
            <a:avLst/>
          </a:prstGeom>
        </p:spPr>
      </p:pic>
    </p:spTree>
    <p:extLst>
      <p:ext uri="{BB962C8B-B14F-4D97-AF65-F5344CB8AC3E}">
        <p14:creationId xmlns="" xmlns:p14="http://schemas.microsoft.com/office/powerpoint/2010/main" val="3103133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6600" b="1" i="1" dirty="0" smtClean="0">
                <a:latin typeface="Arial Black" panose="020B0A04020102020204" pitchFamily="34" charset="0"/>
              </a:rPr>
              <a:t>Who was Booth?</a:t>
            </a:r>
            <a:endParaRPr lang="en-US" sz="6600" b="1" i="1" dirty="0">
              <a:latin typeface="Arial Black" panose="020B0A04020102020204" pitchFamily="34" charset="0"/>
            </a:endParaRPr>
          </a:p>
        </p:txBody>
      </p:sp>
      <p:sp>
        <p:nvSpPr>
          <p:cNvPr id="3" name="Content Placeholder 2"/>
          <p:cNvSpPr>
            <a:spLocks noGrp="1"/>
          </p:cNvSpPr>
          <p:nvPr>
            <p:ph idx="1"/>
          </p:nvPr>
        </p:nvSpPr>
        <p:spPr>
          <a:xfrm>
            <a:off x="0" y="965652"/>
            <a:ext cx="12192000" cy="5892347"/>
          </a:xfrm>
        </p:spPr>
        <p:txBody>
          <a:bodyPr>
            <a:normAutofit fontScale="92500" lnSpcReduction="10000"/>
          </a:bodyPr>
          <a:lstStyle/>
          <a:p>
            <a:r>
              <a:rPr lang="en-US" sz="4800" dirty="0" smtClean="0"/>
              <a:t> Born in Maryland, in a family </a:t>
            </a:r>
          </a:p>
          <a:p>
            <a:pPr marL="0" indent="0">
              <a:buNone/>
            </a:pPr>
            <a:r>
              <a:rPr lang="en-US" sz="4800" dirty="0" smtClean="0"/>
              <a:t>of 10 siblings</a:t>
            </a:r>
          </a:p>
          <a:p>
            <a:r>
              <a:rPr lang="en-US" sz="4800" dirty="0" smtClean="0"/>
              <a:t>Heavy drinker, actor, and </a:t>
            </a:r>
          </a:p>
          <a:p>
            <a:pPr marL="0" indent="0">
              <a:buNone/>
            </a:pPr>
            <a:r>
              <a:rPr lang="en-US" sz="4800" dirty="0" smtClean="0"/>
              <a:t>Eccentric</a:t>
            </a:r>
          </a:p>
          <a:p>
            <a:r>
              <a:rPr lang="en-US" sz="4800" dirty="0" smtClean="0"/>
              <a:t>Dies soon after the assassination of Lincoln on April 26, 1865</a:t>
            </a:r>
          </a:p>
          <a:p>
            <a:r>
              <a:rPr lang="en-US" sz="4800" dirty="0" smtClean="0"/>
              <a:t>He is shot and killed in a barn after he refused to surrender </a:t>
            </a:r>
          </a:p>
          <a:p>
            <a:r>
              <a:rPr lang="en-US" sz="4800" dirty="0">
                <a:solidFill>
                  <a:srgbClr val="FF0000"/>
                </a:solidFill>
                <a:hlinkClick r:id="rId2"/>
              </a:rPr>
              <a:t>Abraham Lincoln’s Assassination</a:t>
            </a:r>
            <a:endParaRPr lang="en-US" sz="4800" dirty="0" smtClean="0">
              <a:solidFill>
                <a:srgbClr val="FF0000"/>
              </a:solidFill>
            </a:endParaRPr>
          </a:p>
          <a:p>
            <a:endParaRPr lang="en-US" sz="4800" dirty="0" smtClean="0"/>
          </a:p>
        </p:txBody>
      </p:sp>
      <p:pic>
        <p:nvPicPr>
          <p:cNvPr id="4" name="Picture 3"/>
          <p:cNvPicPr>
            <a:picLocks noChangeAspect="1"/>
          </p:cNvPicPr>
          <p:nvPr/>
        </p:nvPicPr>
        <p:blipFill>
          <a:blip r:embed="rId3" cstate="print"/>
          <a:stretch>
            <a:fillRect/>
          </a:stretch>
        </p:blipFill>
        <p:spPr>
          <a:xfrm>
            <a:off x="7979229" y="0"/>
            <a:ext cx="4212770" cy="3069771"/>
          </a:xfrm>
          <a:prstGeom prst="rect">
            <a:avLst/>
          </a:prstGeom>
        </p:spPr>
      </p:pic>
    </p:spTree>
    <p:extLst>
      <p:ext uri="{BB962C8B-B14F-4D97-AF65-F5344CB8AC3E}">
        <p14:creationId xmlns="" xmlns:p14="http://schemas.microsoft.com/office/powerpoint/2010/main" val="265627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7508"/>
          </a:xfrm>
        </p:spPr>
        <p:txBody>
          <a:bodyPr>
            <a:noAutofit/>
          </a:bodyPr>
          <a:lstStyle/>
          <a:p>
            <a:pPr algn="ctr"/>
            <a:r>
              <a:rPr lang="en-US" sz="6600" b="1" i="1" dirty="0" smtClean="0">
                <a:latin typeface="Arial Black" panose="020B0A04020102020204" pitchFamily="34" charset="0"/>
              </a:rPr>
              <a:t>Journal Entry 10/27/15</a:t>
            </a:r>
            <a:endParaRPr lang="en-US" sz="6600" b="1" i="1" dirty="0">
              <a:latin typeface="Arial Black" panose="020B0A04020102020204" pitchFamily="34" charset="0"/>
            </a:endParaRPr>
          </a:p>
        </p:txBody>
      </p:sp>
      <p:sp>
        <p:nvSpPr>
          <p:cNvPr id="3" name="Content Placeholder 2"/>
          <p:cNvSpPr>
            <a:spLocks noGrp="1"/>
          </p:cNvSpPr>
          <p:nvPr>
            <p:ph idx="1"/>
          </p:nvPr>
        </p:nvSpPr>
        <p:spPr>
          <a:xfrm>
            <a:off x="0" y="808892"/>
            <a:ext cx="12192000" cy="6049108"/>
          </a:xfrm>
        </p:spPr>
        <p:txBody>
          <a:bodyPr>
            <a:noAutofit/>
          </a:bodyPr>
          <a:lstStyle/>
          <a:p>
            <a:r>
              <a:rPr lang="en-US" sz="6000" dirty="0" smtClean="0"/>
              <a:t>What do your remember about reconstruction, was it initially </a:t>
            </a:r>
            <a:r>
              <a:rPr lang="en-US" sz="6000" b="1" u="sng" dirty="0" smtClean="0">
                <a:solidFill>
                  <a:srgbClr val="FF0000"/>
                </a:solidFill>
              </a:rPr>
              <a:t>successful</a:t>
            </a:r>
            <a:r>
              <a:rPr lang="en-US" sz="6000" dirty="0" smtClean="0"/>
              <a:t>, was it </a:t>
            </a:r>
            <a:r>
              <a:rPr lang="en-US" sz="6000" b="1" u="sng" dirty="0" smtClean="0">
                <a:solidFill>
                  <a:srgbClr val="FF0000"/>
                </a:solidFill>
              </a:rPr>
              <a:t>well received</a:t>
            </a:r>
            <a:r>
              <a:rPr lang="en-US" sz="6000" dirty="0" smtClean="0"/>
              <a:t>, what consequences did it have on </a:t>
            </a:r>
            <a:r>
              <a:rPr lang="en-US" sz="6000" b="1" u="sng" dirty="0" smtClean="0">
                <a:solidFill>
                  <a:srgbClr val="FF0000"/>
                </a:solidFill>
              </a:rPr>
              <a:t>African Americans</a:t>
            </a:r>
            <a:r>
              <a:rPr lang="en-US" sz="6000" dirty="0" smtClean="0"/>
              <a:t>?</a:t>
            </a:r>
          </a:p>
          <a:p>
            <a:r>
              <a:rPr lang="en-US" sz="6000" b="1" u="sng" dirty="0" smtClean="0">
                <a:solidFill>
                  <a:srgbClr val="FF0000"/>
                </a:solidFill>
              </a:rPr>
              <a:t>Predict</a:t>
            </a:r>
            <a:r>
              <a:rPr lang="en-US" sz="6000" dirty="0" smtClean="0"/>
              <a:t> what the major issues with reconstruction will be.</a:t>
            </a:r>
          </a:p>
        </p:txBody>
      </p:sp>
    </p:spTree>
    <p:extLst>
      <p:ext uri="{BB962C8B-B14F-4D97-AF65-F5344CB8AC3E}">
        <p14:creationId xmlns="" xmlns:p14="http://schemas.microsoft.com/office/powerpoint/2010/main" val="220000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2000"/>
          </a:xfrm>
        </p:spPr>
        <p:txBody>
          <a:bodyPr>
            <a:noAutofit/>
          </a:bodyPr>
          <a:lstStyle/>
          <a:p>
            <a:pPr algn="ctr"/>
            <a:r>
              <a:rPr lang="en-US" sz="6600" b="1" i="1" dirty="0" smtClean="0">
                <a:latin typeface="Arial Black" panose="020B0A04020102020204" pitchFamily="34" charset="0"/>
              </a:rPr>
              <a:t>Journal Entry 10/27/15</a:t>
            </a:r>
            <a:endParaRPr lang="en-US" sz="6600" dirty="0"/>
          </a:p>
        </p:txBody>
      </p:sp>
      <p:sp>
        <p:nvSpPr>
          <p:cNvPr id="3" name="Content Placeholder 2"/>
          <p:cNvSpPr>
            <a:spLocks noGrp="1"/>
          </p:cNvSpPr>
          <p:nvPr>
            <p:ph idx="1"/>
          </p:nvPr>
        </p:nvSpPr>
        <p:spPr>
          <a:xfrm>
            <a:off x="0" y="787400"/>
            <a:ext cx="12192000" cy="6070599"/>
          </a:xfrm>
        </p:spPr>
        <p:txBody>
          <a:bodyPr>
            <a:normAutofit/>
          </a:bodyPr>
          <a:lstStyle/>
          <a:p>
            <a:r>
              <a:rPr lang="en-US" sz="7200" dirty="0" smtClean="0"/>
              <a:t>Read the article titled </a:t>
            </a:r>
            <a:r>
              <a:rPr lang="en-US" sz="6600" b="1" dirty="0" smtClean="0"/>
              <a:t>“</a:t>
            </a:r>
            <a:r>
              <a:rPr lang="en-US" sz="6600" b="1" i="1" dirty="0" smtClean="0"/>
              <a:t>Devastation in the South</a:t>
            </a:r>
            <a:r>
              <a:rPr lang="en-US" sz="6600" b="1" dirty="0" smtClean="0"/>
              <a:t>”</a:t>
            </a:r>
          </a:p>
          <a:p>
            <a:r>
              <a:rPr lang="en-US" sz="7200" dirty="0" smtClean="0"/>
              <a:t>Answer the following question:</a:t>
            </a:r>
          </a:p>
          <a:p>
            <a:pPr lvl="1"/>
            <a:r>
              <a:rPr lang="en-US" sz="6000" dirty="0" smtClean="0"/>
              <a:t>What issues did the government have when preparing to reconstruct the south?</a:t>
            </a:r>
          </a:p>
          <a:p>
            <a:pPr marL="0" indent="0">
              <a:buNone/>
            </a:pPr>
            <a:endParaRPr lang="en-US" sz="5400" dirty="0"/>
          </a:p>
        </p:txBody>
      </p:sp>
    </p:spTree>
    <p:extLst>
      <p:ext uri="{BB962C8B-B14F-4D97-AF65-F5344CB8AC3E}">
        <p14:creationId xmlns="" xmlns:p14="http://schemas.microsoft.com/office/powerpoint/2010/main" val="2225952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5392</TotalTime>
  <Words>2080</Words>
  <Application>Microsoft Office PowerPoint</Application>
  <PresentationFormat>Custom</PresentationFormat>
  <Paragraphs>287</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Daily Agenda/Goals 10/26/15</vt:lpstr>
      <vt:lpstr>The Death of Honest Abe</vt:lpstr>
      <vt:lpstr>The Facts…</vt:lpstr>
      <vt:lpstr>Slide 4</vt:lpstr>
      <vt:lpstr>Slide 5</vt:lpstr>
      <vt:lpstr>Slide 6</vt:lpstr>
      <vt:lpstr>Who was Booth?</vt:lpstr>
      <vt:lpstr>Journal Entry 10/27/15</vt:lpstr>
      <vt:lpstr>Journal Entry 10/27/15</vt:lpstr>
      <vt:lpstr>Major Reconstruction Issues</vt:lpstr>
      <vt:lpstr>More Issues</vt:lpstr>
      <vt:lpstr>Lesson Debrief</vt:lpstr>
      <vt:lpstr>Homework 10/27/15</vt:lpstr>
      <vt:lpstr>In your table groups answer the following questions…</vt:lpstr>
      <vt:lpstr>Journal Entry 10/28/15</vt:lpstr>
      <vt:lpstr>Daily Agenda/Goals – 10/28/15</vt:lpstr>
      <vt:lpstr>Reading Debrief </vt:lpstr>
      <vt:lpstr>Lincoln v Wade-Davis</vt:lpstr>
      <vt:lpstr>Freedman’s Bureau</vt:lpstr>
      <vt:lpstr>Black Codes: Passed 1865/66</vt:lpstr>
      <vt:lpstr>14th Amendment Ratified 1868</vt:lpstr>
      <vt:lpstr>Reconstruction Issue #1:  What should be done with the rebel leaders?</vt:lpstr>
      <vt:lpstr>Reconstruction Issue #2:  What should Southern states be required to do to be re-admitted into the Union?</vt:lpstr>
      <vt:lpstr>Reconstruction Issue #3: Who’s buying?</vt:lpstr>
      <vt:lpstr>Reconstruction Issue #4: Black Codes?</vt:lpstr>
      <vt:lpstr>Reconstruction Issue #5: Government Officials?</vt:lpstr>
      <vt:lpstr>14th Amendment Answers all of these problems, no more problems in the south right?</vt:lpstr>
      <vt:lpstr>Homework</vt:lpstr>
      <vt:lpstr>Agenda/Goals 10/29/15</vt:lpstr>
      <vt:lpstr>Journal Entry 10/30/15</vt:lpstr>
      <vt:lpstr>Agenda/Goals – 10/30/15</vt:lpstr>
      <vt:lpstr>Homework</vt:lpstr>
      <vt:lpstr>Other stuff – History of Horror in Film (Brief)</vt:lpstr>
      <vt:lpstr>Slide 34</vt:lpstr>
      <vt:lpstr>Slide 35</vt:lpstr>
      <vt:lpstr>Slide 36</vt:lpstr>
      <vt:lpstr>Slide 37</vt:lpstr>
      <vt:lpstr>Slide 38</vt:lpstr>
      <vt:lpstr>Slide 39</vt:lpstr>
      <vt:lpstr>Slide 40</vt:lpstr>
      <vt:lpstr>Slide 41</vt:lpstr>
      <vt:lpstr>Slide 42</vt:lpstr>
      <vt:lpstr>HW Debrief </vt:lpstr>
      <vt:lpstr>Problems Moving Forward…</vt:lpstr>
      <vt:lpstr>Background Essay</vt:lpstr>
      <vt:lpstr>Choices…</vt:lpstr>
      <vt:lpstr>Homework</vt:lpstr>
      <vt:lpstr>Agenda – 11/18/14</vt:lpstr>
      <vt:lpstr>Assessment</vt:lpstr>
      <vt:lpstr>Warm up Complete the Hook Exercise with a partner at your table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Zach</dc:creator>
  <cp:lastModifiedBy>Windows User</cp:lastModifiedBy>
  <cp:revision>62</cp:revision>
  <dcterms:created xsi:type="dcterms:W3CDTF">2014-11-10T17:40:06Z</dcterms:created>
  <dcterms:modified xsi:type="dcterms:W3CDTF">2015-10-30T21:17:29Z</dcterms:modified>
</cp:coreProperties>
</file>