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8" r:id="rId3"/>
    <p:sldId id="262" r:id="rId4"/>
    <p:sldId id="263" r:id="rId5"/>
    <p:sldId id="267" r:id="rId6"/>
    <p:sldId id="269" r:id="rId7"/>
    <p:sldId id="271" r:id="rId8"/>
    <p:sldId id="270" r:id="rId9"/>
    <p:sldId id="272" r:id="rId10"/>
    <p:sldId id="273" r:id="rId11"/>
    <p:sldId id="274" r:id="rId12"/>
    <p:sldId id="281" r:id="rId13"/>
    <p:sldId id="264" r:id="rId14"/>
    <p:sldId id="286" r:id="rId15"/>
    <p:sldId id="287" r:id="rId16"/>
    <p:sldId id="288" r:id="rId17"/>
    <p:sldId id="289" r:id="rId18"/>
    <p:sldId id="275" r:id="rId19"/>
    <p:sldId id="282" r:id="rId20"/>
    <p:sldId id="276" r:id="rId21"/>
    <p:sldId id="277" r:id="rId22"/>
    <p:sldId id="278" r:id="rId23"/>
    <p:sldId id="279" r:id="rId24"/>
    <p:sldId id="280" r:id="rId25"/>
    <p:sldId id="283" r:id="rId26"/>
    <p:sldId id="284" r:id="rId27"/>
    <p:sldId id="319" r:id="rId28"/>
    <p:sldId id="320" r:id="rId29"/>
    <p:sldId id="321" r:id="rId30"/>
    <p:sldId id="268" r:id="rId31"/>
    <p:sldId id="285" r:id="rId32"/>
    <p:sldId id="258" r:id="rId33"/>
    <p:sldId id="312" r:id="rId34"/>
    <p:sldId id="259" r:id="rId35"/>
    <p:sldId id="311" r:id="rId36"/>
    <p:sldId id="260" r:id="rId37"/>
    <p:sldId id="290" r:id="rId38"/>
    <p:sldId id="310" r:id="rId39"/>
    <p:sldId id="291" r:id="rId40"/>
    <p:sldId id="298" r:id="rId41"/>
    <p:sldId id="309" r:id="rId42"/>
    <p:sldId id="292" r:id="rId43"/>
    <p:sldId id="299" r:id="rId44"/>
    <p:sldId id="308" r:id="rId45"/>
    <p:sldId id="293" r:id="rId46"/>
    <p:sldId id="301" r:id="rId47"/>
    <p:sldId id="307" r:id="rId48"/>
    <p:sldId id="313" r:id="rId49"/>
    <p:sldId id="316" r:id="rId50"/>
    <p:sldId id="294" r:id="rId51"/>
    <p:sldId id="302" r:id="rId52"/>
    <p:sldId id="303" r:id="rId53"/>
    <p:sldId id="306" r:id="rId54"/>
    <p:sldId id="296" r:id="rId55"/>
    <p:sldId id="304" r:id="rId56"/>
    <p:sldId id="305" r:id="rId57"/>
    <p:sldId id="297" r:id="rId58"/>
    <p:sldId id="300" r:id="rId59"/>
    <p:sldId id="317" r:id="rId60"/>
    <p:sldId id="314" r:id="rId61"/>
    <p:sldId id="315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2052" y="-9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B5E3-A9EE-441E-BE86-80A1F45A38D0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56788-F03C-451B-BFD9-84989BCA7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984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B5E3-A9EE-441E-BE86-80A1F45A38D0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56788-F03C-451B-BFD9-84989BCA7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073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B5E3-A9EE-441E-BE86-80A1F45A38D0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56788-F03C-451B-BFD9-84989BCA7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78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B5E3-A9EE-441E-BE86-80A1F45A38D0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56788-F03C-451B-BFD9-84989BCA7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935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B5E3-A9EE-441E-BE86-80A1F45A38D0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56788-F03C-451B-BFD9-84989BCA7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71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B5E3-A9EE-441E-BE86-80A1F45A38D0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56788-F03C-451B-BFD9-84989BCA7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085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B5E3-A9EE-441E-BE86-80A1F45A38D0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56788-F03C-451B-BFD9-84989BCA7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886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B5E3-A9EE-441E-BE86-80A1F45A38D0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56788-F03C-451B-BFD9-84989BCA7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6803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B5E3-A9EE-441E-BE86-80A1F45A38D0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56788-F03C-451B-BFD9-84989BCA7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250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B5E3-A9EE-441E-BE86-80A1F45A38D0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56788-F03C-451B-BFD9-84989BCA7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276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B5E3-A9EE-441E-BE86-80A1F45A38D0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56788-F03C-451B-BFD9-84989BCA7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845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1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0B5E3-A9EE-441E-BE86-80A1F45A38D0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56788-F03C-451B-BFD9-84989BCA7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574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b="1" i="1" dirty="0" smtClean="0">
                <a:latin typeface="Arial Black" panose="020B0A04020102020204" pitchFamily="34" charset="0"/>
              </a:rPr>
              <a:t>Journal Entry 10/20/15</a:t>
            </a:r>
            <a:endParaRPr lang="en-US" sz="72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rmAutofit/>
          </a:bodyPr>
          <a:lstStyle/>
          <a:p>
            <a:r>
              <a:rPr lang="en-US" sz="6000" dirty="0" smtClean="0"/>
              <a:t>Write a thesis statement that answers the following prompt</a:t>
            </a:r>
          </a:p>
          <a:p>
            <a:pPr lvl="1"/>
            <a:r>
              <a:rPr lang="en-US" sz="5400" dirty="0" smtClean="0"/>
              <a:t>What </a:t>
            </a:r>
            <a:r>
              <a:rPr lang="en-US" sz="5400" b="1" i="1" u="sng" dirty="0" smtClean="0">
                <a:solidFill>
                  <a:srgbClr val="FF0000"/>
                </a:solidFill>
              </a:rPr>
              <a:t>two things </a:t>
            </a:r>
            <a:r>
              <a:rPr lang="en-US" sz="5400" dirty="0" smtClean="0"/>
              <a:t>give the Union an advantage over the Confederates, why?</a:t>
            </a:r>
          </a:p>
          <a:p>
            <a:r>
              <a:rPr lang="en-US" sz="5800" dirty="0" smtClean="0">
                <a:solidFill>
                  <a:srgbClr val="FF0000"/>
                </a:solidFill>
              </a:rPr>
              <a:t>Make sure your homework is out</a:t>
            </a:r>
          </a:p>
          <a:p>
            <a:pPr marL="0" indent="0">
              <a:buNone/>
            </a:pP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xmlns="" val="42519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6335486" cy="1055913"/>
          </a:xfrm>
        </p:spPr>
        <p:txBody>
          <a:bodyPr>
            <a:normAutofit/>
          </a:bodyPr>
          <a:lstStyle/>
          <a:p>
            <a:r>
              <a:rPr lang="en-US" sz="6000" b="1" i="1" dirty="0">
                <a:latin typeface="Arial Black" panose="020B0A04020102020204" pitchFamily="34" charset="0"/>
              </a:rPr>
              <a:t>George Meade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22110"/>
            <a:ext cx="10311492" cy="5935890"/>
          </a:xfrm>
        </p:spPr>
        <p:txBody>
          <a:bodyPr>
            <a:noAutofit/>
          </a:bodyPr>
          <a:lstStyle/>
          <a:p>
            <a:r>
              <a:rPr lang="en-US" sz="4500" dirty="0" smtClean="0"/>
              <a:t>Takes over for Hooker in June 1863</a:t>
            </a:r>
          </a:p>
          <a:p>
            <a:r>
              <a:rPr lang="en-US" sz="4500" dirty="0" smtClean="0"/>
              <a:t>Wins at Gettysburg, turning point in war</a:t>
            </a:r>
          </a:p>
          <a:p>
            <a:r>
              <a:rPr lang="en-US" sz="4500" dirty="0" smtClean="0"/>
              <a:t>His major downfall is he is not a politician, and he couldn’t handle his commanding officers left over from Hooker</a:t>
            </a:r>
          </a:p>
          <a:p>
            <a:r>
              <a:rPr lang="en-US" sz="4500" dirty="0" smtClean="0"/>
              <a:t>Offers to resign, in early 1864</a:t>
            </a:r>
          </a:p>
          <a:p>
            <a:r>
              <a:rPr lang="en-US" sz="4500" dirty="0" smtClean="0"/>
              <a:t>He and Grant did not have a great relationship</a:t>
            </a:r>
            <a:endParaRPr lang="en-US" sz="4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1493" y="0"/>
            <a:ext cx="1924050" cy="2752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11493" y="2752725"/>
            <a:ext cx="1880506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59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6879771" cy="1066800"/>
          </a:xfrm>
        </p:spPr>
        <p:txBody>
          <a:bodyPr>
            <a:noAutofit/>
          </a:bodyPr>
          <a:lstStyle/>
          <a:p>
            <a:r>
              <a:rPr lang="en-US" sz="6000" b="1" i="1" dirty="0">
                <a:latin typeface="Arial Black" panose="020B0A04020102020204" pitchFamily="34" charset="0"/>
              </a:rPr>
              <a:t>Ulysses S </a:t>
            </a:r>
            <a:r>
              <a:rPr lang="en-US" sz="6000" b="1" i="1" dirty="0" smtClean="0">
                <a:latin typeface="Arial Black" panose="020B0A04020102020204" pitchFamily="34" charset="0"/>
              </a:rPr>
              <a:t>Grant</a:t>
            </a:r>
            <a:endParaRPr lang="en-US" sz="60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5653"/>
            <a:ext cx="9013371" cy="5892347"/>
          </a:xfrm>
        </p:spPr>
        <p:txBody>
          <a:bodyPr>
            <a:noAutofit/>
          </a:bodyPr>
          <a:lstStyle/>
          <a:p>
            <a:r>
              <a:rPr lang="en-US" sz="3200" dirty="0" smtClean="0"/>
              <a:t>Doing work on in the Western Theater of the war pre-command of the army (Tennessee)</a:t>
            </a:r>
          </a:p>
          <a:p>
            <a:r>
              <a:rPr lang="en-US" sz="3200" dirty="0" smtClean="0"/>
              <a:t>Takes over for Meade in March 1864 </a:t>
            </a:r>
          </a:p>
          <a:p>
            <a:r>
              <a:rPr lang="en-US" sz="3200" dirty="0" smtClean="0"/>
              <a:t>Leads Overland Campaign and attacks Lee (this is what Lincoln wanted all along)</a:t>
            </a:r>
          </a:p>
          <a:p>
            <a:r>
              <a:rPr lang="en-US" sz="3200" dirty="0" smtClean="0"/>
              <a:t>Sends General Sherman on his “March to the Sea” also known as the Savanah Campaign</a:t>
            </a:r>
          </a:p>
          <a:p>
            <a:r>
              <a:rPr lang="en-US" sz="3200" dirty="0" smtClean="0"/>
              <a:t>Grant struggles to take cities in Virginia (specifically Petersburg and Richmond), until Sherman works from the  south and aids Grant</a:t>
            </a:r>
          </a:p>
          <a:p>
            <a:r>
              <a:rPr lang="en-US" sz="3200" dirty="0" smtClean="0"/>
              <a:t>Negotiates peace in April 1865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7300" y="0"/>
            <a:ext cx="3314700" cy="4201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77300" y="3429000"/>
            <a:ext cx="33147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436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368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sz="4800" dirty="0" smtClean="0"/>
              <a:t>Why did Union leadership struggle early in the war?</a:t>
            </a:r>
          </a:p>
          <a:p>
            <a:r>
              <a:rPr lang="en-US" sz="4800" dirty="0" smtClean="0"/>
              <a:t>What other wars have we studied had similar issues with leadership in US history?</a:t>
            </a:r>
          </a:p>
          <a:p>
            <a:r>
              <a:rPr lang="en-US" sz="4800" dirty="0" smtClean="0"/>
              <a:t>Why didn’t the North just dominate the south?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2725" y="3537857"/>
            <a:ext cx="9439275" cy="33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0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000" b="1" i="1" dirty="0" smtClean="0">
                <a:latin typeface="Arial Black" panose="020B0A04020102020204" pitchFamily="34" charset="0"/>
              </a:rPr>
              <a:t>Confederate Leaders</a:t>
            </a:r>
            <a:endParaRPr lang="en-US" sz="8000" b="1" i="1" dirty="0"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3928" y="5191035"/>
            <a:ext cx="2975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"</a:t>
            </a:r>
            <a:r>
              <a:rPr lang="en-US" dirty="0">
                <a:solidFill>
                  <a:srgbClr val="080808"/>
                </a:solidFill>
              </a:rPr>
              <a:t>Give General Jackson my affectionate regards, and say to him: he has lost his left arm but I my right."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11924" y="5729287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Jeb Stuart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21124" y="6110287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James Longstreet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54324" y="5424487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George Pickett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635124" y="4814887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“Stonewall” Jackson</a:t>
            </a:r>
          </a:p>
        </p:txBody>
      </p:sp>
      <p:pic>
        <p:nvPicPr>
          <p:cNvPr id="9" name="Picture 18" descr="Jackson-Stonewall-LOC"/>
          <p:cNvPicPr>
            <a:picLocks noChangeAspect="1" noChangeArrowheads="1"/>
          </p:cNvPicPr>
          <p:nvPr/>
        </p:nvPicPr>
        <p:blipFill>
          <a:blip r:embed="rId2" cstate="print"/>
          <a:srcRect l="10089" t="6332" r="9196" b="7124"/>
          <a:stretch>
            <a:fillRect/>
          </a:stretch>
        </p:blipFill>
        <p:spPr bwMode="auto">
          <a:xfrm>
            <a:off x="1635124" y="1385886"/>
            <a:ext cx="2616200" cy="3352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20" descr="General_George_Picket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4325" y="2071686"/>
            <a:ext cx="2265363" cy="3352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17" descr="James_Longstre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1125" y="2757486"/>
            <a:ext cx="2174875" cy="3392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" name="Picture 15" descr="Nathan Bedford For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5124" y="1462086"/>
            <a:ext cx="2293938" cy="3352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521324" y="4814886"/>
            <a:ext cx="228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Nathan Bedford Forrest</a:t>
            </a:r>
          </a:p>
        </p:txBody>
      </p:sp>
      <p:pic>
        <p:nvPicPr>
          <p:cNvPr id="14" name="Picture 16" descr="Jeb_stuart"/>
          <p:cNvPicPr>
            <a:picLocks noChangeAspect="1" noChangeArrowheads="1"/>
          </p:cNvPicPr>
          <p:nvPr/>
        </p:nvPicPr>
        <p:blipFill>
          <a:blip r:embed="rId6" cstate="print"/>
          <a:srcRect l="2014" r="5330" b="2272"/>
          <a:stretch>
            <a:fillRect/>
          </a:stretch>
        </p:blipFill>
        <p:spPr bwMode="auto">
          <a:xfrm>
            <a:off x="6511924" y="2300286"/>
            <a:ext cx="2362200" cy="3352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654924" y="6491287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Robert E. Lee</a:t>
            </a:r>
          </a:p>
        </p:txBody>
      </p:sp>
      <p:pic>
        <p:nvPicPr>
          <p:cNvPr id="16" name="Picture 14" descr="Robert E Le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45374" y="3138486"/>
            <a:ext cx="2724150" cy="3352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301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85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385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38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38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85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385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524000" y="2286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D42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ilboDisplay" pitchFamily="2" charset="0"/>
              </a:rPr>
              <a:t>The Leaders of the Confederacy</a:t>
            </a:r>
          </a:p>
        </p:txBody>
      </p:sp>
      <p:pic>
        <p:nvPicPr>
          <p:cNvPr id="93191" name="Picture 7" descr="Confederate VP Stevens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6551614" y="1219200"/>
            <a:ext cx="3430587" cy="4648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3192" name="Picture 8" descr="Jefferson Davis-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1" y="1219200"/>
            <a:ext cx="3673475" cy="4648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2362200" y="6019800"/>
            <a:ext cx="3581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Pres. Jefferson Davis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6553200" y="6019800"/>
            <a:ext cx="3429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VP Alexander Stevens</a:t>
            </a:r>
          </a:p>
        </p:txBody>
      </p:sp>
    </p:spTree>
    <p:extLst>
      <p:ext uri="{BB962C8B-B14F-4D97-AF65-F5344CB8AC3E}">
        <p14:creationId xmlns:p14="http://schemas.microsoft.com/office/powerpoint/2010/main" xmlns="" val="38959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33800" y="1106270"/>
            <a:ext cx="4724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Richmond, VA</a:t>
            </a:r>
          </a:p>
        </p:txBody>
      </p:sp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152400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D42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ilboDisplay" pitchFamily="2" charset="0"/>
              </a:rPr>
              <a:t>The Confederate “White House”</a:t>
            </a:r>
          </a:p>
        </p:txBody>
      </p:sp>
      <p:pic>
        <p:nvPicPr>
          <p:cNvPr id="104452" name="Picture 4" descr="Confederate White House"/>
          <p:cNvPicPr>
            <a:picLocks noChangeAspect="1" noChangeArrowheads="1"/>
          </p:cNvPicPr>
          <p:nvPr/>
        </p:nvPicPr>
        <p:blipFill>
          <a:blip r:embed="rId2" cstate="print"/>
          <a:srcRect t="3555" b="3999"/>
          <a:stretch>
            <a:fillRect/>
          </a:stretch>
        </p:blipFill>
        <p:spPr bwMode="auto">
          <a:xfrm>
            <a:off x="3143250" y="1752600"/>
            <a:ext cx="6000750" cy="396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2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152400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D42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ilboDisplay" pitchFamily="2" charset="0"/>
              </a:rPr>
              <a:t>The Confederate Seal</a:t>
            </a:r>
          </a:p>
        </p:txBody>
      </p:sp>
      <p:pic>
        <p:nvPicPr>
          <p:cNvPr id="105476" name="Picture 4" descr="ConfederateStatesofAmericaS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422400"/>
            <a:ext cx="3987800" cy="398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2667000" y="5867400"/>
            <a:ext cx="7010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MOTTO </a:t>
            </a:r>
            <a:r>
              <a:rPr lang="en-US" sz="2200" b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Wingdings" pitchFamily="2" charset="2"/>
              </a:rPr>
              <a:t> “With God As Our Vindicator”</a:t>
            </a:r>
            <a:endParaRPr lang="en-US" sz="2200" b="1">
              <a:solidFill>
                <a:srgbClr val="F8F8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6172200" y="5257800"/>
            <a:ext cx="0" cy="609600"/>
          </a:xfrm>
          <a:prstGeom prst="line">
            <a:avLst/>
          </a:prstGeom>
          <a:noFill/>
          <a:ln w="28575">
            <a:solidFill>
              <a:srgbClr val="C1C1C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388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905000" y="228601"/>
            <a:ext cx="8458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D42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ilboDisplay" pitchFamily="2" charset="0"/>
              </a:rPr>
              <a:t>A Northern View of Jeff Davis</a:t>
            </a:r>
          </a:p>
        </p:txBody>
      </p:sp>
      <p:pic>
        <p:nvPicPr>
          <p:cNvPr id="81924" name="Picture 4" descr="NO view of Jeff Davis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r="999" b="2750"/>
          <a:stretch>
            <a:fillRect/>
          </a:stretch>
        </p:blipFill>
        <p:spPr bwMode="auto">
          <a:xfrm>
            <a:off x="2438400" y="1295401"/>
            <a:ext cx="7239000" cy="5173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841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i="1" dirty="0">
                <a:latin typeface="Arial Black" panose="020B0A04020102020204" pitchFamily="34" charset="0"/>
              </a:rPr>
              <a:t>Stonewall </a:t>
            </a:r>
            <a:r>
              <a:rPr lang="en-US" sz="6600" b="1" i="1" dirty="0" smtClean="0">
                <a:latin typeface="Arial Black" panose="020B0A04020102020204" pitchFamily="34" charset="0"/>
              </a:rPr>
              <a:t>Jackson</a:t>
            </a:r>
            <a:endParaRPr lang="en-US" sz="66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8052"/>
            <a:ext cx="9372599" cy="5739947"/>
          </a:xfrm>
        </p:spPr>
        <p:txBody>
          <a:bodyPr>
            <a:noAutofit/>
          </a:bodyPr>
          <a:lstStyle/>
          <a:p>
            <a:r>
              <a:rPr lang="en-US" sz="4800" dirty="0" smtClean="0"/>
              <a:t>Highly decorated in the US military</a:t>
            </a:r>
          </a:p>
          <a:p>
            <a:r>
              <a:rPr lang="en-US" sz="4800" dirty="0" smtClean="0"/>
              <a:t>Considered one of the top military minds pre Civil War</a:t>
            </a:r>
          </a:p>
          <a:p>
            <a:r>
              <a:rPr lang="en-US" sz="4800" dirty="0" smtClean="0"/>
              <a:t>From West Virginia</a:t>
            </a:r>
          </a:p>
          <a:p>
            <a:r>
              <a:rPr lang="en-US" sz="4800" dirty="0"/>
              <a:t>Extremely decisive leader, Lee trusted him to create and deliver plans</a:t>
            </a:r>
          </a:p>
          <a:p>
            <a:pPr marL="0" indent="0">
              <a:buNone/>
            </a:pPr>
            <a:endParaRPr lang="en-US" sz="4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2600" y="0"/>
            <a:ext cx="28194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72601" y="3505200"/>
            <a:ext cx="2819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87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i="1" dirty="0">
                <a:latin typeface="Arial Black" panose="020B0A04020102020204" pitchFamily="34" charset="0"/>
              </a:rPr>
              <a:t>Stonewall </a:t>
            </a:r>
            <a:r>
              <a:rPr lang="en-US" sz="6600" b="1" i="1" dirty="0" smtClean="0">
                <a:latin typeface="Arial Black" panose="020B0A04020102020204" pitchFamily="34" charset="0"/>
              </a:rPr>
              <a:t>Jackson</a:t>
            </a:r>
            <a:endParaRPr lang="en-US" sz="66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8052"/>
            <a:ext cx="9372599" cy="5739947"/>
          </a:xfrm>
        </p:spPr>
        <p:txBody>
          <a:bodyPr>
            <a:noAutofit/>
          </a:bodyPr>
          <a:lstStyle/>
          <a:p>
            <a:r>
              <a:rPr lang="en-US" sz="3600" dirty="0" smtClean="0"/>
              <a:t>Led the Confederate army to victories at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&amp; 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Bull Run, Valley Campaign, Peninsula Campaign, Fredericksburg, and Chancellorsville </a:t>
            </a:r>
          </a:p>
          <a:p>
            <a:r>
              <a:rPr lang="en-US" sz="3600" dirty="0" smtClean="0"/>
              <a:t>Loses arm in an a shooting at Chancellorsville, from someone who shot him while hiding in the woods</a:t>
            </a:r>
          </a:p>
          <a:p>
            <a:r>
              <a:rPr lang="en-US" sz="3600" dirty="0" smtClean="0"/>
              <a:t>Dies as a result of the shooting</a:t>
            </a:r>
          </a:p>
          <a:p>
            <a:r>
              <a:rPr lang="en-US" sz="3600" dirty="0" smtClean="0"/>
              <a:t>When he dies Lee is quoted as saying “I have lost my right arm… and I am bleeding at the heart”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2600" y="0"/>
            <a:ext cx="28194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72601" y="3505200"/>
            <a:ext cx="2819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05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752" y="-16839"/>
            <a:ext cx="12198752" cy="734469"/>
          </a:xfrm>
        </p:spPr>
        <p:txBody>
          <a:bodyPr>
            <a:noAutofit/>
          </a:bodyPr>
          <a:lstStyle/>
          <a:p>
            <a:pPr algn="ctr"/>
            <a:r>
              <a:rPr lang="en-US" sz="66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Daily Agenda/Goals</a:t>
            </a:r>
            <a:endParaRPr lang="en-US" sz="66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9178"/>
            <a:ext cx="12192000" cy="6108821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Agenda</a:t>
            </a:r>
            <a:r>
              <a:rPr lang="en-US" sz="4400" dirty="0" smtClean="0"/>
              <a:t>:</a:t>
            </a:r>
          </a:p>
          <a:p>
            <a:pPr lvl="1"/>
            <a:r>
              <a:rPr lang="en-US" sz="4000" dirty="0" smtClean="0"/>
              <a:t>Civil War</a:t>
            </a:r>
          </a:p>
          <a:p>
            <a:pPr lvl="1"/>
            <a:r>
              <a:rPr lang="en-US" sz="4000" dirty="0" smtClean="0"/>
              <a:t>Civil War figures/battles assignment</a:t>
            </a:r>
          </a:p>
          <a:p>
            <a:r>
              <a:rPr lang="en-US" sz="4400" dirty="0" smtClean="0">
                <a:solidFill>
                  <a:srgbClr val="7030A0"/>
                </a:solidFill>
              </a:rPr>
              <a:t>Goals</a:t>
            </a:r>
            <a:r>
              <a:rPr lang="en-US" sz="4400" dirty="0" smtClean="0"/>
              <a:t>:</a:t>
            </a:r>
          </a:p>
          <a:p>
            <a:pPr lvl="1"/>
            <a:r>
              <a:rPr lang="en-US" sz="4000" dirty="0" smtClean="0">
                <a:solidFill>
                  <a:srgbClr val="00B050"/>
                </a:solidFill>
              </a:rPr>
              <a:t>Content</a:t>
            </a:r>
          </a:p>
          <a:p>
            <a:pPr lvl="2"/>
            <a:r>
              <a:rPr lang="en-US" sz="3600" dirty="0" smtClean="0"/>
              <a:t>Discuss figures of the Civil War, and their relevance to the Civil War</a:t>
            </a:r>
          </a:p>
          <a:p>
            <a:pPr lvl="1"/>
            <a:r>
              <a:rPr lang="en-US" sz="4000" dirty="0" smtClean="0">
                <a:solidFill>
                  <a:srgbClr val="00B050"/>
                </a:solidFill>
              </a:rPr>
              <a:t>Skills</a:t>
            </a:r>
          </a:p>
          <a:p>
            <a:pPr lvl="2"/>
            <a:r>
              <a:rPr lang="en-US" sz="3600" dirty="0" smtClean="0"/>
              <a:t>Note taking</a:t>
            </a:r>
          </a:p>
          <a:p>
            <a:pPr lvl="2"/>
            <a:r>
              <a:rPr lang="en-US" sz="3600" dirty="0" smtClean="0"/>
              <a:t>Analysis</a:t>
            </a:r>
          </a:p>
          <a:p>
            <a:endParaRPr lang="en-US" sz="4400" dirty="0" smtClean="0"/>
          </a:p>
          <a:p>
            <a:pPr lvl="1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5991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714" cy="1325563"/>
          </a:xfrm>
        </p:spPr>
        <p:txBody>
          <a:bodyPr>
            <a:normAutofit/>
          </a:bodyPr>
          <a:lstStyle/>
          <a:p>
            <a:r>
              <a:rPr lang="en-US" sz="7200" b="1" i="1" dirty="0">
                <a:latin typeface="Arial Black" panose="020B0A04020102020204" pitchFamily="34" charset="0"/>
              </a:rPr>
              <a:t>George </a:t>
            </a:r>
            <a:r>
              <a:rPr lang="en-US" sz="7200" b="1" i="1" dirty="0" smtClean="0">
                <a:latin typeface="Arial Black" panose="020B0A04020102020204" pitchFamily="34" charset="0"/>
              </a:rPr>
              <a:t>Pickett</a:t>
            </a:r>
            <a:endParaRPr lang="en-US" sz="72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9824"/>
            <a:ext cx="9622970" cy="5718175"/>
          </a:xfrm>
        </p:spPr>
        <p:txBody>
          <a:bodyPr>
            <a:noAutofit/>
          </a:bodyPr>
          <a:lstStyle/>
          <a:p>
            <a:r>
              <a:rPr lang="en-US" sz="3600" dirty="0" smtClean="0"/>
              <a:t>Fought in the Mexican American War</a:t>
            </a:r>
          </a:p>
          <a:p>
            <a:r>
              <a:rPr lang="en-US" sz="3600" dirty="0" smtClean="0"/>
              <a:t>Served in Bellingham Washington!</a:t>
            </a:r>
          </a:p>
          <a:p>
            <a:r>
              <a:rPr lang="en-US" sz="3600" dirty="0" smtClean="0"/>
              <a:t>Made Brigadier General in 1862</a:t>
            </a:r>
          </a:p>
          <a:p>
            <a:r>
              <a:rPr lang="en-US" sz="3600" dirty="0" smtClean="0"/>
              <a:t>Wounded during the Peninsula Campaign, had to sit out for 3 months</a:t>
            </a:r>
          </a:p>
          <a:p>
            <a:r>
              <a:rPr lang="en-US" sz="3600" dirty="0" smtClean="0"/>
              <a:t>Comes back in time for the Gettysburg Campaign</a:t>
            </a:r>
          </a:p>
          <a:p>
            <a:r>
              <a:rPr lang="en-US" sz="3600" dirty="0" smtClean="0"/>
              <a:t>Leads the infamous “Pickett’s Charge” at Gettysburg</a:t>
            </a:r>
          </a:p>
          <a:p>
            <a:r>
              <a:rPr lang="en-US" sz="3600" dirty="0" smtClean="0"/>
              <a:t>Continued to command men for Lee after Gettysburg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55628" y="10886"/>
            <a:ext cx="2536371" cy="3418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55627" y="3429000"/>
            <a:ext cx="256902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95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325563"/>
          </a:xfrm>
        </p:spPr>
        <p:txBody>
          <a:bodyPr>
            <a:normAutofit/>
          </a:bodyPr>
          <a:lstStyle/>
          <a:p>
            <a:r>
              <a:rPr lang="en-US" sz="6000" b="1" i="1" dirty="0">
                <a:latin typeface="Arial Black" panose="020B0A04020102020204" pitchFamily="34" charset="0"/>
              </a:rPr>
              <a:t>James </a:t>
            </a:r>
            <a:r>
              <a:rPr lang="en-US" sz="6000" b="1" i="1" dirty="0" smtClean="0">
                <a:latin typeface="Arial Black" panose="020B0A04020102020204" pitchFamily="34" charset="0"/>
              </a:rPr>
              <a:t>Longstreet</a:t>
            </a:r>
            <a:endParaRPr lang="en-US" sz="60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5396"/>
            <a:ext cx="9633857" cy="5772604"/>
          </a:xfrm>
        </p:spPr>
        <p:txBody>
          <a:bodyPr>
            <a:noAutofit/>
          </a:bodyPr>
          <a:lstStyle/>
          <a:p>
            <a:r>
              <a:rPr lang="en-US" sz="4000" dirty="0" smtClean="0"/>
              <a:t>High ranking General for Lee</a:t>
            </a:r>
          </a:p>
          <a:p>
            <a:r>
              <a:rPr lang="en-US" sz="4000" dirty="0" smtClean="0"/>
              <a:t>Nicknamed “Old War Horse”</a:t>
            </a:r>
          </a:p>
          <a:p>
            <a:r>
              <a:rPr lang="en-US" sz="4000" dirty="0" smtClean="0"/>
              <a:t>Fought in Mexican American War</a:t>
            </a:r>
          </a:p>
          <a:p>
            <a:r>
              <a:rPr lang="en-US" sz="4000" dirty="0" smtClean="0"/>
              <a:t>From S. Carolina</a:t>
            </a:r>
          </a:p>
          <a:p>
            <a:r>
              <a:rPr lang="en-US" sz="4000" dirty="0" smtClean="0"/>
              <a:t>Had early success at the 1</a:t>
            </a:r>
            <a:r>
              <a:rPr lang="en-US" sz="4000" baseline="30000" dirty="0" smtClean="0"/>
              <a:t>st</a:t>
            </a:r>
            <a:r>
              <a:rPr lang="en-US" sz="4000" dirty="0" smtClean="0"/>
              <a:t>/2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 Bull Runs</a:t>
            </a:r>
          </a:p>
          <a:p>
            <a:r>
              <a:rPr lang="en-US" sz="4000" dirty="0" smtClean="0"/>
              <a:t>Struggled later in the war (after Gettysburg)</a:t>
            </a:r>
          </a:p>
          <a:p>
            <a:r>
              <a:rPr lang="en-US" sz="4000" dirty="0" smtClean="0"/>
              <a:t>Became a “Reconstructed Rebel” after the war, supported African American Rights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33857" y="0"/>
            <a:ext cx="2558143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3857" y="3429000"/>
            <a:ext cx="25581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302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69286" cy="805542"/>
          </a:xfrm>
        </p:spPr>
        <p:txBody>
          <a:bodyPr>
            <a:normAutofit fontScale="90000"/>
          </a:bodyPr>
          <a:lstStyle/>
          <a:p>
            <a:r>
              <a:rPr lang="en-US" sz="8000" b="1" i="1" dirty="0">
                <a:latin typeface="Arial Black" panose="020B0A04020102020204" pitchFamily="34" charset="0"/>
              </a:rPr>
              <a:t>Nathan </a:t>
            </a:r>
            <a:r>
              <a:rPr lang="en-US" sz="8000" b="1" i="1" dirty="0" smtClean="0">
                <a:latin typeface="Arial Black" panose="020B0A04020102020204" pitchFamily="34" charset="0"/>
              </a:rPr>
              <a:t>Forest</a:t>
            </a:r>
            <a:endParaRPr lang="en-US" sz="80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18457"/>
            <a:ext cx="10163175" cy="6139543"/>
          </a:xfrm>
        </p:spPr>
        <p:txBody>
          <a:bodyPr>
            <a:noAutofit/>
          </a:bodyPr>
          <a:lstStyle/>
          <a:p>
            <a:r>
              <a:rPr lang="en-US" sz="3500" dirty="0" smtClean="0"/>
              <a:t>From Tennessee </a:t>
            </a:r>
          </a:p>
          <a:p>
            <a:r>
              <a:rPr lang="en-US" sz="3500" dirty="0" smtClean="0"/>
              <a:t>Nicknamed “Devil Forrest,” and “Wizard of the Saddle”</a:t>
            </a:r>
          </a:p>
          <a:p>
            <a:r>
              <a:rPr lang="en-US" sz="3500" dirty="0" smtClean="0"/>
              <a:t>Was not in the military pre Civil War</a:t>
            </a:r>
          </a:p>
          <a:p>
            <a:r>
              <a:rPr lang="en-US" sz="3500" dirty="0" smtClean="0"/>
              <a:t>Eventually tried for war crimes for his massacre at Fort Pillow, responsible for massacring soldiers that surrendered at Fort Pillow, mostly African Americans, but white soldiers as well</a:t>
            </a:r>
          </a:p>
          <a:p>
            <a:r>
              <a:rPr lang="en-US" sz="3500" dirty="0" smtClean="0"/>
              <a:t>Post war he was one of the founding members of the KKK</a:t>
            </a:r>
          </a:p>
          <a:p>
            <a:r>
              <a:rPr lang="en-US" sz="3500" dirty="0" smtClean="0"/>
              <a:t>He is who Forrest Gump was named after</a:t>
            </a:r>
          </a:p>
          <a:p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3175" y="0"/>
            <a:ext cx="2028825" cy="348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3174" y="3486150"/>
            <a:ext cx="202882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22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229" cy="936171"/>
          </a:xfrm>
        </p:spPr>
        <p:txBody>
          <a:bodyPr>
            <a:noAutofit/>
          </a:bodyPr>
          <a:lstStyle/>
          <a:p>
            <a:r>
              <a:rPr lang="en-US" sz="6600" b="1" i="1" dirty="0">
                <a:latin typeface="Arial Black" panose="020B0A04020102020204" pitchFamily="34" charset="0"/>
              </a:rPr>
              <a:t>Jeb </a:t>
            </a:r>
            <a:r>
              <a:rPr lang="en-US" sz="6600" b="1" i="1" dirty="0" smtClean="0">
                <a:latin typeface="Arial Black" panose="020B0A04020102020204" pitchFamily="34" charset="0"/>
              </a:rPr>
              <a:t>Stuart</a:t>
            </a:r>
            <a:endParaRPr lang="en-US" sz="66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1482"/>
            <a:ext cx="9896475" cy="6066517"/>
          </a:xfrm>
        </p:spPr>
        <p:txBody>
          <a:bodyPr>
            <a:noAutofit/>
          </a:bodyPr>
          <a:lstStyle/>
          <a:p>
            <a:r>
              <a:rPr lang="en-US" sz="4000" dirty="0" smtClean="0"/>
              <a:t>From Virginia</a:t>
            </a:r>
          </a:p>
          <a:p>
            <a:r>
              <a:rPr lang="en-US" sz="4000" dirty="0" smtClean="0"/>
              <a:t>Went to West Point Military </a:t>
            </a:r>
          </a:p>
          <a:p>
            <a:pPr marL="0" indent="0">
              <a:buNone/>
            </a:pPr>
            <a:r>
              <a:rPr lang="en-US" sz="4000" dirty="0" smtClean="0"/>
              <a:t>Academy</a:t>
            </a:r>
          </a:p>
          <a:p>
            <a:r>
              <a:rPr lang="en-US" sz="4000" dirty="0" smtClean="0"/>
              <a:t>Fought for US in Mexican American</a:t>
            </a:r>
          </a:p>
          <a:p>
            <a:pPr marL="0" indent="0">
              <a:buNone/>
            </a:pPr>
            <a:r>
              <a:rPr lang="en-US" sz="4000" dirty="0" smtClean="0"/>
              <a:t> War</a:t>
            </a:r>
          </a:p>
          <a:p>
            <a:r>
              <a:rPr lang="en-US" sz="4000" dirty="0" smtClean="0"/>
              <a:t>Died at the Battle of Yellow Tavern </a:t>
            </a:r>
          </a:p>
          <a:p>
            <a:r>
              <a:rPr lang="en-US" sz="4000" dirty="0" smtClean="0"/>
              <a:t>Fought in multiple battles include Gettysburg, </a:t>
            </a:r>
          </a:p>
          <a:p>
            <a:pPr marL="0" indent="0">
              <a:buNone/>
            </a:pPr>
            <a:r>
              <a:rPr lang="en-US" sz="4000" dirty="0" smtClean="0"/>
              <a:t>and Chancellorsville </a:t>
            </a:r>
          </a:p>
          <a:p>
            <a:r>
              <a:rPr lang="en-US" sz="4000" dirty="0" smtClean="0"/>
              <a:t>Helped lead in the Overland Campaign</a:t>
            </a:r>
          </a:p>
          <a:p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96475" y="0"/>
            <a:ext cx="2295525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96475" y="3428999"/>
            <a:ext cx="2295525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30886" y="0"/>
            <a:ext cx="2265589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150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41426" cy="1325563"/>
          </a:xfrm>
        </p:spPr>
        <p:txBody>
          <a:bodyPr>
            <a:normAutofit/>
          </a:bodyPr>
          <a:lstStyle/>
          <a:p>
            <a:r>
              <a:rPr lang="en-US" sz="6600" b="1" i="1" dirty="0">
                <a:latin typeface="Arial Black" panose="020B0A04020102020204" pitchFamily="34" charset="0"/>
              </a:rPr>
              <a:t>Robert E </a:t>
            </a:r>
            <a:r>
              <a:rPr lang="en-US" sz="6600" b="1" i="1" dirty="0" smtClean="0">
                <a:latin typeface="Arial Black" panose="020B0A04020102020204" pitchFamily="34" charset="0"/>
              </a:rPr>
              <a:t>Lee</a:t>
            </a:r>
            <a:endParaRPr lang="en-US" sz="66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6538"/>
            <a:ext cx="10341426" cy="5881461"/>
          </a:xfrm>
        </p:spPr>
        <p:txBody>
          <a:bodyPr>
            <a:noAutofit/>
          </a:bodyPr>
          <a:lstStyle/>
          <a:p>
            <a:r>
              <a:rPr lang="en-US" sz="3600" dirty="0" smtClean="0"/>
              <a:t>Born and raised in Virginia</a:t>
            </a:r>
          </a:p>
          <a:p>
            <a:r>
              <a:rPr lang="en-US" sz="3600" dirty="0" smtClean="0"/>
              <a:t>Fought in the Mexican American War</a:t>
            </a:r>
          </a:p>
          <a:p>
            <a:r>
              <a:rPr lang="en-US" sz="3600" dirty="0" smtClean="0"/>
              <a:t>Ran the school at West Point </a:t>
            </a:r>
          </a:p>
          <a:p>
            <a:r>
              <a:rPr lang="en-US" sz="3600" dirty="0" smtClean="0"/>
              <a:t>Was not pro slavery</a:t>
            </a:r>
          </a:p>
          <a:p>
            <a:r>
              <a:rPr lang="en-US" sz="3600" dirty="0" smtClean="0"/>
              <a:t>Opposed secession </a:t>
            </a:r>
          </a:p>
          <a:p>
            <a:r>
              <a:rPr lang="en-US" sz="3600" dirty="0" smtClean="0"/>
              <a:t>Early in the war was opposed to the confederacy, but fought to support it because he was from Virginia</a:t>
            </a:r>
          </a:p>
          <a:p>
            <a:r>
              <a:rPr lang="en-US" sz="3600" dirty="0" smtClean="0"/>
              <a:t>Led the confederate army for the entire war</a:t>
            </a:r>
          </a:p>
          <a:p>
            <a:r>
              <a:rPr lang="en-US" sz="3600" dirty="0" smtClean="0"/>
              <a:t>Was not tried for war crimes post Civil War, did lose some property and the right to vote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1428" y="-17462"/>
            <a:ext cx="1850571" cy="268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1428" y="2668589"/>
            <a:ext cx="1850573" cy="418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4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i="1" dirty="0" smtClean="0">
                <a:latin typeface="Arial Black" panose="020B0A04020102020204" pitchFamily="34" charset="0"/>
              </a:rPr>
              <a:t>Homework</a:t>
            </a:r>
            <a:endParaRPr lang="en-US" sz="96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8054"/>
            <a:ext cx="12192000" cy="5739946"/>
          </a:xfrm>
        </p:spPr>
        <p:txBody>
          <a:bodyPr>
            <a:normAutofit fontScale="92500"/>
          </a:bodyPr>
          <a:lstStyle/>
          <a:p>
            <a:r>
              <a:rPr lang="en-US" sz="9600" dirty="0" smtClean="0"/>
              <a:t>Read about the early war strategies on the website </a:t>
            </a:r>
          </a:p>
          <a:p>
            <a:r>
              <a:rPr lang="en-US" sz="9600" dirty="0" smtClean="0"/>
              <a:t>Answer questions found in the graphic organizer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31275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i="1" dirty="0" smtClean="0">
                <a:latin typeface="Arial Black" panose="020B0A04020102020204" pitchFamily="34" charset="0"/>
              </a:rPr>
              <a:t>Warm Up</a:t>
            </a:r>
            <a:endParaRPr lang="en-US" sz="96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rmAutofit fontScale="92500"/>
          </a:bodyPr>
          <a:lstStyle/>
          <a:p>
            <a:r>
              <a:rPr lang="en-US" sz="6000" dirty="0" smtClean="0"/>
              <a:t>Answer the following questions…</a:t>
            </a:r>
          </a:p>
          <a:p>
            <a:pPr lvl="1"/>
            <a:r>
              <a:rPr lang="en-US" sz="5400" b="1" u="sng" dirty="0" smtClean="0">
                <a:solidFill>
                  <a:srgbClr val="FF0000"/>
                </a:solidFill>
              </a:rPr>
              <a:t>Which strategy is better, </a:t>
            </a:r>
            <a:r>
              <a:rPr lang="en-US" sz="5400" dirty="0" smtClean="0"/>
              <a:t>the Union or the Confederacy, why?</a:t>
            </a:r>
          </a:p>
          <a:p>
            <a:pPr lvl="1"/>
            <a:r>
              <a:rPr lang="en-US" sz="5400" dirty="0" smtClean="0"/>
              <a:t>Predict </a:t>
            </a:r>
            <a:r>
              <a:rPr lang="en-US" sz="5400" b="1" dirty="0" smtClean="0">
                <a:solidFill>
                  <a:srgbClr val="FF0000"/>
                </a:solidFill>
              </a:rPr>
              <a:t>who</a:t>
            </a:r>
            <a:r>
              <a:rPr lang="en-US" sz="5400" dirty="0" smtClean="0"/>
              <a:t> you think </a:t>
            </a:r>
            <a:r>
              <a:rPr lang="en-US" sz="5400" b="1" dirty="0" smtClean="0">
                <a:solidFill>
                  <a:srgbClr val="FF0000"/>
                </a:solidFill>
              </a:rPr>
              <a:t>will have early battle success</a:t>
            </a:r>
            <a:r>
              <a:rPr lang="en-US" sz="5400" dirty="0" smtClean="0"/>
              <a:t>, the Union or Confederacy, why?</a:t>
            </a:r>
          </a:p>
          <a:p>
            <a:r>
              <a:rPr lang="en-US" sz="5800" b="1" i="1" u="sng" dirty="0" smtClean="0">
                <a:solidFill>
                  <a:srgbClr val="002060"/>
                </a:solidFill>
              </a:rPr>
              <a:t>Make sure your homework is out so I can stamp it</a:t>
            </a:r>
            <a:endParaRPr lang="en-US" sz="5800" b="1" i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8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" y="-3175"/>
            <a:ext cx="12204700" cy="7143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Journal Entry 10/22/15</a:t>
            </a:r>
            <a:endParaRPr lang="en-US" sz="6000" b="1" i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6124"/>
            <a:ext cx="12192000" cy="6111875"/>
          </a:xfrm>
        </p:spPr>
        <p:txBody>
          <a:bodyPr>
            <a:normAutofit/>
          </a:bodyPr>
          <a:lstStyle/>
          <a:p>
            <a:r>
              <a:rPr lang="en-US" sz="8800" dirty="0" smtClean="0"/>
              <a:t>Review – Why did the Union struggle early in the war?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xmlns="" val="18225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001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Agenda/Goals 10/22</a:t>
            </a:r>
            <a:endParaRPr lang="en-US" sz="5400" b="1" i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8024"/>
            <a:ext cx="12192000" cy="6149975"/>
          </a:xfrm>
        </p:spPr>
        <p:txBody>
          <a:bodyPr>
            <a:noAutofit/>
          </a:bodyPr>
          <a:lstStyle/>
          <a:p>
            <a:r>
              <a:rPr lang="en-US" sz="4800" b="1" i="1" dirty="0" smtClean="0">
                <a:solidFill>
                  <a:srgbClr val="0070C0"/>
                </a:solidFill>
              </a:rPr>
              <a:t>Agenda:</a:t>
            </a:r>
          </a:p>
          <a:p>
            <a:pPr lvl="1"/>
            <a:r>
              <a:rPr lang="en-US" sz="4400" dirty="0" smtClean="0"/>
              <a:t>Gallery Walk</a:t>
            </a:r>
          </a:p>
          <a:p>
            <a:pPr lvl="1"/>
            <a:r>
              <a:rPr lang="en-US" sz="4400" dirty="0" smtClean="0"/>
              <a:t>Finish Civil War</a:t>
            </a:r>
          </a:p>
          <a:p>
            <a:pPr lvl="1"/>
            <a:r>
              <a:rPr lang="en-US" sz="4400" dirty="0" smtClean="0"/>
              <a:t>Social Issues</a:t>
            </a:r>
          </a:p>
          <a:p>
            <a:r>
              <a:rPr lang="en-US" sz="4800" b="1" i="1" dirty="0" smtClean="0">
                <a:solidFill>
                  <a:srgbClr val="0070C0"/>
                </a:solidFill>
              </a:rPr>
              <a:t>Goals:</a:t>
            </a:r>
          </a:p>
          <a:p>
            <a:pPr lvl="1"/>
            <a:r>
              <a:rPr lang="en-US" sz="4400" dirty="0" smtClean="0"/>
              <a:t>Understand the different battles of the Civil War</a:t>
            </a:r>
          </a:p>
          <a:p>
            <a:pPr lvl="1"/>
            <a:r>
              <a:rPr lang="en-US" sz="4400" dirty="0" smtClean="0"/>
              <a:t>Begin discussing the social issues of the Civil War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94048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Gallery Walk</a:t>
            </a:r>
            <a:endParaRPr lang="en-US" sz="72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" y="923924"/>
            <a:ext cx="12141200" cy="593407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Set up your battle or figure somewhere around the classroom.</a:t>
            </a:r>
          </a:p>
          <a:p>
            <a:pPr lvl="1"/>
            <a:r>
              <a:rPr lang="en-US" sz="5400" dirty="0" smtClean="0"/>
              <a:t>You can hang it on the wall or set it on a desk</a:t>
            </a:r>
          </a:p>
          <a:p>
            <a:r>
              <a:rPr lang="en-US" sz="6000" dirty="0" smtClean="0"/>
              <a:t>You will have 15 minutes to study the different battles</a:t>
            </a:r>
          </a:p>
          <a:p>
            <a:pPr lvl="1"/>
            <a:r>
              <a:rPr lang="en-US" sz="5400" dirty="0" smtClean="0"/>
              <a:t>I suggest you take notes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04089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0" y="34176"/>
            <a:ext cx="1219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 b="1" i="1" dirty="0">
                <a:latin typeface="Arial Black" panose="020B0A04020102020204" pitchFamily="34" charset="0"/>
              </a:rPr>
              <a:t>Union Leaders</a:t>
            </a:r>
            <a:endParaRPr lang="en-US" sz="8000" b="1" dirty="0">
              <a:solidFill>
                <a:srgbClr val="D428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ilboDisplay" pitchFamily="2" charset="0"/>
            </a:endParaRP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2490788" y="527208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Irwin McDowell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804988" y="4891088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Winfield Scott</a:t>
            </a: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6910388" y="6064250"/>
            <a:ext cx="2209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George McClellan,</a:t>
            </a:r>
            <a:br>
              <a:rPr lang="en-US" b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solidFill>
                  <a:srgbClr val="D428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Again!</a:t>
            </a:r>
          </a:p>
        </p:txBody>
      </p:sp>
      <p:pic>
        <p:nvPicPr>
          <p:cNvPr id="89104" name="Picture 16" descr="Standing_Winfield_Scott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881189" y="1309688"/>
            <a:ext cx="2238375" cy="3581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105" name="Picture 17" descr="Irwin McDowell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2490788" y="1614488"/>
            <a:ext cx="2209800" cy="3657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2" name="Picture 4" descr="GeorgeMcClellan"/>
          <p:cNvPicPr>
            <a:picLocks noChangeAspect="1" noChangeArrowheads="1"/>
          </p:cNvPicPr>
          <p:nvPr/>
        </p:nvPicPr>
        <p:blipFill>
          <a:blip r:embed="rId4" cstate="print"/>
          <a:srcRect l="8751" r="8113" b="1970"/>
          <a:stretch>
            <a:fillRect/>
          </a:stretch>
        </p:blipFill>
        <p:spPr bwMode="auto">
          <a:xfrm>
            <a:off x="3252788" y="1919288"/>
            <a:ext cx="2208212" cy="3581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3252788" y="550068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8F8F8"/>
                </a:solidFill>
              </a:rPr>
              <a:t>George </a:t>
            </a:r>
            <a:r>
              <a:rPr lang="en-US" b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McClellan</a:t>
            </a:r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4090988" y="6034088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8F8F8"/>
                </a:solidFill>
              </a:rPr>
              <a:t>Ambrose Burnside</a:t>
            </a:r>
            <a:endParaRPr lang="en-US" b="1">
              <a:solidFill>
                <a:srgbClr val="F8F8F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9103" name="Picture 15" descr="Ambrose_Everett_Burnside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4243389" y="2452688"/>
            <a:ext cx="2217737" cy="3581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5233988" y="5119688"/>
            <a:ext cx="259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Joseph Hooker</a:t>
            </a:r>
          </a:p>
        </p:txBody>
      </p:sp>
      <p:pic>
        <p:nvPicPr>
          <p:cNvPr id="89107" name="Picture 19" descr="Hooker_joseph"/>
          <p:cNvPicPr>
            <a:picLocks noChangeAspect="1" noChangeArrowheads="1"/>
          </p:cNvPicPr>
          <p:nvPr/>
        </p:nvPicPr>
        <p:blipFill>
          <a:blip r:embed="rId6" cstate="print"/>
          <a:srcRect l="2715" r="7692"/>
          <a:stretch>
            <a:fillRect/>
          </a:stretch>
        </p:blipFill>
        <p:spPr bwMode="auto">
          <a:xfrm>
            <a:off x="5157789" y="1462088"/>
            <a:ext cx="2630487" cy="3657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106" name="Picture 18" descr="George_Gordon_Meade"/>
          <p:cNvPicPr>
            <a:picLocks noChangeAspect="1" noChangeArrowheads="1"/>
          </p:cNvPicPr>
          <p:nvPr/>
        </p:nvPicPr>
        <p:blipFill>
          <a:blip r:embed="rId7" cstate="print">
            <a:lum bright="-6000" contrast="6000"/>
          </a:blip>
          <a:srcRect/>
          <a:stretch>
            <a:fillRect/>
          </a:stretch>
        </p:blipFill>
        <p:spPr bwMode="auto">
          <a:xfrm>
            <a:off x="6148388" y="1843088"/>
            <a:ext cx="2362200" cy="3657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6148389" y="5500688"/>
            <a:ext cx="2346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George Meade</a:t>
            </a:r>
          </a:p>
        </p:txBody>
      </p:sp>
      <p:pic>
        <p:nvPicPr>
          <p:cNvPr id="89108" name="Picture 20" descr="GeorgeMcClellan"/>
          <p:cNvPicPr>
            <a:picLocks noChangeAspect="1" noChangeArrowheads="1"/>
          </p:cNvPicPr>
          <p:nvPr/>
        </p:nvPicPr>
        <p:blipFill>
          <a:blip r:embed="rId4" cstate="print"/>
          <a:srcRect l="8751" r="8113" b="1970"/>
          <a:stretch>
            <a:fillRect/>
          </a:stretch>
        </p:blipFill>
        <p:spPr bwMode="auto">
          <a:xfrm>
            <a:off x="6910388" y="2514600"/>
            <a:ext cx="2208212" cy="3581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8053388" y="5195888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206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Ulysses S. Grant</a:t>
            </a:r>
          </a:p>
        </p:txBody>
      </p:sp>
      <p:pic>
        <p:nvPicPr>
          <p:cNvPr id="89102" name="Picture 14" descr="US Gra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9588" y="1614488"/>
            <a:ext cx="2233612" cy="3600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942671" y="1319868"/>
            <a:ext cx="7072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Old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77025" y="1581478"/>
            <a:ext cx="19816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Too Hopeful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80538" y="1828800"/>
            <a:ext cx="12831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Defiant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61285" y="2514600"/>
            <a:ext cx="9523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Oops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99122" y="2592012"/>
            <a:ext cx="19795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Too Political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62081" y="1472268"/>
            <a:ext cx="14348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Hooker?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75740" y="1865774"/>
            <a:ext cx="20099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Not political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95729" y="1620073"/>
            <a:ext cx="11429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Bingo!</a:t>
            </a:r>
          </a:p>
        </p:txBody>
      </p:sp>
    </p:spTree>
    <p:extLst>
      <p:ext uri="{BB962C8B-B14F-4D97-AF65-F5344CB8AC3E}">
        <p14:creationId xmlns:p14="http://schemas.microsoft.com/office/powerpoint/2010/main" xmlns="" val="371513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0" dur="10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10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5" dur="1000"/>
                                        <p:tgtEl>
                                          <p:spTgt spid="8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8" dur="10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20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2000"/>
                                        <p:tgtEl>
                                          <p:spTgt spid="89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30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3000"/>
                                        <p:tgtEl>
                                          <p:spTgt spid="8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5" grpId="0"/>
      <p:bldP spid="89096" grpId="0"/>
      <p:bldP spid="89097" grpId="0"/>
      <p:bldP spid="89094" grpId="0"/>
      <p:bldP spid="89099" grpId="0"/>
      <p:bldP spid="89100" grpId="0"/>
      <p:bldP spid="89098" grpId="0"/>
      <p:bldP spid="89101" grpId="0"/>
      <p:bldP spid="2" grpId="0"/>
      <p:bldP spid="20" grpId="0"/>
      <p:bldP spid="21" grpId="0"/>
      <p:bldP spid="22" grpId="0"/>
      <p:bldP spid="25" grpId="0"/>
      <p:bldP spid="23" grpId="0"/>
      <p:bldP spid="24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8829"/>
          </a:xfrm>
        </p:spPr>
        <p:txBody>
          <a:bodyPr>
            <a:noAutofit/>
          </a:bodyPr>
          <a:lstStyle/>
          <a:p>
            <a:pPr algn="ctr"/>
            <a:r>
              <a:rPr lang="en-US" sz="7200" b="1" i="1" dirty="0" smtClean="0">
                <a:latin typeface="Arial Black" panose="020B0A04020102020204" pitchFamily="34" charset="0"/>
              </a:rPr>
              <a:t>Anaconda Plan</a:t>
            </a:r>
            <a:endParaRPr lang="en-US" sz="72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47167"/>
            <a:ext cx="12192000" cy="2310833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The goal of the plan was to blockade the Confederacy on all sides</a:t>
            </a:r>
          </a:p>
          <a:p>
            <a:r>
              <a:rPr lang="en-US" sz="4000" dirty="0" smtClean="0"/>
              <a:t>Term coined by Winfield Scott</a:t>
            </a:r>
          </a:p>
          <a:p>
            <a:r>
              <a:rPr lang="en-US" sz="4000" dirty="0" smtClean="0"/>
              <a:t>Is this a good plan?</a:t>
            </a:r>
          </a:p>
          <a:p>
            <a:endParaRPr lang="en-US" dirty="0"/>
          </a:p>
        </p:txBody>
      </p:sp>
      <p:pic>
        <p:nvPicPr>
          <p:cNvPr id="4" name="Picture 5" descr="300px-Anaconda_Plan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6696075" y="789669"/>
            <a:ext cx="5495925" cy="37574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4318"/>
            <a:ext cx="52006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243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i="1" dirty="0" smtClean="0">
                <a:latin typeface="Arial Black" panose="020B0A04020102020204" pitchFamily="34" charset="0"/>
              </a:rPr>
              <a:t>Confederate Plan</a:t>
            </a:r>
            <a:endParaRPr lang="en-US" sz="96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7168"/>
            <a:ext cx="12192000" cy="5750832"/>
          </a:xfrm>
        </p:spPr>
        <p:txBody>
          <a:bodyPr>
            <a:noAutofit/>
          </a:bodyPr>
          <a:lstStyle/>
          <a:p>
            <a:r>
              <a:rPr lang="en-US" sz="4400" dirty="0" smtClean="0"/>
              <a:t>Did not want to attack the north</a:t>
            </a:r>
          </a:p>
          <a:p>
            <a:r>
              <a:rPr lang="en-US" sz="4400" dirty="0" smtClean="0"/>
              <a:t>“Don’t die, and don’t lose” Mr. McCormick</a:t>
            </a:r>
          </a:p>
          <a:p>
            <a:r>
              <a:rPr lang="en-US" sz="4400" dirty="0" smtClean="0"/>
              <a:t>Did not have the resources that the north did so they looked to other countries for help</a:t>
            </a:r>
          </a:p>
          <a:p>
            <a:pPr lvl="1"/>
            <a:r>
              <a:rPr lang="en-US" sz="4400" dirty="0" smtClean="0"/>
              <a:t>Went to Great Britain and France</a:t>
            </a:r>
          </a:p>
          <a:p>
            <a:pPr lvl="1"/>
            <a:r>
              <a:rPr lang="en-US" sz="4400" dirty="0" smtClean="0"/>
              <a:t>Hoping that Great Britain would align with them for their need of cotton</a:t>
            </a:r>
          </a:p>
          <a:p>
            <a:pPr lvl="2"/>
            <a:r>
              <a:rPr lang="en-US" sz="4000" dirty="0" smtClean="0"/>
              <a:t>Do you remember where GB went for cotton instead?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37914" y="1514475"/>
            <a:ext cx="2754086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339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171"/>
          </a:xfrm>
        </p:spPr>
        <p:txBody>
          <a:bodyPr>
            <a:noAutofit/>
          </a:bodyPr>
          <a:lstStyle/>
          <a:p>
            <a:pPr algn="ctr"/>
            <a:r>
              <a:rPr lang="en-US" sz="7200" b="1" i="1" dirty="0" smtClean="0">
                <a:latin typeface="Arial Black" panose="020B0A04020102020204" pitchFamily="34" charset="0"/>
              </a:rPr>
              <a:t>Battle at Fort Sumter</a:t>
            </a:r>
            <a:endParaRPr lang="en-US" sz="72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6172"/>
            <a:ext cx="12192000" cy="5921828"/>
          </a:xfrm>
        </p:spPr>
        <p:txBody>
          <a:bodyPr>
            <a:normAutofit fontScale="92500"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Date</a:t>
            </a:r>
            <a:r>
              <a:rPr lang="en-US" sz="4800" dirty="0" smtClean="0"/>
              <a:t>: April 12-14, 1861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Location</a:t>
            </a:r>
            <a:r>
              <a:rPr lang="en-US" sz="4800" dirty="0" smtClean="0"/>
              <a:t>: Charleston Harbor (South Carolina) 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Leaders:</a:t>
            </a:r>
          </a:p>
          <a:p>
            <a:pPr lvl="1"/>
            <a:r>
              <a:rPr lang="en-US" sz="4000" dirty="0" smtClean="0"/>
              <a:t>Union: Anderson</a:t>
            </a:r>
          </a:p>
          <a:p>
            <a:pPr lvl="1"/>
            <a:r>
              <a:rPr lang="en-US" sz="4400" dirty="0" smtClean="0"/>
              <a:t>Confederate: Beauregard</a:t>
            </a:r>
            <a:endParaRPr lang="en-US" sz="4400" dirty="0"/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Casualties</a:t>
            </a:r>
            <a:r>
              <a:rPr lang="en-US" sz="4800" dirty="0" smtClean="0"/>
              <a:t>: 1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Victor</a:t>
            </a:r>
            <a:r>
              <a:rPr lang="en-US" sz="4800" dirty="0" smtClean="0"/>
              <a:t>: Confederates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Significance</a:t>
            </a:r>
            <a:r>
              <a:rPr lang="en-US" sz="4800" dirty="0" smtClean="0"/>
              <a:t>: First battle of the war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1467" y="2271712"/>
            <a:ext cx="5890533" cy="34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391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29" y="-1348554"/>
            <a:ext cx="10722142" cy="95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29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171"/>
          </a:xfrm>
        </p:spPr>
        <p:txBody>
          <a:bodyPr>
            <a:noAutofit/>
          </a:bodyPr>
          <a:lstStyle/>
          <a:p>
            <a:pPr algn="ctr"/>
            <a:r>
              <a:rPr lang="en-US" sz="4800" b="1" i="1" dirty="0" smtClean="0">
                <a:latin typeface="Arial Black" panose="020B0A04020102020204" pitchFamily="34" charset="0"/>
              </a:rPr>
              <a:t>Battle of Bull Run (1</a:t>
            </a:r>
            <a:r>
              <a:rPr lang="en-US" sz="4800" b="1" i="1" baseline="30000" dirty="0" smtClean="0">
                <a:latin typeface="Arial Black" panose="020B0A04020102020204" pitchFamily="34" charset="0"/>
              </a:rPr>
              <a:t>st</a:t>
            </a:r>
            <a:r>
              <a:rPr lang="en-US" sz="4800" b="1" i="1" dirty="0" smtClean="0">
                <a:latin typeface="Arial Black" panose="020B0A04020102020204" pitchFamily="34" charset="0"/>
              </a:rPr>
              <a:t> Manassas)</a:t>
            </a:r>
            <a:endParaRPr lang="en-US" sz="48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6172"/>
            <a:ext cx="12192000" cy="5921828"/>
          </a:xfrm>
        </p:spPr>
        <p:txBody>
          <a:bodyPr>
            <a:normAutofit fontScale="77500" lnSpcReduction="20000"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Date</a:t>
            </a:r>
            <a:r>
              <a:rPr lang="en-US" sz="4800" dirty="0" smtClean="0"/>
              <a:t>: July, 1861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Location</a:t>
            </a:r>
            <a:r>
              <a:rPr lang="en-US" sz="4800" dirty="0" smtClean="0"/>
              <a:t>: Fairfax Virginia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Leaders: </a:t>
            </a:r>
          </a:p>
          <a:p>
            <a:pPr lvl="1"/>
            <a:r>
              <a:rPr lang="en-US" sz="4400" dirty="0" smtClean="0"/>
              <a:t>Union: McDowell</a:t>
            </a:r>
          </a:p>
          <a:p>
            <a:pPr lvl="1"/>
            <a:r>
              <a:rPr lang="en-US" sz="4400" dirty="0" smtClean="0"/>
              <a:t>Confederacy: Beauregard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Casualties</a:t>
            </a:r>
            <a:r>
              <a:rPr lang="en-US" sz="4800" dirty="0" smtClean="0"/>
              <a:t>: ~ 4,900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Victor</a:t>
            </a:r>
            <a:r>
              <a:rPr lang="en-US" sz="4800" dirty="0" smtClean="0"/>
              <a:t>: Confederate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Significance</a:t>
            </a:r>
            <a:r>
              <a:rPr lang="en-US" sz="4800" dirty="0" smtClean="0"/>
              <a:t>: </a:t>
            </a:r>
            <a:endParaRPr lang="en-US" sz="4800" dirty="0"/>
          </a:p>
          <a:p>
            <a:pPr lvl="1"/>
            <a:r>
              <a:rPr lang="en-US" sz="4400" dirty="0" smtClean="0"/>
              <a:t>1</a:t>
            </a:r>
            <a:r>
              <a:rPr lang="en-US" sz="4400" baseline="30000" dirty="0" smtClean="0"/>
              <a:t>st</a:t>
            </a:r>
            <a:r>
              <a:rPr lang="en-US" sz="4400" dirty="0" smtClean="0"/>
              <a:t> </a:t>
            </a:r>
            <a:r>
              <a:rPr lang="en-US" sz="4400" dirty="0"/>
              <a:t>true bloodshed</a:t>
            </a:r>
          </a:p>
          <a:p>
            <a:pPr lvl="1"/>
            <a:r>
              <a:rPr lang="en-US" sz="4400" dirty="0" smtClean="0"/>
              <a:t>McDowell </a:t>
            </a:r>
            <a:r>
              <a:rPr lang="en-US" sz="4400" dirty="0"/>
              <a:t>Replaced with McClellan</a:t>
            </a:r>
          </a:p>
          <a:p>
            <a:pPr lvl="1"/>
            <a:r>
              <a:rPr lang="en-US" sz="4400" dirty="0" smtClean="0"/>
              <a:t>Established </a:t>
            </a:r>
            <a:r>
              <a:rPr lang="en-US" sz="4400" dirty="0"/>
              <a:t>Confederate Advantage</a:t>
            </a:r>
          </a:p>
          <a:p>
            <a:pPr lvl="1"/>
            <a:r>
              <a:rPr lang="en-US" sz="4400" dirty="0" smtClean="0"/>
              <a:t> </a:t>
            </a:r>
            <a:r>
              <a:rPr lang="en-US" sz="4400" dirty="0"/>
              <a:t>Emergence of  Stonewall Jackson as great leader</a:t>
            </a:r>
          </a:p>
          <a:p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5505" y="1017273"/>
            <a:ext cx="3130323" cy="48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36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29" y="-1348554"/>
            <a:ext cx="10722142" cy="95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171"/>
          </a:xfrm>
        </p:spPr>
        <p:txBody>
          <a:bodyPr>
            <a:noAutofit/>
          </a:bodyPr>
          <a:lstStyle/>
          <a:p>
            <a:pPr algn="ctr"/>
            <a:r>
              <a:rPr lang="en-US" sz="4800" b="1" i="1" dirty="0" smtClean="0">
                <a:latin typeface="Arial Black" panose="020B0A04020102020204" pitchFamily="34" charset="0"/>
              </a:rPr>
              <a:t>Battle 2</a:t>
            </a:r>
            <a:r>
              <a:rPr lang="en-US" sz="4800" b="1" i="1" baseline="30000" dirty="0" smtClean="0">
                <a:latin typeface="Arial Black" panose="020B0A04020102020204" pitchFamily="34" charset="0"/>
              </a:rPr>
              <a:t>nd</a:t>
            </a:r>
            <a:r>
              <a:rPr lang="en-US" sz="4800" b="1" i="1" dirty="0" smtClean="0">
                <a:latin typeface="Arial Black" panose="020B0A04020102020204" pitchFamily="34" charset="0"/>
              </a:rPr>
              <a:t> Bull  Run (2</a:t>
            </a:r>
            <a:r>
              <a:rPr lang="en-US" sz="4800" b="1" i="1" baseline="30000" dirty="0" smtClean="0">
                <a:latin typeface="Arial Black" panose="020B0A04020102020204" pitchFamily="34" charset="0"/>
              </a:rPr>
              <a:t>nd</a:t>
            </a:r>
            <a:r>
              <a:rPr lang="en-US" sz="4800" b="1" i="1" dirty="0" smtClean="0">
                <a:latin typeface="Arial Black" panose="020B0A04020102020204" pitchFamily="34" charset="0"/>
              </a:rPr>
              <a:t> Manassas </a:t>
            </a:r>
            <a:endParaRPr lang="en-US" sz="48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6172"/>
            <a:ext cx="12192000" cy="5921828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Date</a:t>
            </a:r>
            <a:r>
              <a:rPr lang="en-US" sz="4800" dirty="0" smtClean="0"/>
              <a:t>: Aug. 1862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Location</a:t>
            </a:r>
            <a:r>
              <a:rPr lang="en-US" sz="4800" dirty="0" smtClean="0"/>
              <a:t>: essentially the same as Bull Run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Leaders:</a:t>
            </a:r>
          </a:p>
          <a:p>
            <a:pPr lvl="1"/>
            <a:r>
              <a:rPr lang="en-US" sz="4400" dirty="0" smtClean="0"/>
              <a:t>Union: Pope</a:t>
            </a:r>
          </a:p>
          <a:p>
            <a:pPr lvl="1"/>
            <a:r>
              <a:rPr lang="en-US" sz="4400" dirty="0" smtClean="0"/>
              <a:t>Confederacy: Jackson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Casualties</a:t>
            </a:r>
            <a:r>
              <a:rPr lang="en-US" sz="4800" dirty="0" smtClean="0"/>
              <a:t>: 22,180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Victor</a:t>
            </a:r>
            <a:r>
              <a:rPr lang="en-US" sz="4800" dirty="0" smtClean="0"/>
              <a:t>: Confederate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Significance</a:t>
            </a:r>
            <a:r>
              <a:rPr lang="en-US" sz="4800" dirty="0" smtClean="0"/>
              <a:t>: Showed weakness of Union leadership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296154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72" y="0"/>
            <a:ext cx="5344886" cy="6878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3252" name="Picture 4" descr="c15t02"/>
          <p:cNvPicPr preferRelativeResize="0"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 l="2777" t="10098" r="3703" b="24048"/>
          <a:stretch>
            <a:fillRect/>
          </a:stretch>
        </p:blipFill>
        <p:spPr bwMode="auto">
          <a:xfrm>
            <a:off x="5616362" y="4339204"/>
            <a:ext cx="6434124" cy="22943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210231"/>
            <a:ext cx="5638800" cy="399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8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29" y="-1348554"/>
            <a:ext cx="10722142" cy="95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1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171"/>
          </a:xfrm>
        </p:spPr>
        <p:txBody>
          <a:bodyPr>
            <a:noAutofit/>
          </a:bodyPr>
          <a:lstStyle/>
          <a:p>
            <a:pPr algn="ctr"/>
            <a:r>
              <a:rPr lang="en-US" sz="7200" b="1" i="1" dirty="0" smtClean="0">
                <a:latin typeface="Arial Black" panose="020B0A04020102020204" pitchFamily="34" charset="0"/>
              </a:rPr>
              <a:t>Battle Antietam </a:t>
            </a:r>
            <a:endParaRPr lang="en-US" sz="72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314"/>
            <a:ext cx="12192000" cy="6030686"/>
          </a:xfrm>
        </p:spPr>
        <p:txBody>
          <a:bodyPr>
            <a:normAutofit fontScale="70000" lnSpcReduction="20000"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Date</a:t>
            </a:r>
            <a:r>
              <a:rPr lang="en-US" sz="4800" dirty="0" smtClean="0"/>
              <a:t>: September, 16-18 1862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Location</a:t>
            </a:r>
            <a:r>
              <a:rPr lang="en-US" sz="4800" dirty="0" smtClean="0"/>
              <a:t>: Sharpsburg, Maryland (Western</a:t>
            </a:r>
          </a:p>
          <a:p>
            <a:pPr marL="0" indent="0">
              <a:buNone/>
            </a:pPr>
            <a:r>
              <a:rPr lang="en-US" sz="4800" dirty="0" smtClean="0"/>
              <a:t>Maryland)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Leaders:</a:t>
            </a:r>
          </a:p>
          <a:p>
            <a:pPr lvl="1"/>
            <a:r>
              <a:rPr lang="en-US" sz="4400" dirty="0" smtClean="0"/>
              <a:t>Union: McClellan </a:t>
            </a:r>
          </a:p>
          <a:p>
            <a:pPr lvl="1"/>
            <a:r>
              <a:rPr lang="en-US" sz="4400" dirty="0" smtClean="0"/>
              <a:t>Confederacy: Lee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Casualties</a:t>
            </a:r>
            <a:r>
              <a:rPr lang="en-US" sz="4800" dirty="0" smtClean="0"/>
              <a:t>: 23,000 on the 17</a:t>
            </a:r>
            <a:r>
              <a:rPr lang="en-US" sz="4800" baseline="30000" dirty="0" smtClean="0"/>
              <a:t>th</a:t>
            </a:r>
            <a:r>
              <a:rPr lang="en-US" sz="4800" dirty="0" smtClean="0"/>
              <a:t> alone (bulk of the casualties) 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Victor</a:t>
            </a:r>
            <a:r>
              <a:rPr lang="en-US" sz="4800" dirty="0" smtClean="0"/>
              <a:t>: Draw, but a Union advantage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Significance</a:t>
            </a:r>
            <a:r>
              <a:rPr lang="en-US" sz="4800" dirty="0" smtClean="0"/>
              <a:t>: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/>
              <a:t>17</a:t>
            </a:r>
            <a:r>
              <a:rPr lang="en-US" sz="4400" baseline="30000" dirty="0" smtClean="0"/>
              <a:t>th</a:t>
            </a:r>
            <a:r>
              <a:rPr lang="en-US" sz="4400" dirty="0" smtClean="0"/>
              <a:t> is the single bloodiest day in the history of US battle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ea typeface="Times New Roman" panose="02020603050405020304" pitchFamily="18" charset="0"/>
              </a:rPr>
              <a:t>Showed </a:t>
            </a:r>
            <a:r>
              <a:rPr lang="en-US" altLang="en-US" sz="4400" dirty="0">
                <a:ea typeface="Times New Roman" panose="02020603050405020304" pitchFamily="18" charset="0"/>
              </a:rPr>
              <a:t>McClellan’s poor leadership because it should have easily been a Union victory.</a:t>
            </a:r>
            <a:endParaRPr lang="en-US" altLang="en-US" sz="4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>
                <a:ea typeface="Times New Roman" panose="02020603050405020304" pitchFamily="18" charset="0"/>
                <a:cs typeface="Times New Roman" panose="02020603050405020304" pitchFamily="18" charset="0"/>
              </a:rPr>
              <a:t>Could possibly have ended war if McClellan had followed Confederate retreat</a:t>
            </a:r>
            <a:endParaRPr lang="en-US" sz="4400" dirty="0"/>
          </a:p>
        </p:txBody>
      </p:sp>
      <p:pic>
        <p:nvPicPr>
          <p:cNvPr id="4" name="Picture 8" descr="antiet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936171"/>
            <a:ext cx="3810000" cy="224245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537371" y="1203655"/>
            <a:ext cx="10648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fornian FB" panose="0207040306080B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70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7"/>
            <a:ext cx="9915524" cy="6749143"/>
          </a:xfrm>
        </p:spPr>
        <p:txBody>
          <a:bodyPr>
            <a:normAutofit fontScale="92500" lnSpcReduction="20000"/>
          </a:bodyPr>
          <a:lstStyle/>
          <a:p>
            <a:r>
              <a:rPr lang="en-US" sz="4800" b="1" i="1" dirty="0" smtClean="0">
                <a:latin typeface="Arial Black" panose="020B0A04020102020204" pitchFamily="34" charset="0"/>
              </a:rPr>
              <a:t>Winfield Scott</a:t>
            </a:r>
          </a:p>
          <a:p>
            <a:pPr lvl="1"/>
            <a:r>
              <a:rPr lang="en-US" sz="4400" dirty="0" smtClean="0"/>
              <a:t>Longest tenured commander in US history</a:t>
            </a:r>
          </a:p>
          <a:p>
            <a:pPr lvl="1"/>
            <a:r>
              <a:rPr lang="en-US" sz="4400" dirty="0" smtClean="0"/>
              <a:t>Had the nicknames “Old Fuss N Feathers,” and “Old Fat N Feeble”</a:t>
            </a:r>
          </a:p>
          <a:p>
            <a:pPr lvl="1"/>
            <a:r>
              <a:rPr lang="en-US" sz="4400" dirty="0" smtClean="0"/>
              <a:t>Old and out of shape, couldn’t even mount his horse</a:t>
            </a:r>
          </a:p>
          <a:p>
            <a:pPr lvl="1"/>
            <a:r>
              <a:rPr lang="en-US" sz="4400" dirty="0" smtClean="0"/>
              <a:t>Came up with the “Anaconda Plan”</a:t>
            </a:r>
          </a:p>
          <a:p>
            <a:pPr lvl="1"/>
            <a:r>
              <a:rPr lang="en-US" sz="4400" dirty="0" smtClean="0"/>
              <a:t>Offered control of the army to Robert E Lee, Lee refused because he would have fought against his home state and switched to the Confederates </a:t>
            </a:r>
          </a:p>
          <a:p>
            <a:pPr lvl="1"/>
            <a:r>
              <a:rPr lang="en-US" sz="4400" dirty="0" smtClean="0"/>
              <a:t>Ran the military in the Civil War from Spring 1861-November 1861</a:t>
            </a:r>
          </a:p>
          <a:p>
            <a:endParaRPr lang="en-US" sz="4800" dirty="0" smtClean="0"/>
          </a:p>
          <a:p>
            <a:endParaRPr lang="en-US" sz="4800" dirty="0" smtClean="0"/>
          </a:p>
          <a:p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53625" y="0"/>
            <a:ext cx="2238375" cy="2253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15524" y="2253343"/>
            <a:ext cx="2314575" cy="224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15524" y="4545580"/>
            <a:ext cx="2276476" cy="23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57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865" y="1326158"/>
            <a:ext cx="4824503" cy="3829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8288" y="984363"/>
            <a:ext cx="7103712" cy="45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24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29" y="-1348554"/>
            <a:ext cx="10722142" cy="95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611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171"/>
          </a:xfrm>
        </p:spPr>
        <p:txBody>
          <a:bodyPr>
            <a:noAutofit/>
          </a:bodyPr>
          <a:lstStyle/>
          <a:p>
            <a:pPr algn="ctr"/>
            <a:r>
              <a:rPr lang="en-US" sz="7200" b="1" i="1" dirty="0" smtClean="0">
                <a:latin typeface="Arial Black" panose="020B0A04020102020204" pitchFamily="34" charset="0"/>
              </a:rPr>
              <a:t>Battle Chancellorsville</a:t>
            </a:r>
            <a:endParaRPr lang="en-US" sz="72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6172"/>
            <a:ext cx="12192000" cy="5921828"/>
          </a:xfrm>
        </p:spPr>
        <p:txBody>
          <a:bodyPr>
            <a:normAutofit fontScale="85000" lnSpcReduction="20000"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Date</a:t>
            </a:r>
            <a:r>
              <a:rPr lang="en-US" sz="4800" dirty="0" smtClean="0"/>
              <a:t>: April 3- May 3, 1863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Location</a:t>
            </a:r>
            <a:r>
              <a:rPr lang="en-US" sz="4800" dirty="0" smtClean="0"/>
              <a:t>: Spotsylvania County VA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Leaders:</a:t>
            </a:r>
          </a:p>
          <a:p>
            <a:pPr lvl="1"/>
            <a:r>
              <a:rPr lang="en-US" sz="4400" dirty="0" smtClean="0"/>
              <a:t>Union: Hooker</a:t>
            </a:r>
          </a:p>
          <a:p>
            <a:pPr lvl="1"/>
            <a:r>
              <a:rPr lang="en-US" sz="4400" dirty="0" smtClean="0"/>
              <a:t>Confederacy: Lee/Jackson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Casualties</a:t>
            </a:r>
            <a:r>
              <a:rPr lang="en-US" sz="4800" dirty="0" smtClean="0"/>
              <a:t>: about 28,000 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Victor</a:t>
            </a:r>
            <a:r>
              <a:rPr lang="en-US" sz="4800" dirty="0" smtClean="0"/>
              <a:t>: Confederacy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Significance</a:t>
            </a:r>
            <a:r>
              <a:rPr lang="en-US" sz="4800" dirty="0" smtClean="0"/>
              <a:t>: </a:t>
            </a:r>
          </a:p>
          <a:p>
            <a:pPr lvl="1"/>
            <a:r>
              <a:rPr lang="en-US" sz="4400" dirty="0" smtClean="0"/>
              <a:t>Jackson killed in battle by his own men!</a:t>
            </a:r>
          </a:p>
          <a:p>
            <a:pPr lvl="1"/>
            <a:r>
              <a:rPr lang="en-US" sz="4400" dirty="0"/>
              <a:t>Confederacy out numbered and still win the battle </a:t>
            </a:r>
          </a:p>
          <a:p>
            <a:pPr lvl="1"/>
            <a:r>
              <a:rPr lang="en-US" sz="4400" dirty="0" smtClean="0"/>
              <a:t>Single greatest Confederate victory</a:t>
            </a:r>
          </a:p>
        </p:txBody>
      </p:sp>
    </p:spTree>
    <p:extLst>
      <p:ext uri="{BB962C8B-B14F-4D97-AF65-F5344CB8AC3E}">
        <p14:creationId xmlns:p14="http://schemas.microsoft.com/office/powerpoint/2010/main" xmlns="" val="14983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2844" y="1934638"/>
            <a:ext cx="6579156" cy="3091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176946"/>
            <a:ext cx="5612844" cy="47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71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29" y="-1348554"/>
            <a:ext cx="10722142" cy="95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42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171"/>
          </a:xfrm>
        </p:spPr>
        <p:txBody>
          <a:bodyPr>
            <a:noAutofit/>
          </a:bodyPr>
          <a:lstStyle/>
          <a:p>
            <a:pPr algn="ctr"/>
            <a:r>
              <a:rPr lang="en-US" sz="7200" b="1" i="1" dirty="0" smtClean="0">
                <a:latin typeface="Arial Black" panose="020B0A04020102020204" pitchFamily="34" charset="0"/>
              </a:rPr>
              <a:t>Battle Vicksburg </a:t>
            </a:r>
            <a:endParaRPr lang="en-US" sz="72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6172"/>
            <a:ext cx="12192000" cy="5921828"/>
          </a:xfrm>
        </p:spPr>
        <p:txBody>
          <a:bodyPr>
            <a:normAutofit fontScale="92500" lnSpcReduction="20000"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Date</a:t>
            </a:r>
            <a:r>
              <a:rPr lang="en-US" sz="4800" dirty="0" smtClean="0"/>
              <a:t>: May 18 – July 4, 1863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Location</a:t>
            </a:r>
            <a:r>
              <a:rPr lang="en-US" sz="4800" dirty="0" smtClean="0"/>
              <a:t>: Warren County Mississippi 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Leaders:</a:t>
            </a:r>
          </a:p>
          <a:p>
            <a:pPr lvl="1"/>
            <a:r>
              <a:rPr lang="en-US" sz="4300" dirty="0" smtClean="0"/>
              <a:t>Union: Grant</a:t>
            </a:r>
          </a:p>
          <a:p>
            <a:pPr lvl="1"/>
            <a:r>
              <a:rPr lang="en-US" sz="4300" dirty="0" smtClean="0"/>
              <a:t>Confederacy: Pemberton 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Casualties</a:t>
            </a:r>
            <a:r>
              <a:rPr lang="en-US" sz="4800" dirty="0" smtClean="0"/>
              <a:t>: 35,000 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Victor</a:t>
            </a:r>
            <a:r>
              <a:rPr lang="en-US" sz="4800" dirty="0" smtClean="0"/>
              <a:t>: Union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Significance</a:t>
            </a:r>
            <a:r>
              <a:rPr lang="en-US" sz="4800" dirty="0" smtClean="0"/>
              <a:t>:</a:t>
            </a:r>
          </a:p>
          <a:p>
            <a:pPr lvl="1"/>
            <a:r>
              <a:rPr lang="en-US" sz="4000" dirty="0"/>
              <a:t>Split Confederate forces entirely in half</a:t>
            </a:r>
            <a:endParaRPr lang="en-US" sz="5400" dirty="0"/>
          </a:p>
          <a:p>
            <a:pPr lvl="1"/>
            <a:r>
              <a:rPr lang="en-US" sz="4000" dirty="0" smtClean="0"/>
              <a:t>Considered </a:t>
            </a:r>
            <a:r>
              <a:rPr lang="en-US" sz="4000" dirty="0"/>
              <a:t>turning point of war</a:t>
            </a:r>
            <a:endParaRPr lang="en-US" sz="5400" dirty="0"/>
          </a:p>
          <a:p>
            <a:pPr lvl="1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32217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0791" y="1"/>
            <a:ext cx="6931209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66058" y="146955"/>
            <a:ext cx="5747657" cy="63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67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29" y="-1348554"/>
            <a:ext cx="10722142" cy="95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104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1500" b="1" i="1" dirty="0" smtClean="0">
                <a:latin typeface="Arial Black" panose="020B0A04020102020204" pitchFamily="34" charset="0"/>
              </a:rPr>
              <a:t>Homework</a:t>
            </a:r>
            <a:endParaRPr lang="en-US" sz="115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Begin working on your battles/figures assignment with your partner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xmlns="" val="62078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i="1" dirty="0" smtClean="0">
                <a:latin typeface="Arial Black" panose="020B0A04020102020204" pitchFamily="34" charset="0"/>
              </a:rPr>
              <a:t>Warm Up</a:t>
            </a:r>
            <a:endParaRPr lang="en-US" sz="96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Answer the following questions:</a:t>
            </a:r>
          </a:p>
          <a:p>
            <a:pPr lvl="1"/>
            <a:r>
              <a:rPr lang="en-US" sz="5400" dirty="0" smtClean="0"/>
              <a:t>At this point in the war which battle has had the greatest effect on the Union?</a:t>
            </a:r>
          </a:p>
          <a:p>
            <a:pPr lvl="1"/>
            <a:r>
              <a:rPr lang="en-US" sz="5400" dirty="0"/>
              <a:t>At this point in the war which battle has had the greatest effect </a:t>
            </a:r>
            <a:r>
              <a:rPr lang="en-US" sz="5400" dirty="0" smtClean="0"/>
              <a:t>on the Confederacy?</a:t>
            </a:r>
            <a:endParaRPr lang="en-US" sz="5400" dirty="0"/>
          </a:p>
          <a:p>
            <a:pPr lvl="1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32151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797143" cy="870857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latin typeface="Arial Black" panose="020B0A04020102020204" pitchFamily="34" charset="0"/>
              </a:rPr>
              <a:t>Irvin McDowell</a:t>
            </a:r>
            <a:endParaRPr lang="en-US" sz="54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7054"/>
            <a:ext cx="9797143" cy="6120946"/>
          </a:xfrm>
        </p:spPr>
        <p:txBody>
          <a:bodyPr>
            <a:noAutofit/>
          </a:bodyPr>
          <a:lstStyle/>
          <a:p>
            <a:r>
              <a:rPr lang="en-US" sz="4400" dirty="0" smtClean="0"/>
              <a:t>Commander of the Army of Northeastern Virginia</a:t>
            </a:r>
          </a:p>
          <a:p>
            <a:r>
              <a:rPr lang="en-US" sz="4400" dirty="0" smtClean="0"/>
              <a:t>Did not have experience commanding in battle</a:t>
            </a:r>
          </a:p>
          <a:p>
            <a:r>
              <a:rPr lang="en-US" sz="4400" dirty="0" smtClean="0"/>
              <a:t>Was forced into leading his troops into battle at the 1</a:t>
            </a:r>
            <a:r>
              <a:rPr lang="en-US" sz="4400" baseline="30000" dirty="0" smtClean="0"/>
              <a:t>st</a:t>
            </a:r>
            <a:r>
              <a:rPr lang="en-US" sz="4400" dirty="0" smtClean="0"/>
              <a:t> Bull Run before he/they were ready</a:t>
            </a:r>
          </a:p>
          <a:p>
            <a:r>
              <a:rPr lang="en-US" sz="4400" dirty="0" smtClean="0"/>
              <a:t>Blamed for the failure at 2</a:t>
            </a:r>
            <a:r>
              <a:rPr lang="en-US" sz="4400" baseline="30000" dirty="0" smtClean="0"/>
              <a:t>nd</a:t>
            </a:r>
            <a:r>
              <a:rPr lang="en-US" sz="4400" dirty="0" smtClean="0"/>
              <a:t> Bull Run</a:t>
            </a:r>
          </a:p>
          <a:p>
            <a:r>
              <a:rPr lang="en-US" sz="4400" dirty="0" smtClean="0"/>
              <a:t>Not a great general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7143" y="-10886"/>
            <a:ext cx="2394857" cy="2562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7143" y="2551338"/>
            <a:ext cx="2394857" cy="43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91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171"/>
          </a:xfrm>
        </p:spPr>
        <p:txBody>
          <a:bodyPr>
            <a:noAutofit/>
          </a:bodyPr>
          <a:lstStyle/>
          <a:p>
            <a:pPr algn="ctr"/>
            <a:r>
              <a:rPr lang="en-US" sz="7200" b="1" i="1" dirty="0" smtClean="0">
                <a:latin typeface="Arial Black" panose="020B0A04020102020204" pitchFamily="34" charset="0"/>
              </a:rPr>
              <a:t>Battle Gettysburg </a:t>
            </a:r>
            <a:endParaRPr lang="en-US" sz="72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6171"/>
            <a:ext cx="12192000" cy="5921829"/>
          </a:xfrm>
        </p:spPr>
        <p:txBody>
          <a:bodyPr>
            <a:normAutofit fontScale="85000" lnSpcReduction="20000"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Date</a:t>
            </a:r>
            <a:r>
              <a:rPr lang="en-US" sz="4800" dirty="0" smtClean="0"/>
              <a:t>: July 3-4, 1863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Location</a:t>
            </a:r>
            <a:r>
              <a:rPr lang="en-US" sz="4800" dirty="0" smtClean="0"/>
              <a:t>: Gettysburg Pennsylvania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Leaders:</a:t>
            </a:r>
          </a:p>
          <a:p>
            <a:pPr lvl="1"/>
            <a:r>
              <a:rPr lang="en-US" sz="4000" dirty="0" smtClean="0"/>
              <a:t>Union: Meade </a:t>
            </a:r>
          </a:p>
          <a:p>
            <a:pPr lvl="1"/>
            <a:r>
              <a:rPr lang="en-US" sz="4000" dirty="0" smtClean="0"/>
              <a:t>Confederacy: Lee</a:t>
            </a:r>
          </a:p>
          <a:p>
            <a:pPr lvl="0"/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Casualties</a:t>
            </a:r>
            <a:r>
              <a:rPr lang="en-US" sz="4800" dirty="0" smtClean="0"/>
              <a:t>: </a:t>
            </a:r>
            <a:r>
              <a:rPr lang="en-US" altLang="en-US" sz="4800" dirty="0">
                <a:latin typeface="Californian FB" panose="0207040306080B030204" pitchFamily="18" charset="0"/>
                <a:ea typeface="Times New Roman" panose="02020603050405020304" pitchFamily="18" charset="0"/>
              </a:rPr>
              <a:t>51,000 casualties, the highest single-battle casualties in US </a:t>
            </a:r>
            <a:r>
              <a:rPr lang="en-US" altLang="en-US" sz="4800" dirty="0" smtClean="0">
                <a:latin typeface="Californian FB" panose="0207040306080B030204" pitchFamily="18" charset="0"/>
                <a:ea typeface="Times New Roman" panose="02020603050405020304" pitchFamily="18" charset="0"/>
              </a:rPr>
              <a:t>history</a:t>
            </a:r>
            <a:endParaRPr lang="en-US" sz="4800" dirty="0" smtClean="0"/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Victor</a:t>
            </a:r>
            <a:r>
              <a:rPr lang="en-US" sz="4800" dirty="0" smtClean="0"/>
              <a:t>: Union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Significance</a:t>
            </a:r>
            <a:r>
              <a:rPr lang="en-US" sz="4800" dirty="0" smtClean="0"/>
              <a:t>: </a:t>
            </a:r>
            <a:endParaRPr lang="en-US" sz="4800" dirty="0">
              <a:latin typeface="Californian FB" panose="0207040306080B0302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latin typeface="Californian FB" panose="0207040306080B030204" pitchFamily="18" charset="0"/>
                <a:ea typeface="Times New Roman" panose="02020603050405020304" pitchFamily="18" charset="0"/>
              </a:rPr>
              <a:t>Showed </a:t>
            </a:r>
            <a:r>
              <a:rPr lang="en-US" altLang="en-US" sz="4400" dirty="0">
                <a:latin typeface="Californian FB" panose="0207040306080B030204" pitchFamily="18" charset="0"/>
                <a:ea typeface="Times New Roman" panose="02020603050405020304" pitchFamily="18" charset="0"/>
              </a:rPr>
              <a:t>that confederacy was SIMPLY running out of men</a:t>
            </a:r>
            <a:endParaRPr lang="en-US" altLang="en-US" sz="4400" dirty="0">
              <a:latin typeface="Californian FB" panose="0207040306080B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latin typeface="Californian FB" panose="0207040306080B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Union’s </a:t>
            </a:r>
            <a:r>
              <a:rPr lang="en-US" altLang="en-US" sz="4400" dirty="0">
                <a:latin typeface="Californian FB" panose="0207040306080B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superiority was based on numbers</a:t>
            </a:r>
            <a:r>
              <a:rPr lang="en-US" altLang="en-US" sz="4000" dirty="0"/>
              <a:t> </a:t>
            </a:r>
            <a:endParaRPr lang="en-US" altLang="en-US" sz="8400" dirty="0">
              <a:latin typeface="Arial" panose="020B0604020202020204" pitchFamily="34" charset="0"/>
            </a:endParaRPr>
          </a:p>
          <a:p>
            <a:endParaRPr lang="en-US" sz="4800" dirty="0" smtClean="0"/>
          </a:p>
          <a:p>
            <a:pPr lvl="1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3481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0214" y="-3431"/>
            <a:ext cx="9851571" cy="686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825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7415" y="-6880"/>
            <a:ext cx="5657170" cy="686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55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29" y="-1348554"/>
            <a:ext cx="10722142" cy="95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29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171"/>
          </a:xfrm>
        </p:spPr>
        <p:txBody>
          <a:bodyPr>
            <a:noAutofit/>
          </a:bodyPr>
          <a:lstStyle/>
          <a:p>
            <a:pPr algn="ctr"/>
            <a:r>
              <a:rPr lang="en-US" sz="6000" b="1" i="1" dirty="0" smtClean="0">
                <a:latin typeface="Arial Black" panose="020B0A04020102020204" pitchFamily="34" charset="0"/>
              </a:rPr>
              <a:t>Sherman’s march to the sea</a:t>
            </a:r>
            <a:endParaRPr lang="en-US" sz="60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6172"/>
            <a:ext cx="12192000" cy="5921828"/>
          </a:xfrm>
        </p:spPr>
        <p:txBody>
          <a:bodyPr>
            <a:normAutofit fontScale="77500" lnSpcReduction="20000"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Date</a:t>
            </a:r>
            <a:r>
              <a:rPr lang="en-US" sz="4800" dirty="0" smtClean="0"/>
              <a:t>: Nov 1864 – Jan 1865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Location</a:t>
            </a:r>
            <a:r>
              <a:rPr lang="en-US" sz="4800" dirty="0" smtClean="0"/>
              <a:t>: The South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Leaders:</a:t>
            </a:r>
          </a:p>
          <a:p>
            <a:pPr lvl="1"/>
            <a:r>
              <a:rPr lang="en-US" sz="4400" dirty="0" smtClean="0"/>
              <a:t>Union: Tecumseh Sherman</a:t>
            </a:r>
          </a:p>
          <a:p>
            <a:pPr lvl="1"/>
            <a:r>
              <a:rPr lang="en-US" sz="4400" dirty="0" smtClean="0"/>
              <a:t>Confederacy: None </a:t>
            </a:r>
            <a:endParaRPr lang="en-US" sz="4000" dirty="0" smtClean="0"/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Casualties</a:t>
            </a:r>
            <a:r>
              <a:rPr lang="en-US" sz="4800" dirty="0" smtClean="0"/>
              <a:t>: 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Victor</a:t>
            </a:r>
            <a:r>
              <a:rPr lang="en-US" sz="4800" dirty="0" smtClean="0"/>
              <a:t>: Union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Significance</a:t>
            </a:r>
            <a:r>
              <a:rPr lang="en-US" sz="4800" dirty="0" smtClean="0"/>
              <a:t>:</a:t>
            </a:r>
          </a:p>
          <a:p>
            <a:pPr lvl="1"/>
            <a:r>
              <a:rPr lang="en-US" sz="4400" dirty="0" smtClean="0"/>
              <a:t>Destroyed most of Georgia (literally burnt it to the ground)</a:t>
            </a:r>
          </a:p>
          <a:p>
            <a:pPr lvl="1"/>
            <a:r>
              <a:rPr lang="en-US" sz="4400" dirty="0" smtClean="0"/>
              <a:t>Made post war relations very difficult between south and north</a:t>
            </a:r>
          </a:p>
          <a:p>
            <a:pPr lvl="1"/>
            <a:r>
              <a:rPr lang="en-US" sz="4400" dirty="0" smtClean="0"/>
              <a:t>Showed a dark side to Sherman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82879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743" y="10886"/>
            <a:ext cx="1021080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85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4383" y="78921"/>
            <a:ext cx="7030131" cy="67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31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171"/>
          </a:xfrm>
        </p:spPr>
        <p:txBody>
          <a:bodyPr>
            <a:noAutofit/>
          </a:bodyPr>
          <a:lstStyle/>
          <a:p>
            <a:pPr algn="ctr"/>
            <a:r>
              <a:rPr lang="en-US" sz="6000" b="1" i="1" dirty="0" smtClean="0">
                <a:latin typeface="Arial Black" panose="020B0A04020102020204" pitchFamily="34" charset="0"/>
              </a:rPr>
              <a:t>Battle (Siege at) Petersburg </a:t>
            </a:r>
            <a:endParaRPr lang="en-US" sz="60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6172"/>
            <a:ext cx="12192000" cy="5921828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Date</a:t>
            </a:r>
            <a:r>
              <a:rPr lang="en-US" sz="4800" dirty="0" smtClean="0"/>
              <a:t>: June 1864 – April 1865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Location</a:t>
            </a:r>
            <a:r>
              <a:rPr lang="en-US" sz="4800" dirty="0" smtClean="0"/>
              <a:t>: Virginia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Leaders:</a:t>
            </a:r>
          </a:p>
          <a:p>
            <a:pPr lvl="1"/>
            <a:r>
              <a:rPr lang="en-US" sz="4400" dirty="0" smtClean="0"/>
              <a:t>Union: Grant</a:t>
            </a:r>
          </a:p>
          <a:p>
            <a:pPr lvl="1"/>
            <a:r>
              <a:rPr lang="en-US" sz="4400" dirty="0" smtClean="0"/>
              <a:t>Confederacy: Lee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Casualties</a:t>
            </a:r>
            <a:r>
              <a:rPr lang="en-US" sz="4800" dirty="0" smtClean="0"/>
              <a:t>: 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Victor</a:t>
            </a:r>
            <a:r>
              <a:rPr lang="en-US" sz="4800" dirty="0" smtClean="0"/>
              <a:t>: Union</a:t>
            </a:r>
          </a:p>
          <a:p>
            <a:r>
              <a:rPr lang="en-US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Significance</a:t>
            </a:r>
            <a:r>
              <a:rPr lang="en-US" sz="4800" dirty="0" smtClean="0"/>
              <a:t>:</a:t>
            </a:r>
          </a:p>
          <a:p>
            <a:pPr lvl="1"/>
            <a:r>
              <a:rPr lang="en-US" sz="4400" dirty="0" smtClean="0"/>
              <a:t>Last major battle of the war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59208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29" y="-1348554"/>
            <a:ext cx="10722142" cy="95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426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9600" b="1" i="1" dirty="0" smtClean="0">
                <a:latin typeface="Arial Black" panose="020B0A04020102020204" pitchFamily="34" charset="0"/>
              </a:rPr>
              <a:t>War Ends</a:t>
            </a:r>
            <a:endParaRPr lang="en-US" sz="96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6282"/>
            <a:ext cx="12192000" cy="576171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Lee surrenders at Appomattox on April 9, 1865</a:t>
            </a:r>
          </a:p>
          <a:p>
            <a:pPr lvl="1"/>
            <a:r>
              <a:rPr lang="en-US" sz="4400" dirty="0" smtClean="0"/>
              <a:t>This is the bulk of the confederate army</a:t>
            </a:r>
          </a:p>
          <a:p>
            <a:r>
              <a:rPr lang="en-US" sz="4800" dirty="0" smtClean="0"/>
              <a:t>After this point is only a short time before the rest of the Confederate </a:t>
            </a:r>
            <a:r>
              <a:rPr lang="en-US" sz="4800" dirty="0" smtClean="0"/>
              <a:t>surrender </a:t>
            </a:r>
            <a:endParaRPr lang="en-US" sz="4800" dirty="0" smtClean="0"/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0985" y="3977140"/>
            <a:ext cx="6230030" cy="28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886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3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51371" cy="1023257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latin typeface="Arial Black" panose="020B0A04020102020204" pitchFamily="34" charset="0"/>
              </a:rPr>
              <a:t>George McLellan</a:t>
            </a:r>
            <a:endParaRPr lang="en-US" sz="54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0338"/>
            <a:ext cx="8915400" cy="595766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On and off military man</a:t>
            </a:r>
          </a:p>
          <a:p>
            <a:r>
              <a:rPr lang="en-US" sz="4400" dirty="0" smtClean="0"/>
              <a:t>Had money outside of the military (other business ventures)</a:t>
            </a:r>
          </a:p>
          <a:p>
            <a:r>
              <a:rPr lang="en-US" sz="4400" dirty="0" smtClean="0"/>
              <a:t>Wanted to be involved in politics</a:t>
            </a:r>
          </a:p>
          <a:p>
            <a:r>
              <a:rPr lang="en-US" sz="4400" dirty="0" smtClean="0"/>
              <a:t>Took over for General Scott in November 1861</a:t>
            </a:r>
          </a:p>
          <a:p>
            <a:r>
              <a:rPr lang="en-US" sz="4400" dirty="0" smtClean="0"/>
              <a:t>Did not get along with Lincoln, called him a “Baboon”</a:t>
            </a:r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15400" y="1"/>
            <a:ext cx="32766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15400" y="3200402"/>
            <a:ext cx="3276600" cy="36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1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943100" y="0"/>
            <a:ext cx="838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D42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ilboDisplay" pitchFamily="2" charset="0"/>
              </a:rPr>
              <a:t>Casualties on Both Sides</a:t>
            </a:r>
          </a:p>
        </p:txBody>
      </p:sp>
      <p:pic>
        <p:nvPicPr>
          <p:cNvPr id="51204" name="Picture 4" descr="MART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</a:blip>
          <a:srcRect b="15945"/>
          <a:stretch>
            <a:fillRect/>
          </a:stretch>
        </p:blipFill>
        <p:spPr bwMode="auto">
          <a:xfrm>
            <a:off x="1447800" y="685801"/>
            <a:ext cx="9535886" cy="605919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156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905000" y="-141514"/>
            <a:ext cx="8382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D42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ilboDisplay" pitchFamily="2" charset="0"/>
              </a:rPr>
              <a:t>Civil War Casualties</a:t>
            </a:r>
            <a:br>
              <a:rPr lang="en-US" sz="4800" b="1" dirty="0">
                <a:solidFill>
                  <a:srgbClr val="D42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ilboDisplay" pitchFamily="2" charset="0"/>
              </a:rPr>
            </a:br>
            <a:r>
              <a:rPr lang="en-US" sz="4800" b="1" dirty="0">
                <a:solidFill>
                  <a:srgbClr val="D42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ilboDisplay" pitchFamily="2" charset="0"/>
              </a:rPr>
              <a:t>in Comparison to Other Wars</a:t>
            </a:r>
          </a:p>
        </p:txBody>
      </p:sp>
      <p:pic>
        <p:nvPicPr>
          <p:cNvPr id="41989" name="Picture 5" descr="304690_la_15_03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322437" y="1414236"/>
            <a:ext cx="11466791" cy="539643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732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51371" cy="1023257"/>
          </a:xfrm>
        </p:spPr>
        <p:txBody>
          <a:bodyPr>
            <a:normAutofit fontScale="90000"/>
          </a:bodyPr>
          <a:lstStyle/>
          <a:p>
            <a:r>
              <a:rPr lang="en-US" sz="5400" b="1" i="1" dirty="0" smtClean="0">
                <a:latin typeface="Arial Black" panose="020B0A04020102020204" pitchFamily="34" charset="0"/>
              </a:rPr>
              <a:t>George McLellan Cont.</a:t>
            </a:r>
            <a:endParaRPr lang="en-US" sz="54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0338"/>
            <a:ext cx="8915400" cy="5957661"/>
          </a:xfrm>
        </p:spPr>
        <p:txBody>
          <a:bodyPr>
            <a:noAutofit/>
          </a:bodyPr>
          <a:lstStyle/>
          <a:p>
            <a:r>
              <a:rPr lang="en-US" sz="3900" dirty="0" smtClean="0"/>
              <a:t>Lost his post as Chief General in March 1862 because he did not attack/use the military and refused to communicate with Lincoln </a:t>
            </a:r>
          </a:p>
          <a:p>
            <a:r>
              <a:rPr lang="en-US" sz="3900" dirty="0" smtClean="0"/>
              <a:t>After the army is defeated at the 2</a:t>
            </a:r>
            <a:r>
              <a:rPr lang="en-US" sz="3900" baseline="30000" dirty="0" smtClean="0"/>
              <a:t>nd</a:t>
            </a:r>
            <a:r>
              <a:rPr lang="en-US" sz="3900" dirty="0" smtClean="0"/>
              <a:t> Bull Run McLellan is reinstated as Chief General</a:t>
            </a:r>
          </a:p>
          <a:p>
            <a:r>
              <a:rPr lang="en-US" sz="3900" dirty="0" smtClean="0"/>
              <a:t>In charge during Antietam and is removed from his command a second time after be refuses to pursue Robert E Lee post battle</a:t>
            </a:r>
          </a:p>
          <a:p>
            <a:endParaRPr lang="en-US" sz="3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5400" y="1"/>
            <a:ext cx="32766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15400" y="3200402"/>
            <a:ext cx="3276600" cy="36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921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8828315" cy="920936"/>
          </a:xfrm>
        </p:spPr>
        <p:txBody>
          <a:bodyPr>
            <a:noAutofit/>
          </a:bodyPr>
          <a:lstStyle/>
          <a:p>
            <a:r>
              <a:rPr lang="en-US" sz="6600" b="1" i="1" dirty="0">
                <a:latin typeface="Arial Black" panose="020B0A04020102020204" pitchFamily="34" charset="0"/>
              </a:rPr>
              <a:t>Ambrose Burnside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28314" y="1"/>
            <a:ext cx="3363686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28314" y="3429002"/>
            <a:ext cx="3363686" cy="3428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94193"/>
            <a:ext cx="882831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000" dirty="0" smtClean="0"/>
              <a:t>Commanded army after McLellan’s second time </a:t>
            </a:r>
            <a:endParaRPr lang="en-US" sz="30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000" dirty="0" smtClean="0"/>
              <a:t>Not experienced as military commander during wartime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000" dirty="0" smtClean="0"/>
              <a:t>Was beaten in multiple battles because of tactical mistakes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000" dirty="0" smtClean="0"/>
              <a:t>Multiple officers court marshalled because of their actions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000" dirty="0" smtClean="0"/>
              <a:t>Offered to resign otherwise he would have been court marshalled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000" dirty="0" smtClean="0"/>
              <a:t>Lincoln accepts his resignation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000" dirty="0" smtClean="0"/>
              <a:t>Commands smaller portions of the army throughout the rest of the war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000" dirty="0" smtClean="0"/>
              <a:t>Sideburns are named after him</a:t>
            </a:r>
          </a:p>
        </p:txBody>
      </p:sp>
    </p:spTree>
    <p:extLst>
      <p:ext uri="{BB962C8B-B14F-4D97-AF65-F5344CB8AC3E}">
        <p14:creationId xmlns:p14="http://schemas.microsoft.com/office/powerpoint/2010/main" xmlns="" val="38370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71657" cy="936171"/>
          </a:xfrm>
        </p:spPr>
        <p:txBody>
          <a:bodyPr>
            <a:normAutofit fontScale="90000"/>
          </a:bodyPr>
          <a:lstStyle/>
          <a:p>
            <a:r>
              <a:rPr lang="en-US" sz="6600" b="1" i="1" dirty="0">
                <a:latin typeface="Arial Black" panose="020B0A04020102020204" pitchFamily="34" charset="0"/>
              </a:rPr>
              <a:t>Joseph </a:t>
            </a:r>
            <a:r>
              <a:rPr lang="en-US" sz="6600" b="1" i="1" dirty="0" smtClean="0">
                <a:latin typeface="Arial Black" panose="020B0A04020102020204" pitchFamily="34" charset="0"/>
              </a:rPr>
              <a:t>Hooker</a:t>
            </a:r>
            <a:endParaRPr lang="en-US" sz="6600" b="1" i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9086"/>
            <a:ext cx="9448800" cy="6008913"/>
          </a:xfrm>
        </p:spPr>
        <p:txBody>
          <a:bodyPr>
            <a:noAutofit/>
          </a:bodyPr>
          <a:lstStyle/>
          <a:p>
            <a:r>
              <a:rPr lang="en-US" sz="3800" dirty="0" smtClean="0"/>
              <a:t>Took over after Burnside in January 1863</a:t>
            </a:r>
          </a:p>
          <a:p>
            <a:r>
              <a:rPr lang="en-US" sz="3800" dirty="0" smtClean="0"/>
              <a:t>Party animal, after battles he would drink and have girls come party with him</a:t>
            </a:r>
          </a:p>
          <a:p>
            <a:r>
              <a:rPr lang="en-US" sz="3800" dirty="0" smtClean="0"/>
              <a:t>Makes poor command decisions at Chancellorsville, and his officers start to lose confidence in him</a:t>
            </a:r>
          </a:p>
          <a:p>
            <a:r>
              <a:rPr lang="en-US" sz="3800" dirty="0" smtClean="0"/>
              <a:t>Gets into a dispute with Lincoln after Lincoln starts to lose confidence with him </a:t>
            </a:r>
          </a:p>
          <a:p>
            <a:r>
              <a:rPr lang="en-US" sz="3800" dirty="0" smtClean="0"/>
              <a:t>Offers resignation, Lincoln accepts </a:t>
            </a:r>
          </a:p>
          <a:p>
            <a:r>
              <a:rPr lang="en-US" sz="3800" dirty="0" smtClean="0"/>
              <a:t> Loses his command in June 1863</a:t>
            </a:r>
            <a:endParaRPr lang="en-US" sz="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48800" y="-1"/>
            <a:ext cx="2743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545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4543</TotalTime>
  <Words>1921</Words>
  <Application>Microsoft Office PowerPoint</Application>
  <PresentationFormat>Custom</PresentationFormat>
  <Paragraphs>302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Journal Entry 10/20/15</vt:lpstr>
      <vt:lpstr>Daily Agenda/Goals</vt:lpstr>
      <vt:lpstr>Slide 3</vt:lpstr>
      <vt:lpstr>Slide 4</vt:lpstr>
      <vt:lpstr>Irvin McDowell</vt:lpstr>
      <vt:lpstr>George McLellan</vt:lpstr>
      <vt:lpstr>George McLellan Cont.</vt:lpstr>
      <vt:lpstr>Ambrose Burnside</vt:lpstr>
      <vt:lpstr>Joseph Hooker</vt:lpstr>
      <vt:lpstr>George Meade</vt:lpstr>
      <vt:lpstr>Ulysses S Grant</vt:lpstr>
      <vt:lpstr>Slide 12</vt:lpstr>
      <vt:lpstr>Confederate Leaders</vt:lpstr>
      <vt:lpstr>Slide 14</vt:lpstr>
      <vt:lpstr>Slide 15</vt:lpstr>
      <vt:lpstr>Slide 16</vt:lpstr>
      <vt:lpstr>Slide 17</vt:lpstr>
      <vt:lpstr>Stonewall Jackson</vt:lpstr>
      <vt:lpstr>Stonewall Jackson</vt:lpstr>
      <vt:lpstr>George Pickett</vt:lpstr>
      <vt:lpstr>James Longstreet</vt:lpstr>
      <vt:lpstr>Nathan Forest</vt:lpstr>
      <vt:lpstr>Jeb Stuart</vt:lpstr>
      <vt:lpstr>Robert E Lee</vt:lpstr>
      <vt:lpstr>Homework</vt:lpstr>
      <vt:lpstr>Warm Up</vt:lpstr>
      <vt:lpstr>Journal Entry 10/22/15</vt:lpstr>
      <vt:lpstr>Agenda/Goals 10/22</vt:lpstr>
      <vt:lpstr>Gallery Walk</vt:lpstr>
      <vt:lpstr>Anaconda Plan</vt:lpstr>
      <vt:lpstr>Confederate Plan</vt:lpstr>
      <vt:lpstr>Battle at Fort Sumter</vt:lpstr>
      <vt:lpstr>Slide 33</vt:lpstr>
      <vt:lpstr>Battle of Bull Run (1st Manassas)</vt:lpstr>
      <vt:lpstr>Slide 35</vt:lpstr>
      <vt:lpstr>Battle 2nd Bull  Run (2nd Manassas </vt:lpstr>
      <vt:lpstr>Slide 37</vt:lpstr>
      <vt:lpstr>Slide 38</vt:lpstr>
      <vt:lpstr>Battle Antietam </vt:lpstr>
      <vt:lpstr>Slide 40</vt:lpstr>
      <vt:lpstr>Slide 41</vt:lpstr>
      <vt:lpstr>Battle Chancellorsville</vt:lpstr>
      <vt:lpstr>Slide 43</vt:lpstr>
      <vt:lpstr>Slide 44</vt:lpstr>
      <vt:lpstr>Battle Vicksburg </vt:lpstr>
      <vt:lpstr>Slide 46</vt:lpstr>
      <vt:lpstr>Slide 47</vt:lpstr>
      <vt:lpstr>Homework</vt:lpstr>
      <vt:lpstr>Warm Up</vt:lpstr>
      <vt:lpstr>Battle Gettysburg </vt:lpstr>
      <vt:lpstr>Slide 51</vt:lpstr>
      <vt:lpstr>Slide 52</vt:lpstr>
      <vt:lpstr>Slide 53</vt:lpstr>
      <vt:lpstr>Sherman’s march to the sea</vt:lpstr>
      <vt:lpstr>Slide 55</vt:lpstr>
      <vt:lpstr>Slide 56</vt:lpstr>
      <vt:lpstr>Battle (Siege at) Petersburg </vt:lpstr>
      <vt:lpstr>Slide 58</vt:lpstr>
      <vt:lpstr>War Ends</vt:lpstr>
      <vt:lpstr>Slide 60</vt:lpstr>
      <vt:lpstr>Slide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 Up</dc:title>
  <dc:creator>Zach</dc:creator>
  <cp:lastModifiedBy>Windows User</cp:lastModifiedBy>
  <cp:revision>60</cp:revision>
  <dcterms:created xsi:type="dcterms:W3CDTF">2014-11-02T21:43:51Z</dcterms:created>
  <dcterms:modified xsi:type="dcterms:W3CDTF">2015-10-22T20:05:20Z</dcterms:modified>
</cp:coreProperties>
</file>