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6" r:id="rId6"/>
    <p:sldId id="263" r:id="rId7"/>
    <p:sldId id="264" r:id="rId8"/>
    <p:sldId id="267" r:id="rId9"/>
    <p:sldId id="292" r:id="rId10"/>
    <p:sldId id="268" r:id="rId11"/>
    <p:sldId id="276" r:id="rId12"/>
    <p:sldId id="269" r:id="rId13"/>
    <p:sldId id="271" r:id="rId14"/>
    <p:sldId id="270" r:id="rId15"/>
    <p:sldId id="272" r:id="rId16"/>
    <p:sldId id="277" r:id="rId17"/>
    <p:sldId id="273" r:id="rId18"/>
    <p:sldId id="278" r:id="rId19"/>
    <p:sldId id="279" r:id="rId20"/>
    <p:sldId id="274" r:id="rId21"/>
    <p:sldId id="275" r:id="rId22"/>
    <p:sldId id="283" r:id="rId23"/>
    <p:sldId id="280" r:id="rId24"/>
    <p:sldId id="284" r:id="rId25"/>
    <p:sldId id="281" r:id="rId26"/>
    <p:sldId id="285" r:id="rId27"/>
    <p:sldId id="286" r:id="rId28"/>
    <p:sldId id="287" r:id="rId29"/>
    <p:sldId id="289" r:id="rId30"/>
    <p:sldId id="288" r:id="rId31"/>
    <p:sldId id="293" r:id="rId32"/>
    <p:sldId id="294" r:id="rId33"/>
    <p:sldId id="291" r:id="rId34"/>
    <p:sldId id="295" r:id="rId35"/>
    <p:sldId id="29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2" autoAdjust="0"/>
    <p:restoredTop sz="94660"/>
  </p:normalViewPr>
  <p:slideViewPr>
    <p:cSldViewPr>
      <p:cViewPr>
        <p:scale>
          <a:sx n="100" d="100"/>
          <a:sy n="100" d="100"/>
        </p:scale>
        <p:origin x="-30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29C1-3A9A-40C2-AC82-5DD54E87ACBC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7DBD-09D2-4DF7-A352-5BFFAA41A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29C1-3A9A-40C2-AC82-5DD54E87ACBC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7DBD-09D2-4DF7-A352-5BFFAA41A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29C1-3A9A-40C2-AC82-5DD54E87ACBC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7DBD-09D2-4DF7-A352-5BFFAA41A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29C1-3A9A-40C2-AC82-5DD54E87ACBC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7DBD-09D2-4DF7-A352-5BFFAA41A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29C1-3A9A-40C2-AC82-5DD54E87ACBC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7DBD-09D2-4DF7-A352-5BFFAA41A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29C1-3A9A-40C2-AC82-5DD54E87ACBC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7DBD-09D2-4DF7-A352-5BFFAA41A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29C1-3A9A-40C2-AC82-5DD54E87ACBC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7DBD-09D2-4DF7-A352-5BFFAA41A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29C1-3A9A-40C2-AC82-5DD54E87ACBC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7DBD-09D2-4DF7-A352-5BFFAA41A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29C1-3A9A-40C2-AC82-5DD54E87ACBC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7DBD-09D2-4DF7-A352-5BFFAA41A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29C1-3A9A-40C2-AC82-5DD54E87ACBC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7DBD-09D2-4DF7-A352-5BFFAA41A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29C1-3A9A-40C2-AC82-5DD54E87ACBC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7DBD-09D2-4DF7-A352-5BFFAA41A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129C1-3A9A-40C2-AC82-5DD54E87ACBC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77DBD-09D2-4DF7-A352-5BFFAA41A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sz="5400" b="1" i="1" dirty="0" smtClean="0">
                <a:solidFill>
                  <a:srgbClr val="FF0000"/>
                </a:solidFill>
                <a:latin typeface="Arial Black" pitchFamily="34" charset="0"/>
              </a:rPr>
              <a:t>Journal Entry 10/15/15</a:t>
            </a:r>
            <a:endParaRPr lang="en-US" sz="5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Answer each of the following questions…</a:t>
            </a:r>
          </a:p>
          <a:p>
            <a:pPr lvl="1"/>
            <a:r>
              <a:rPr lang="en-US" sz="4400" dirty="0" smtClean="0"/>
              <a:t>Explain how the </a:t>
            </a:r>
            <a:r>
              <a:rPr lang="en-US" sz="4400" b="1" i="1" dirty="0" smtClean="0">
                <a:solidFill>
                  <a:srgbClr val="0070C0"/>
                </a:solidFill>
              </a:rPr>
              <a:t>Wilmot Proviso </a:t>
            </a:r>
            <a:r>
              <a:rPr lang="en-US" sz="4400" dirty="0" smtClean="0"/>
              <a:t>is a cause of the Civil War</a:t>
            </a:r>
          </a:p>
          <a:p>
            <a:pPr lvl="1"/>
            <a:r>
              <a:rPr lang="en-US" sz="4400" dirty="0" smtClean="0"/>
              <a:t>Explain how </a:t>
            </a:r>
            <a:r>
              <a:rPr lang="en-US" sz="4400" b="1" i="1" dirty="0" smtClean="0">
                <a:solidFill>
                  <a:srgbClr val="7030A0"/>
                </a:solidFill>
              </a:rPr>
              <a:t>Popular Sovereignty </a:t>
            </a:r>
            <a:r>
              <a:rPr lang="en-US" sz="4400" dirty="0" smtClean="0"/>
              <a:t>is a cause of the Civil War</a:t>
            </a:r>
          </a:p>
          <a:p>
            <a:pPr lvl="1"/>
            <a:r>
              <a:rPr lang="en-US" sz="4400" b="1" i="1" dirty="0" smtClean="0">
                <a:solidFill>
                  <a:srgbClr val="0070C0"/>
                </a:solidFill>
              </a:rPr>
              <a:t>Consider Sectionalism and Nationalism</a:t>
            </a:r>
            <a:endParaRPr lang="en-US" sz="4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95"/>
            <a:ext cx="9144000" cy="835705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Cause of the Civil War - </a:t>
            </a:r>
            <a:br>
              <a:rPr lang="en-US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Kansas Nebraska Act &amp; Bleeding Kansas</a:t>
            </a:r>
            <a:endParaRPr lang="en-US" sz="28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Kansas Nebraska Act…</a:t>
            </a:r>
          </a:p>
          <a:p>
            <a:r>
              <a:rPr lang="en-US" dirty="0" smtClean="0"/>
              <a:t>Background – </a:t>
            </a:r>
          </a:p>
          <a:p>
            <a:pPr lvl="1"/>
            <a:r>
              <a:rPr lang="en-US" dirty="0" smtClean="0"/>
              <a:t>The idea of creating Kansas/Nebraska into territories and eventually states stems from the creation of the continental railroad</a:t>
            </a:r>
          </a:p>
          <a:p>
            <a:pPr lvl="1"/>
            <a:r>
              <a:rPr lang="en-US" dirty="0" smtClean="0"/>
              <a:t>Multiple routes considered</a:t>
            </a:r>
          </a:p>
          <a:p>
            <a:pPr lvl="2"/>
            <a:r>
              <a:rPr lang="en-US" dirty="0" smtClean="0"/>
              <a:t>Northern – Milwaukee to the Columbia River</a:t>
            </a:r>
          </a:p>
          <a:p>
            <a:pPr lvl="2"/>
            <a:r>
              <a:rPr lang="en-US" dirty="0" smtClean="0"/>
              <a:t>2 Central – </a:t>
            </a:r>
          </a:p>
          <a:p>
            <a:pPr lvl="3"/>
            <a:r>
              <a:rPr lang="en-US" dirty="0" smtClean="0"/>
              <a:t>St. Louis to San Francisco </a:t>
            </a:r>
          </a:p>
          <a:p>
            <a:pPr lvl="3"/>
            <a:r>
              <a:rPr lang="en-US" dirty="0" smtClean="0"/>
              <a:t>Memphis to Los Angeles</a:t>
            </a:r>
          </a:p>
          <a:p>
            <a:pPr lvl="2"/>
            <a:r>
              <a:rPr lang="en-US" dirty="0" smtClean="0"/>
              <a:t>Southern – Houston to Los Angeles via the </a:t>
            </a:r>
            <a:r>
              <a:rPr lang="en-US" dirty="0" err="1" smtClean="0"/>
              <a:t>Gadsen</a:t>
            </a:r>
            <a:r>
              <a:rPr lang="en-US" dirty="0" smtClean="0"/>
              <a:t> Purchase</a:t>
            </a:r>
          </a:p>
          <a:p>
            <a:r>
              <a:rPr lang="en-US" dirty="0" smtClean="0"/>
              <a:t>Two schools of thought </a:t>
            </a:r>
          </a:p>
          <a:p>
            <a:pPr lvl="1"/>
            <a:r>
              <a:rPr lang="en-US" dirty="0" smtClean="0"/>
              <a:t>Use the southern because it avoids territory awarded to Native Americans &amp; it promoted the </a:t>
            </a:r>
            <a:r>
              <a:rPr lang="en-US" dirty="0" err="1" smtClean="0"/>
              <a:t>Gadsen</a:t>
            </a:r>
            <a:r>
              <a:rPr lang="en-US" dirty="0" smtClean="0"/>
              <a:t> Purchase </a:t>
            </a:r>
          </a:p>
          <a:p>
            <a:pPr lvl="2"/>
            <a:r>
              <a:rPr lang="en-US" dirty="0" smtClean="0"/>
              <a:t>Supported by Jefferson Davis, Secretary of War</a:t>
            </a:r>
          </a:p>
          <a:p>
            <a:pPr lvl="1"/>
            <a:r>
              <a:rPr lang="en-US" dirty="0" smtClean="0"/>
              <a:t>Use a central or northern because it would usher in new territories and states </a:t>
            </a:r>
          </a:p>
          <a:p>
            <a:pPr lvl="2"/>
            <a:r>
              <a:rPr lang="en-US" dirty="0" smtClean="0"/>
              <a:t>Supported by Stephen Douglas, Illinois Senator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8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29727"/>
            <a:ext cx="4572000" cy="5997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Jefferson Davis</a:t>
            </a:r>
            <a:endParaRPr lang="en-US" sz="40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" y="0"/>
            <a:ext cx="4450080" cy="575508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876800" y="6085374"/>
            <a:ext cx="4114800" cy="599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Stephen Douglas</a:t>
            </a:r>
            <a:endParaRPr lang="en-US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5296" y="-1"/>
            <a:ext cx="4548703" cy="575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2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Cause of the Civil War - </a:t>
            </a:r>
            <a:br>
              <a:rPr lang="en-US" sz="2800" b="1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sz="28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Kansas Nebraska Act &amp; Bleeding Kansas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Kansas Nebraska Act – What happened?</a:t>
            </a:r>
          </a:p>
          <a:p>
            <a:r>
              <a:rPr lang="en-US" dirty="0" smtClean="0"/>
              <a:t>Douglas pushes hard to use central line where the eastern terminus is in Chicago</a:t>
            </a:r>
          </a:p>
          <a:p>
            <a:pPr lvl="1"/>
            <a:r>
              <a:rPr lang="en-US" dirty="0" smtClean="0"/>
              <a:t>This would create a new territory – Nebraska</a:t>
            </a:r>
          </a:p>
          <a:p>
            <a:r>
              <a:rPr lang="en-US" dirty="0" smtClean="0"/>
              <a:t>Douglas begins to push the Kansas Nebraska Act which did the following…</a:t>
            </a:r>
          </a:p>
          <a:p>
            <a:pPr lvl="1"/>
            <a:r>
              <a:rPr lang="en-US" dirty="0" smtClean="0"/>
              <a:t>Gives Nebraska &amp; Kansas territorial status</a:t>
            </a:r>
          </a:p>
          <a:p>
            <a:pPr lvl="1"/>
            <a:r>
              <a:rPr lang="en-US" dirty="0" smtClean="0"/>
              <a:t>Uses Popular Sovereignty in order to obtain the southern vote</a:t>
            </a:r>
          </a:p>
          <a:p>
            <a:pPr lvl="2"/>
            <a:r>
              <a:rPr lang="en-US" dirty="0" smtClean="0"/>
              <a:t>Undoes the Missouri Compromise because the territorial government would have to make a decision regarding slavery</a:t>
            </a:r>
          </a:p>
          <a:p>
            <a:r>
              <a:rPr lang="en-US" dirty="0" smtClean="0"/>
              <a:t>Ultimately the act is passed on May 30, 1854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20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5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Bleeding Kansas – The issues</a:t>
            </a:r>
          </a:p>
          <a:p>
            <a:r>
              <a:rPr lang="en-US" dirty="0" smtClean="0"/>
              <a:t>Early in territorial hood Kansas settlers did not want blacks, freed or slaves</a:t>
            </a:r>
          </a:p>
          <a:p>
            <a:r>
              <a:rPr lang="en-US" dirty="0" smtClean="0"/>
              <a:t>In 1860 there were only 627 African Americans in the territory</a:t>
            </a:r>
          </a:p>
          <a:p>
            <a:pPr lvl="1"/>
            <a:r>
              <a:rPr lang="en-US" dirty="0" smtClean="0"/>
              <a:t>Remember that when granted statehood the state is able to choose whether or not it is a free state or slave state (popular sovereignty</a:t>
            </a:r>
          </a:p>
          <a:p>
            <a:r>
              <a:rPr lang="en-US" dirty="0" smtClean="0"/>
              <a:t>There are ultimately two different attempted governments</a:t>
            </a:r>
          </a:p>
          <a:p>
            <a:pPr lvl="1"/>
            <a:r>
              <a:rPr lang="en-US" dirty="0" smtClean="0"/>
              <a:t>One free</a:t>
            </a:r>
          </a:p>
          <a:p>
            <a:pPr lvl="1"/>
            <a:r>
              <a:rPr lang="en-US" dirty="0" smtClean="0"/>
              <a:t>One slave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Cause of the Civil War - </a:t>
            </a:r>
            <a:br>
              <a:rPr lang="en-US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Kansas Nebraska Act &amp; Bleeding Kansas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413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6096000"/>
          </a:xfrm>
        </p:spPr>
        <p:txBody>
          <a:bodyPr/>
          <a:lstStyle/>
          <a:p>
            <a:r>
              <a:rPr lang="en-US" dirty="0" smtClean="0"/>
              <a:t>Tensions are high between citizens, because there are two illegal governments running in the territory of Kansas, neither side can gain enough control to declare statehood</a:t>
            </a:r>
          </a:p>
          <a:p>
            <a:r>
              <a:rPr lang="en-US" dirty="0" smtClean="0"/>
              <a:t>This blows up and causes two major problems</a:t>
            </a:r>
          </a:p>
          <a:p>
            <a:r>
              <a:rPr lang="en-US" dirty="0" smtClean="0"/>
              <a:t>Lawrence Kansas</a:t>
            </a:r>
          </a:p>
          <a:p>
            <a:pPr lvl="1"/>
            <a:r>
              <a:rPr lang="en-US" dirty="0" smtClean="0"/>
              <a:t>Free Kansas Capitol </a:t>
            </a:r>
          </a:p>
          <a:p>
            <a:pPr lvl="1"/>
            <a:r>
              <a:rPr lang="en-US" dirty="0" smtClean="0"/>
              <a:t>May 1856 a pro slavery mob enters, and eventually burns down most of the town including the free states governors home</a:t>
            </a:r>
          </a:p>
          <a:p>
            <a:pPr lvl="1"/>
            <a:r>
              <a:rPr lang="en-US" dirty="0" smtClean="0"/>
              <a:t>Results in only one casualty, but causes outrage among citizens who support a free state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Cause of the Civil War - </a:t>
            </a:r>
            <a:br>
              <a:rPr lang="en-US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Kansas Nebraska Act &amp; Bleeding Kansas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85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46138"/>
            <a:ext cx="9263697" cy="483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1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6" y="762000"/>
            <a:ext cx="9111343" cy="609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John Brown (first encounter, there will be another)</a:t>
            </a:r>
          </a:p>
          <a:p>
            <a:pPr lvl="1"/>
            <a:r>
              <a:rPr lang="en-US" dirty="0" smtClean="0"/>
              <a:t>May 24-25, 1856</a:t>
            </a:r>
          </a:p>
          <a:p>
            <a:pPr lvl="1"/>
            <a:r>
              <a:rPr lang="en-US" dirty="0" smtClean="0"/>
              <a:t>Furious over the “Sack of Lawrence”</a:t>
            </a:r>
          </a:p>
          <a:p>
            <a:pPr lvl="1"/>
            <a:r>
              <a:rPr lang="en-US" dirty="0" smtClean="0"/>
              <a:t>Sets out with four of his sons for Pottawatomie – a pro slavery settlement</a:t>
            </a:r>
          </a:p>
          <a:p>
            <a:pPr lvl="1"/>
            <a:r>
              <a:rPr lang="en-US" dirty="0" smtClean="0"/>
              <a:t>Drag 5 men out of their houses and murder them</a:t>
            </a:r>
          </a:p>
          <a:p>
            <a:pPr lvl="1"/>
            <a:r>
              <a:rPr lang="en-US" dirty="0" smtClean="0"/>
              <a:t>Later John Brown’s son is killed by members of a pro slave movement called the Missouri Ruffians </a:t>
            </a:r>
          </a:p>
          <a:p>
            <a:r>
              <a:rPr lang="en-US" dirty="0" smtClean="0"/>
              <a:t>This sets in motion guerilla warfare in Kansas that lasts through the fall until the military has to step in and control the territory</a:t>
            </a:r>
          </a:p>
          <a:p>
            <a:pPr lvl="1"/>
            <a:r>
              <a:rPr lang="en-US" dirty="0" smtClean="0"/>
              <a:t>By the end of 1856 200 settlers had been killed and over 2 million dollars in property damage had been done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Cause of the Civil War - </a:t>
            </a:r>
            <a:br>
              <a:rPr lang="en-US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Kansas Nebraska Act &amp; Bleeding Kansas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828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86281" y="990600"/>
            <a:ext cx="9199801" cy="516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4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72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John Brown</a:t>
            </a:r>
            <a:endParaRPr lang="en-US" sz="72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" y="990600"/>
            <a:ext cx="4541520" cy="586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6760" y="990600"/>
            <a:ext cx="472319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4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Autofit/>
          </a:bodyPr>
          <a:lstStyle/>
          <a:p>
            <a:r>
              <a:rPr lang="en-US" sz="4800" b="1" i="1" dirty="0" smtClean="0">
                <a:solidFill>
                  <a:srgbClr val="0070C0"/>
                </a:solidFill>
                <a:latin typeface="Arial Black" pitchFamily="34" charset="0"/>
              </a:rPr>
              <a:t>Agenda/Goals 10/15/15</a:t>
            </a:r>
            <a:endParaRPr lang="en-US" sz="4800" b="1" i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 fontScale="70000" lnSpcReduction="20000"/>
          </a:bodyPr>
          <a:lstStyle/>
          <a:p>
            <a:r>
              <a:rPr lang="en-US" sz="4800" dirty="0" smtClean="0"/>
              <a:t>Agenda:</a:t>
            </a:r>
          </a:p>
          <a:p>
            <a:pPr lvl="1"/>
            <a:r>
              <a:rPr lang="en-US" sz="4400" dirty="0" smtClean="0"/>
              <a:t>Causes of the Civil War</a:t>
            </a:r>
          </a:p>
          <a:p>
            <a:r>
              <a:rPr lang="en-US" sz="4800" dirty="0" smtClean="0"/>
              <a:t>Goals:</a:t>
            </a:r>
          </a:p>
          <a:p>
            <a:r>
              <a:rPr lang="en-US" sz="4800" dirty="0" smtClean="0"/>
              <a:t>Content Goals:</a:t>
            </a:r>
          </a:p>
          <a:p>
            <a:pPr lvl="1"/>
            <a:r>
              <a:rPr lang="en-US" sz="4400" dirty="0" smtClean="0"/>
              <a:t>Understand the following causes of the Civil War and how the connect</a:t>
            </a:r>
          </a:p>
          <a:p>
            <a:pPr lvl="2"/>
            <a:r>
              <a:rPr lang="en-US" sz="4000" dirty="0" smtClean="0"/>
              <a:t>Wilmot Proviso &amp; Popular Sovereignty</a:t>
            </a:r>
          </a:p>
          <a:p>
            <a:pPr lvl="2"/>
            <a:r>
              <a:rPr lang="en-US" sz="4000" dirty="0" smtClean="0"/>
              <a:t>Missouri Compromise</a:t>
            </a:r>
          </a:p>
          <a:p>
            <a:pPr lvl="2"/>
            <a:r>
              <a:rPr lang="en-US" sz="4000" dirty="0" smtClean="0"/>
              <a:t>Compromise of 1850</a:t>
            </a:r>
            <a:endParaRPr lang="en-US" sz="4000" dirty="0"/>
          </a:p>
          <a:p>
            <a:r>
              <a:rPr lang="en-US" sz="5600" dirty="0" smtClean="0"/>
              <a:t>Skills Goals:</a:t>
            </a:r>
          </a:p>
          <a:p>
            <a:pPr lvl="1"/>
            <a:r>
              <a:rPr lang="en-US" sz="4400" dirty="0" smtClean="0"/>
              <a:t>Analysis of content</a:t>
            </a:r>
          </a:p>
          <a:p>
            <a:pPr lvl="1"/>
            <a:r>
              <a:rPr lang="en-US" sz="4400" dirty="0" smtClean="0"/>
              <a:t>Note taking</a:t>
            </a:r>
          </a:p>
          <a:p>
            <a:pPr lvl="1"/>
            <a:r>
              <a:rPr lang="en-US" sz="4400" dirty="0" smtClean="0"/>
              <a:t>Discussion</a:t>
            </a:r>
          </a:p>
          <a:p>
            <a:pPr lvl="1"/>
            <a:endParaRPr lang="en-US" sz="4400" dirty="0" smtClean="0"/>
          </a:p>
          <a:p>
            <a:pPr lvl="2"/>
            <a:endParaRPr lang="en-US" sz="4000" dirty="0" smtClean="0"/>
          </a:p>
          <a:p>
            <a:pPr lvl="2"/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Connecting Questions…</a:t>
            </a:r>
          </a:p>
          <a:p>
            <a:pPr lvl="1"/>
            <a:r>
              <a:rPr lang="en-US" sz="3600" dirty="0" smtClean="0"/>
              <a:t>How does the Kansas Nebraska Act bring up slavery issues?</a:t>
            </a:r>
          </a:p>
          <a:p>
            <a:pPr lvl="2"/>
            <a:r>
              <a:rPr lang="en-US" sz="3200" dirty="0" smtClean="0"/>
              <a:t>Consider other things that we have discussed regarding Causes of the Civil War</a:t>
            </a:r>
          </a:p>
          <a:p>
            <a:pPr lvl="1"/>
            <a:r>
              <a:rPr lang="en-US" sz="3600" dirty="0" smtClean="0"/>
              <a:t>Is the Kansas Nebraska Act sectionalist or nationalist, why?</a:t>
            </a:r>
          </a:p>
          <a:p>
            <a:pPr lvl="1"/>
            <a:r>
              <a:rPr lang="en-US" sz="3600" dirty="0" smtClean="0"/>
              <a:t>How does the Kansas Nebraska Act &amp; Bleeding Kansas create problems that could lead to the Civil War?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Cause of the Civil War - </a:t>
            </a:r>
            <a:br>
              <a:rPr lang="en-US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Kansas Nebraska Act &amp; Bleeding Kansas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750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658" y="0"/>
            <a:ext cx="9176657" cy="304800"/>
          </a:xfrm>
        </p:spPr>
        <p:txBody>
          <a:bodyPr>
            <a:normAutofit fontScale="90000"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Cause of the Civil War – Dred Scott</a:t>
            </a:r>
            <a:endParaRPr lang="en-US" sz="36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1" y="228600"/>
            <a:ext cx="9143999" cy="6629400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</a:rPr>
              <a:t>Background – Who, and what?</a:t>
            </a:r>
          </a:p>
          <a:p>
            <a:r>
              <a:rPr lang="en-US" sz="2800" dirty="0" smtClean="0"/>
              <a:t>Dred Scott – Born around 1800</a:t>
            </a:r>
          </a:p>
          <a:p>
            <a:pPr lvl="1"/>
            <a:r>
              <a:rPr lang="en-US" dirty="0" smtClean="0"/>
              <a:t>Bought in 1830 by an army surgeon in St. Louis</a:t>
            </a:r>
          </a:p>
          <a:p>
            <a:pPr lvl="2"/>
            <a:r>
              <a:rPr lang="en-US" sz="2800" dirty="0" smtClean="0"/>
              <a:t>Taken to Wisconsin and Illinois territories </a:t>
            </a:r>
          </a:p>
          <a:p>
            <a:pPr lvl="2"/>
            <a:r>
              <a:rPr lang="en-US" sz="2800" dirty="0" smtClean="0"/>
              <a:t>Master dies in 1843, he returns to St. Louis with his wife and children where he attempts to buy his freedom</a:t>
            </a:r>
          </a:p>
          <a:p>
            <a:pPr lvl="3"/>
            <a:r>
              <a:rPr lang="en-US" sz="2800" dirty="0" smtClean="0"/>
              <a:t>He is unable to buy his freedom because Missouri is a slave state</a:t>
            </a:r>
          </a:p>
          <a:p>
            <a:r>
              <a:rPr lang="en-US" sz="2800" dirty="0" smtClean="0"/>
              <a:t>1846 Scott’s wife persuades him to file a suit in Missouri Courts claiming that his residence in Illinois and Wisconsin made him free</a:t>
            </a:r>
          </a:p>
          <a:p>
            <a:pPr lvl="1"/>
            <a:r>
              <a:rPr lang="en-US" dirty="0" smtClean="0"/>
              <a:t>Jury rules in his favor, but state supreme court rules against him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15000"/>
            <a:ext cx="4419600" cy="1143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5400" b="1" i="1" dirty="0" err="1" smtClean="0">
                <a:solidFill>
                  <a:srgbClr val="FF0000"/>
                </a:solidFill>
                <a:latin typeface="Arial Black" pitchFamily="34" charset="0"/>
              </a:rPr>
              <a:t>Dred</a:t>
            </a:r>
            <a:r>
              <a:rPr lang="en-US" sz="5400" b="1" i="1" dirty="0" smtClean="0">
                <a:solidFill>
                  <a:srgbClr val="FF0000"/>
                </a:solidFill>
                <a:latin typeface="Arial Black" pitchFamily="34" charset="0"/>
              </a:rPr>
              <a:t> Scott</a:t>
            </a:r>
            <a:endParaRPr lang="en-US" sz="5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1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1" y="0"/>
            <a:ext cx="4648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495800" y="5715000"/>
            <a:ext cx="44196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Harriet Scott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659" y="457200"/>
            <a:ext cx="9176657" cy="6400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Scott appeals the case all the way to the Supreme Court</a:t>
            </a:r>
          </a:p>
          <a:p>
            <a:r>
              <a:rPr lang="en-US" dirty="0" smtClean="0"/>
              <a:t>Chief Justice Roger B. Taney wrote the majority opinion of the 9 justices that oversaw the case, here is what they decided…</a:t>
            </a:r>
          </a:p>
          <a:p>
            <a:pPr lvl="1"/>
            <a:r>
              <a:rPr lang="en-US" dirty="0" smtClean="0"/>
              <a:t>Scott lacked citizenship, therefore he had no legal standing</a:t>
            </a:r>
          </a:p>
          <a:p>
            <a:pPr lvl="2"/>
            <a:r>
              <a:rPr lang="en-US" dirty="0" smtClean="0"/>
              <a:t>Taney argued that you became a citizen by birth or naturalization, both methods ruled out a slave</a:t>
            </a:r>
          </a:p>
          <a:p>
            <a:pPr lvl="1"/>
            <a:r>
              <a:rPr lang="en-US" dirty="0" smtClean="0"/>
              <a:t>Taney also declared that Scott’s residency in a free state had not freed him</a:t>
            </a:r>
          </a:p>
          <a:p>
            <a:pPr lvl="2"/>
            <a:r>
              <a:rPr lang="en-US" dirty="0" smtClean="0"/>
              <a:t>This was because the case was not brought in a free state</a:t>
            </a:r>
          </a:p>
          <a:p>
            <a:pPr lvl="1"/>
            <a:r>
              <a:rPr lang="en-US" dirty="0" smtClean="0"/>
              <a:t>Taney then argues that the Missouri Compromise was unconstitutional because it deprived citizens of property by prohibiting slavery </a:t>
            </a:r>
          </a:p>
          <a:p>
            <a:pPr lvl="2"/>
            <a:r>
              <a:rPr lang="en-US" dirty="0" smtClean="0"/>
              <a:t>Due process clause of the 5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lvl="3"/>
            <a:r>
              <a:rPr lang="en-US" dirty="0" smtClean="0"/>
              <a:t>“No person shall…e deprived of life, liberty, or property, without due process of law; nor shall private property be taken for public use, without just compensation.”</a:t>
            </a:r>
          </a:p>
          <a:p>
            <a:pPr lvl="1"/>
            <a:r>
              <a:rPr lang="en-US" dirty="0" smtClean="0"/>
              <a:t>Congress had an obligation to protect the property of slaveholders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32658" y="0"/>
            <a:ext cx="9176657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Cause of the Civil War – </a:t>
            </a:r>
            <a:r>
              <a:rPr lang="en-US" sz="3600" b="1" i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Dred</a:t>
            </a:r>
            <a:r>
              <a:rPr lang="en-US" sz="36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Scott</a:t>
            </a:r>
            <a:endParaRPr lang="en-US" sz="36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86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txBody>
          <a:bodyPr>
            <a:noAutofit/>
          </a:bodyPr>
          <a:lstStyle/>
          <a:p>
            <a:r>
              <a:rPr lang="en-US" sz="4200" dirty="0" smtClean="0"/>
              <a:t>Connecting Questions…</a:t>
            </a:r>
          </a:p>
          <a:p>
            <a:pPr lvl="1"/>
            <a:r>
              <a:rPr lang="en-US" sz="4200" dirty="0" smtClean="0"/>
              <a:t>How does the </a:t>
            </a:r>
            <a:r>
              <a:rPr lang="en-US" sz="4200" dirty="0" err="1" smtClean="0"/>
              <a:t>Dred</a:t>
            </a:r>
            <a:r>
              <a:rPr lang="en-US" sz="4200" dirty="0" smtClean="0"/>
              <a:t> Scott case promote or denounce slavery issues?</a:t>
            </a:r>
          </a:p>
          <a:p>
            <a:pPr lvl="1"/>
            <a:r>
              <a:rPr lang="en-US" sz="4200" dirty="0" smtClean="0"/>
              <a:t>Is the </a:t>
            </a:r>
            <a:r>
              <a:rPr lang="en-US" sz="4200" dirty="0" err="1" smtClean="0"/>
              <a:t>Dred</a:t>
            </a:r>
            <a:r>
              <a:rPr lang="en-US" sz="4200" dirty="0" smtClean="0"/>
              <a:t> Scott case sectionalist or nationalist, does it matter in this case?</a:t>
            </a:r>
          </a:p>
          <a:p>
            <a:pPr lvl="1"/>
            <a:r>
              <a:rPr lang="en-US" sz="4200" dirty="0" smtClean="0"/>
              <a:t>How could the </a:t>
            </a:r>
            <a:r>
              <a:rPr lang="en-US" sz="4200" dirty="0" err="1" smtClean="0"/>
              <a:t>Dred</a:t>
            </a:r>
            <a:r>
              <a:rPr lang="en-US" sz="4200" dirty="0" smtClean="0"/>
              <a:t> Scott case be perceived as a cause of the Civil War?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32658" y="0"/>
            <a:ext cx="9176657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Cause of the Civil War – </a:t>
            </a:r>
            <a:r>
              <a:rPr lang="en-US" sz="3600" b="1" i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Dred</a:t>
            </a:r>
            <a:r>
              <a:rPr lang="en-US" sz="36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Scott</a:t>
            </a:r>
            <a:endParaRPr lang="en-US" sz="36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Arial Black" pitchFamily="34" charset="0"/>
              </a:rPr>
              <a:t>Cause of the Civil War – John Brown’s Raid</a:t>
            </a:r>
            <a:endParaRPr lang="en-US" sz="2800" b="1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1752600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Arial Black" pitchFamily="34" charset="0"/>
              </a:rPr>
              <a:t>Remember John Brown from Bleeding Kansas? Well he’s back, he’s pissed off, and he’s </a:t>
            </a:r>
            <a:r>
              <a:rPr lang="en-US" sz="2800" b="1" i="1" dirty="0" err="1" smtClean="0">
                <a:solidFill>
                  <a:srgbClr val="FF0000"/>
                </a:solidFill>
                <a:latin typeface="Arial Black" pitchFamily="34" charset="0"/>
              </a:rPr>
              <a:t>lookin</a:t>
            </a:r>
            <a:r>
              <a:rPr lang="en-US" sz="2800" b="1" i="1" dirty="0" smtClean="0">
                <a:solidFill>
                  <a:srgbClr val="FF0000"/>
                </a:solidFill>
                <a:latin typeface="Arial Black" pitchFamily="34" charset="0"/>
              </a:rPr>
              <a:t> to give a case of the face hurts to slavery with a vengeance!!!!!!!!!!!!!</a:t>
            </a:r>
            <a:endParaRPr lang="en-US" sz="28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2209801"/>
            <a:ext cx="5867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9775" y="2209800"/>
            <a:ext cx="3324225" cy="27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648200"/>
            <a:ext cx="373379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>
            <a:noAutofit/>
          </a:bodyPr>
          <a:lstStyle/>
          <a:p>
            <a:r>
              <a:rPr lang="en-US" dirty="0" smtClean="0"/>
              <a:t>Brown who is still angry from the death of his son and the events that occurred in Kansas (Bleeding Kansas) feels the need to take action</a:t>
            </a:r>
          </a:p>
          <a:p>
            <a:r>
              <a:rPr lang="en-US" dirty="0" smtClean="0"/>
              <a:t>Believed himself to be an angel of God avenging the evil of slavery</a:t>
            </a:r>
          </a:p>
          <a:p>
            <a:pPr lvl="1"/>
            <a:r>
              <a:rPr lang="en-US" sz="3200" dirty="0" smtClean="0"/>
              <a:t>Felt that violence was the best way to reach this goal</a:t>
            </a:r>
          </a:p>
          <a:p>
            <a:r>
              <a:rPr lang="en-US" dirty="0" smtClean="0"/>
              <a:t>Between 1857 &amp; 1859 Brown crisscrossed the US in search of people to join his cause</a:t>
            </a:r>
          </a:p>
          <a:p>
            <a:r>
              <a:rPr lang="en-US" dirty="0" smtClean="0"/>
              <a:t>In the fall of 1859 Brown rallies his men to respond to the evils of slavery</a:t>
            </a:r>
          </a:p>
          <a:p>
            <a:pPr lvl="1"/>
            <a:r>
              <a:rPr lang="en-US" sz="3200" dirty="0" smtClean="0"/>
              <a:t>21 men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Cause of the Civil War – John Brown’s Raid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Brings his men together at Harpers Ferry</a:t>
            </a:r>
          </a:p>
          <a:p>
            <a:pPr lvl="1"/>
            <a:r>
              <a:rPr lang="en-US" sz="3200" dirty="0" smtClean="0"/>
              <a:t>Weapons depot</a:t>
            </a:r>
          </a:p>
          <a:p>
            <a:pPr lvl="1"/>
            <a:r>
              <a:rPr lang="en-US" sz="3200" dirty="0" smtClean="0"/>
              <a:t>Hub for transportation</a:t>
            </a:r>
          </a:p>
          <a:p>
            <a:pPr lvl="1"/>
            <a:r>
              <a:rPr lang="en-US" sz="3200" dirty="0" smtClean="0"/>
              <a:t>In West Virginia (was Virginia at the time)</a:t>
            </a:r>
          </a:p>
          <a:p>
            <a:r>
              <a:rPr lang="en-US" sz="3600" dirty="0" smtClean="0"/>
              <a:t>Hoped to inspire a revolution destroying slavery</a:t>
            </a:r>
          </a:p>
          <a:p>
            <a:pPr lvl="1"/>
            <a:r>
              <a:rPr lang="en-US" sz="3200" dirty="0" smtClean="0"/>
              <a:t>Brown is unable to rally anyone else, loses to local citizens</a:t>
            </a:r>
          </a:p>
          <a:p>
            <a:pPr lvl="1"/>
            <a:r>
              <a:rPr lang="en-US" sz="3200" dirty="0" smtClean="0"/>
              <a:t>Is ultimately hung, the members of his regime who escaped flee to Canada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Cause of the Civil War – John Brown’s Raid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43300"/>
            <a:ext cx="42672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676525"/>
            <a:ext cx="48768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26" y="7938"/>
            <a:ext cx="9153525" cy="373062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Arial Black" pitchFamily="34" charset="0"/>
              </a:rPr>
              <a:t>Cause of the Civil War - Missouri Compromise</a:t>
            </a:r>
            <a:endParaRPr lang="en-US" sz="2800" b="1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Take a few minutes and read your chosen article on the Missouri Compromise</a:t>
            </a:r>
          </a:p>
          <a:p>
            <a:r>
              <a:rPr lang="en-US" sz="3600" dirty="0" smtClean="0"/>
              <a:t>Consider the following…</a:t>
            </a:r>
          </a:p>
          <a:p>
            <a:pPr lvl="1"/>
            <a:r>
              <a:rPr lang="en-US" sz="3200" dirty="0" smtClean="0"/>
              <a:t>The rhetorical situation</a:t>
            </a:r>
          </a:p>
          <a:p>
            <a:pPr lvl="2"/>
            <a:r>
              <a:rPr lang="en-US" sz="2800" b="1" i="1" dirty="0" smtClean="0">
                <a:solidFill>
                  <a:srgbClr val="002060"/>
                </a:solidFill>
              </a:rPr>
              <a:t>What is it</a:t>
            </a:r>
          </a:p>
          <a:p>
            <a:pPr lvl="2"/>
            <a:r>
              <a:rPr lang="en-US" sz="2800" b="1" i="1" dirty="0" smtClean="0">
                <a:solidFill>
                  <a:srgbClr val="002060"/>
                </a:solidFill>
              </a:rPr>
              <a:t>How can I use it</a:t>
            </a:r>
          </a:p>
          <a:p>
            <a:pPr lvl="1"/>
            <a:r>
              <a:rPr lang="en-US" sz="3200" b="1" i="1" dirty="0" smtClean="0">
                <a:solidFill>
                  <a:srgbClr val="7030A0"/>
                </a:solidFill>
              </a:rPr>
              <a:t>How does the Missouri Compromise connect to previous causes that we have discussed?</a:t>
            </a:r>
          </a:p>
          <a:p>
            <a:pPr lvl="1"/>
            <a:r>
              <a:rPr lang="en-US" sz="3200" b="1" i="1" dirty="0" smtClean="0">
                <a:solidFill>
                  <a:srgbClr val="00B050"/>
                </a:solidFill>
              </a:rPr>
              <a:t>Is this sectionalist, or nationalist, why?</a:t>
            </a:r>
          </a:p>
          <a:p>
            <a:pPr lvl="1"/>
            <a:r>
              <a:rPr lang="en-US" sz="3200" b="1" i="1" dirty="0" smtClean="0">
                <a:solidFill>
                  <a:srgbClr val="002060"/>
                </a:solidFill>
              </a:rPr>
              <a:t>How is the Missouri Compromise a cause the Civil War? </a:t>
            </a:r>
            <a:endParaRPr lang="en-US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Connecting Questions…</a:t>
            </a:r>
          </a:p>
          <a:p>
            <a:r>
              <a:rPr lang="en-US" sz="4000" dirty="0" smtClean="0"/>
              <a:t>How does John Brown’s intensity and fanaticism represent the nation?</a:t>
            </a:r>
          </a:p>
          <a:p>
            <a:pPr lvl="1"/>
            <a:r>
              <a:rPr lang="en-US" sz="3600" dirty="0" smtClean="0"/>
              <a:t>Does it represent the south, north, or both sides?</a:t>
            </a:r>
          </a:p>
          <a:p>
            <a:r>
              <a:rPr lang="en-US" sz="4000" dirty="0" smtClean="0"/>
              <a:t>Is Brown a representation of sectionalism or nationalism, why or why not?</a:t>
            </a:r>
          </a:p>
          <a:p>
            <a:r>
              <a:rPr lang="en-US" sz="4000" dirty="0" smtClean="0"/>
              <a:t>How is John Brown’s raid on Harpers Ferry a cause of the Civil War?</a:t>
            </a:r>
            <a:endParaRPr lang="en-US" sz="4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Cause of the Civil War – John Brown’s Raid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Journal Entry 10/19/15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Explain the impact of the Election of 1860.</a:t>
            </a:r>
          </a:p>
          <a:p>
            <a:pPr lvl="1"/>
            <a:r>
              <a:rPr lang="en-US" sz="4800" dirty="0" smtClean="0"/>
              <a:t>How could the Election of 1860 cause the Civil War?</a:t>
            </a:r>
            <a:endParaRPr lang="en-U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1" y="3962399"/>
            <a:ext cx="37719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62398"/>
            <a:ext cx="3810000" cy="283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93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Weekly Agenda</a:t>
            </a:r>
            <a:endParaRPr lang="en-US" b="1" i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Monday:</a:t>
            </a:r>
          </a:p>
          <a:p>
            <a:pPr lvl="1"/>
            <a:r>
              <a:rPr lang="en-US" dirty="0" smtClean="0"/>
              <a:t>Complete causes of the Civil War</a:t>
            </a:r>
          </a:p>
          <a:p>
            <a:pPr lvl="1"/>
            <a:r>
              <a:rPr lang="en-US" dirty="0" smtClean="0"/>
              <a:t>South secedes  </a:t>
            </a:r>
          </a:p>
          <a:p>
            <a:r>
              <a:rPr lang="en-US" dirty="0" smtClean="0"/>
              <a:t>Tuesday:</a:t>
            </a:r>
          </a:p>
          <a:p>
            <a:pPr lvl="1"/>
            <a:r>
              <a:rPr lang="en-US" dirty="0" smtClean="0"/>
              <a:t>Start Civil War</a:t>
            </a:r>
          </a:p>
          <a:p>
            <a:r>
              <a:rPr lang="en-US" dirty="0" smtClean="0"/>
              <a:t>Wednesday:</a:t>
            </a:r>
          </a:p>
          <a:p>
            <a:pPr lvl="1"/>
            <a:r>
              <a:rPr lang="en-US" dirty="0" smtClean="0"/>
              <a:t>Civil War</a:t>
            </a:r>
          </a:p>
          <a:p>
            <a:r>
              <a:rPr lang="en-US" dirty="0" smtClean="0"/>
              <a:t>Thursday:</a:t>
            </a:r>
          </a:p>
          <a:p>
            <a:pPr lvl="1"/>
            <a:r>
              <a:rPr lang="en-US" dirty="0" smtClean="0"/>
              <a:t>Wrap up Civil War</a:t>
            </a:r>
          </a:p>
          <a:p>
            <a:pPr lvl="1"/>
            <a:r>
              <a:rPr lang="en-US" dirty="0" smtClean="0"/>
              <a:t>Start Civil War Social Issues</a:t>
            </a:r>
          </a:p>
          <a:p>
            <a:r>
              <a:rPr lang="en-US" dirty="0" smtClean="0"/>
              <a:t>Friday:</a:t>
            </a:r>
          </a:p>
          <a:p>
            <a:pPr lvl="1"/>
            <a:r>
              <a:rPr lang="en-US" dirty="0" smtClean="0"/>
              <a:t>Civil War Social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0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Arial Black" pitchFamily="34" charset="0"/>
              </a:rPr>
              <a:t>The South Secedes</a:t>
            </a:r>
            <a:endParaRPr lang="en-US" sz="40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050" y="533400"/>
            <a:ext cx="9144000" cy="63246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Discuss in your groups why you think after the election of Lincoln the south finally secedes?</a:t>
            </a:r>
            <a:endParaRPr lang="en-US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3528868"/>
            <a:ext cx="5229225" cy="331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7625" y="0"/>
            <a:ext cx="9163050" cy="609600"/>
          </a:xfrm>
        </p:spPr>
        <p:txBody>
          <a:bodyPr>
            <a:noAutofit/>
          </a:bodyPr>
          <a:lstStyle/>
          <a:p>
            <a:r>
              <a:rPr lang="en-US" sz="6600" b="1" i="1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Secession</a:t>
            </a:r>
            <a:endParaRPr lang="en-US" sz="6600" b="1" i="1" dirty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r>
              <a:rPr lang="en-US" dirty="0" smtClean="0"/>
              <a:t>Lincoln is elected November 6 1860, by December south was already on its way out.</a:t>
            </a:r>
          </a:p>
          <a:p>
            <a:r>
              <a:rPr lang="en-US" dirty="0" smtClean="0"/>
              <a:t>South Carolina holds a special election to choose delegates on December 20, 1860 </a:t>
            </a:r>
          </a:p>
          <a:p>
            <a:pPr lvl="1"/>
            <a:r>
              <a:rPr lang="en-US" dirty="0" smtClean="0"/>
              <a:t>Convention unanimously decides to secede (only for SC)</a:t>
            </a:r>
          </a:p>
          <a:p>
            <a:pPr lvl="2"/>
            <a:r>
              <a:rPr lang="en-US" dirty="0" smtClean="0"/>
              <a:t>Ordinance of Secession – Dissolves relationship with union</a:t>
            </a:r>
          </a:p>
          <a:p>
            <a:r>
              <a:rPr lang="en-US" dirty="0" smtClean="0"/>
              <a:t>By February 1, 1861 Mississippi, Florida, Alabama, Georgia, Louisiana, and Texas all secede</a:t>
            </a:r>
          </a:p>
          <a:p>
            <a:pPr lvl="1"/>
            <a:r>
              <a:rPr lang="en-US" dirty="0" smtClean="0"/>
              <a:t>Elect Mississippi’s Jefferson Davis as President of the Confederate States of America</a:t>
            </a:r>
          </a:p>
          <a:p>
            <a:pPr lvl="2"/>
            <a:r>
              <a:rPr lang="en-US" dirty="0" smtClean="0"/>
              <a:t>Within a week they draft and adopt a new constitution</a:t>
            </a:r>
          </a:p>
          <a:p>
            <a:r>
              <a:rPr lang="en-US" dirty="0" smtClean="0"/>
              <a:t>All of this occurs before Lincoln officially takes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3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Prior to the start of the Civil War there were multiple attempts to bring the Confederate States back into the union</a:t>
            </a:r>
          </a:p>
          <a:p>
            <a:pPr lvl="1"/>
            <a:r>
              <a:rPr lang="en-US" sz="3600" dirty="0" smtClean="0"/>
              <a:t>Even went so far as to </a:t>
            </a:r>
            <a:r>
              <a:rPr lang="en-US" sz="3600" b="1" u="sng" dirty="0" smtClean="0">
                <a:solidFill>
                  <a:srgbClr val="FF0000"/>
                </a:solidFill>
              </a:rPr>
              <a:t>guarantee slavery</a:t>
            </a:r>
            <a:r>
              <a:rPr lang="en-US" sz="3600" dirty="0" smtClean="0"/>
              <a:t> in a new Amendment (would have been the 13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) </a:t>
            </a:r>
          </a:p>
          <a:p>
            <a:pPr lvl="1"/>
            <a:r>
              <a:rPr lang="en-US" sz="3600" b="1" i="1" dirty="0" smtClean="0">
                <a:solidFill>
                  <a:srgbClr val="7030A0"/>
                </a:solidFill>
              </a:rPr>
              <a:t>Ultimately they cannot agree over slavery in the territories which leads to the Civil War</a:t>
            </a:r>
            <a:endParaRPr lang="en-US" sz="3600" b="1" i="1" dirty="0">
              <a:solidFill>
                <a:srgbClr val="7030A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47625" y="0"/>
            <a:ext cx="9163050" cy="609600"/>
          </a:xfrm>
        </p:spPr>
        <p:txBody>
          <a:bodyPr>
            <a:noAutofit/>
          </a:bodyPr>
          <a:lstStyle/>
          <a:p>
            <a:r>
              <a:rPr lang="en-US" sz="6600" b="1" i="1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Secession</a:t>
            </a:r>
            <a:endParaRPr lang="en-US" sz="6600" b="1" i="1" dirty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7420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771"/>
            <a:ext cx="8915400" cy="402771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Cause of the Civil - War Compromise of 1850</a:t>
            </a:r>
            <a:endParaRPr lang="en-US" sz="28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381000"/>
            <a:ext cx="9056914" cy="6477000"/>
          </a:xfrm>
        </p:spPr>
        <p:txBody>
          <a:bodyPr/>
          <a:lstStyle/>
          <a:p>
            <a:r>
              <a:rPr lang="en-US" sz="3600" dirty="0"/>
              <a:t>Take a few minutes and read your chosen article on the </a:t>
            </a:r>
            <a:r>
              <a:rPr lang="en-US" sz="3600" dirty="0" smtClean="0"/>
              <a:t>Compromise of 1850</a:t>
            </a:r>
            <a:endParaRPr lang="en-US" sz="3600" dirty="0"/>
          </a:p>
          <a:p>
            <a:r>
              <a:rPr lang="en-US" sz="3600" dirty="0"/>
              <a:t>Consider the following…</a:t>
            </a:r>
          </a:p>
          <a:p>
            <a:pPr lvl="1"/>
            <a:r>
              <a:rPr lang="en-US" sz="3200" dirty="0"/>
              <a:t>The rhetorical situation</a:t>
            </a:r>
          </a:p>
          <a:p>
            <a:pPr lvl="2"/>
            <a:r>
              <a:rPr lang="en-US" sz="2800" b="1" i="1" dirty="0">
                <a:solidFill>
                  <a:srgbClr val="002060"/>
                </a:solidFill>
              </a:rPr>
              <a:t>What is it</a:t>
            </a:r>
          </a:p>
          <a:p>
            <a:pPr lvl="2"/>
            <a:r>
              <a:rPr lang="en-US" sz="2800" b="1" i="1" dirty="0">
                <a:solidFill>
                  <a:srgbClr val="002060"/>
                </a:solidFill>
              </a:rPr>
              <a:t>How can I use it</a:t>
            </a:r>
          </a:p>
          <a:p>
            <a:pPr lvl="1"/>
            <a:r>
              <a:rPr lang="en-US" sz="3200" b="1" i="1" dirty="0">
                <a:solidFill>
                  <a:srgbClr val="7030A0"/>
                </a:solidFill>
              </a:rPr>
              <a:t>How does the </a:t>
            </a:r>
            <a:r>
              <a:rPr lang="en-US" sz="3200" b="1" i="1" dirty="0" smtClean="0">
                <a:solidFill>
                  <a:srgbClr val="7030A0"/>
                </a:solidFill>
              </a:rPr>
              <a:t>Compromise of 1850 connect </a:t>
            </a:r>
            <a:r>
              <a:rPr lang="en-US" sz="3200" b="1" i="1" dirty="0">
                <a:solidFill>
                  <a:srgbClr val="7030A0"/>
                </a:solidFill>
              </a:rPr>
              <a:t>to previous causes that we have discussed?</a:t>
            </a:r>
          </a:p>
          <a:p>
            <a:pPr lvl="1"/>
            <a:r>
              <a:rPr lang="en-US" sz="3200" b="1" i="1" dirty="0">
                <a:solidFill>
                  <a:srgbClr val="00B050"/>
                </a:solidFill>
              </a:rPr>
              <a:t>Is this sectionalist, or nationalist, why?</a:t>
            </a:r>
          </a:p>
          <a:p>
            <a:pPr lvl="1"/>
            <a:r>
              <a:rPr lang="en-US" sz="3200" b="1" i="1" dirty="0">
                <a:solidFill>
                  <a:srgbClr val="002060"/>
                </a:solidFill>
              </a:rPr>
              <a:t>How is the </a:t>
            </a:r>
            <a:r>
              <a:rPr lang="en-US" sz="3200" b="1" i="1" dirty="0" smtClean="0">
                <a:solidFill>
                  <a:srgbClr val="002060"/>
                </a:solidFill>
              </a:rPr>
              <a:t>Compromise of 1850 a </a:t>
            </a:r>
            <a:r>
              <a:rPr lang="en-US" sz="3200" b="1" i="1" dirty="0">
                <a:solidFill>
                  <a:srgbClr val="002060"/>
                </a:solidFill>
              </a:rPr>
              <a:t>cause the Civil War?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74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5400" b="1" i="1" dirty="0" smtClean="0">
                <a:solidFill>
                  <a:srgbClr val="7030A0"/>
                </a:solidFill>
                <a:latin typeface="Arial Black" pitchFamily="34" charset="0"/>
              </a:rPr>
              <a:t>Homework</a:t>
            </a:r>
            <a:endParaRPr lang="en-US" sz="54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fontScale="85000" lnSpcReduction="10000"/>
          </a:bodyPr>
          <a:lstStyle/>
          <a:p>
            <a:r>
              <a:rPr lang="en-US" sz="6000" dirty="0" smtClean="0"/>
              <a:t>Two parts…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5400" b="1" u="sng" dirty="0" smtClean="0">
                <a:solidFill>
                  <a:srgbClr val="FF0000"/>
                </a:solidFill>
              </a:rPr>
              <a:t>Critically read </a:t>
            </a:r>
            <a:r>
              <a:rPr lang="en-US" sz="5400" dirty="0" smtClean="0"/>
              <a:t>an article on </a:t>
            </a:r>
            <a:r>
              <a:rPr lang="en-US" sz="5400" b="1" i="1" dirty="0" smtClean="0">
                <a:solidFill>
                  <a:srgbClr val="7030A0"/>
                </a:solidFill>
              </a:rPr>
              <a:t>Uncle Tom’s Cabin </a:t>
            </a:r>
            <a:r>
              <a:rPr lang="en-US" sz="5400" dirty="0" smtClean="0"/>
              <a:t>(select an article on the website)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5400" b="1" u="sng" dirty="0" smtClean="0">
                <a:solidFill>
                  <a:srgbClr val="FF0000"/>
                </a:solidFill>
              </a:rPr>
              <a:t>Print and bring to class </a:t>
            </a:r>
            <a:r>
              <a:rPr lang="en-US" sz="5400" dirty="0" smtClean="0"/>
              <a:t>an article on </a:t>
            </a:r>
            <a:r>
              <a:rPr lang="en-US" sz="5400" b="1" i="1" dirty="0" smtClean="0">
                <a:solidFill>
                  <a:srgbClr val="7030A0"/>
                </a:solidFill>
              </a:rPr>
              <a:t>John Brown’s Raid </a:t>
            </a:r>
            <a:r>
              <a:rPr lang="en-US" sz="5400" dirty="0" smtClean="0"/>
              <a:t>(select an article on the website)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5400" b="1" u="sng" dirty="0" smtClean="0">
                <a:solidFill>
                  <a:srgbClr val="FF0000"/>
                </a:solidFill>
              </a:rPr>
              <a:t>Print and bring to class</a:t>
            </a:r>
            <a:r>
              <a:rPr lang="en-US" sz="5400" dirty="0" smtClean="0"/>
              <a:t> an article on the </a:t>
            </a:r>
            <a:r>
              <a:rPr lang="en-US" sz="5400" b="1" i="1" dirty="0" smtClean="0">
                <a:solidFill>
                  <a:srgbClr val="7030A0"/>
                </a:solidFill>
              </a:rPr>
              <a:t>Election of 1860</a:t>
            </a:r>
            <a:endParaRPr lang="en-US" sz="5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r>
              <a:rPr lang="en-US" sz="5400" b="1" i="1" dirty="0" smtClean="0">
                <a:solidFill>
                  <a:srgbClr val="00B050"/>
                </a:solidFill>
                <a:latin typeface="Arial Black" pitchFamily="34" charset="0"/>
              </a:rPr>
              <a:t>Journal Entry 10/16/15</a:t>
            </a:r>
            <a:endParaRPr lang="en-US" sz="5400" b="1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How was the Compromise of 1850 a cause of the Civil War? </a:t>
            </a:r>
            <a:endParaRPr lang="en-US" sz="5400" dirty="0"/>
          </a:p>
          <a:p>
            <a:pPr lvl="1"/>
            <a:r>
              <a:rPr lang="en-US" sz="4400" dirty="0" smtClean="0"/>
              <a:t>Explain using details.</a:t>
            </a:r>
            <a:endParaRPr lang="en-U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18114"/>
            <a:ext cx="6324600" cy="340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sz="54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Agenda/Goals 10/16/15</a:t>
            </a:r>
            <a:endParaRPr lang="en-US" sz="54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Agenda:</a:t>
            </a:r>
          </a:p>
          <a:p>
            <a:pPr lvl="1"/>
            <a:r>
              <a:rPr lang="en-US" dirty="0" smtClean="0"/>
              <a:t>Causes of the Civil War</a:t>
            </a:r>
          </a:p>
          <a:p>
            <a:r>
              <a:rPr lang="en-US" dirty="0" smtClean="0"/>
              <a:t>Content Goals:</a:t>
            </a:r>
          </a:p>
          <a:p>
            <a:pPr lvl="1"/>
            <a:r>
              <a:rPr lang="en-US" dirty="0" smtClean="0"/>
              <a:t>Understand how each of the following items were a cause of the Civil War</a:t>
            </a:r>
          </a:p>
          <a:p>
            <a:pPr lvl="2"/>
            <a:r>
              <a:rPr lang="en-US" dirty="0" smtClean="0"/>
              <a:t>Uncle Tom’s Cabin</a:t>
            </a:r>
          </a:p>
          <a:p>
            <a:pPr lvl="2"/>
            <a:r>
              <a:rPr lang="en-US" dirty="0" smtClean="0"/>
              <a:t>Kansas/Nebraska Act &amp; Bleeding Kansas</a:t>
            </a:r>
          </a:p>
          <a:p>
            <a:pPr lvl="2"/>
            <a:r>
              <a:rPr lang="en-US" dirty="0" smtClean="0"/>
              <a:t>Dred Scott</a:t>
            </a:r>
          </a:p>
          <a:p>
            <a:r>
              <a:rPr lang="en-US" dirty="0" smtClean="0"/>
              <a:t>Skills Goals:</a:t>
            </a:r>
          </a:p>
          <a:p>
            <a:pPr lvl="1"/>
            <a:r>
              <a:rPr lang="en-US" dirty="0" smtClean="0"/>
              <a:t>Reading</a:t>
            </a:r>
          </a:p>
          <a:p>
            <a:pPr lvl="1"/>
            <a:r>
              <a:rPr lang="en-US" dirty="0" smtClean="0"/>
              <a:t>Note Taking</a:t>
            </a:r>
          </a:p>
          <a:p>
            <a:pPr lvl="1"/>
            <a:r>
              <a:rPr lang="en-US" dirty="0" smtClean="0"/>
              <a:t>Discussion</a:t>
            </a:r>
          </a:p>
          <a:p>
            <a:pPr lvl="1"/>
            <a:r>
              <a:rPr lang="en-US" dirty="0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33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0000"/>
                </a:solidFill>
              </a:rPr>
              <a:t>Uncle Tom’s Cabin- 1852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1"/>
            <a:ext cx="4419600" cy="213359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7030A0"/>
                </a:solidFill>
              </a:rPr>
              <a:t>Harriet Beecher Stowe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7030A0"/>
                </a:solidFill>
              </a:rPr>
              <a:t>Humanized</a:t>
            </a:r>
            <a:r>
              <a:rPr lang="en-US" sz="3600" dirty="0" smtClean="0">
                <a:solidFill>
                  <a:srgbClr val="7030A0"/>
                </a:solidFill>
              </a:rPr>
              <a:t> Slaves</a:t>
            </a:r>
          </a:p>
          <a:p>
            <a:pPr>
              <a:buNone/>
            </a:pPr>
            <a:r>
              <a:rPr lang="en-US" sz="3600" dirty="0" smtClean="0">
                <a:solidFill>
                  <a:srgbClr val="7030A0"/>
                </a:solidFill>
              </a:rPr>
              <a:t>Banned in the South</a:t>
            </a:r>
          </a:p>
          <a:p>
            <a:pPr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64514" name="Picture 2" descr="http://www.uhaul.com/supergraphics/provinces/ontario/underground_railroad/images/body/full/book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475" y="762000"/>
            <a:ext cx="4581525" cy="6019800"/>
          </a:xfrm>
          <a:prstGeom prst="rect">
            <a:avLst/>
          </a:prstGeom>
          <a:noFill/>
        </p:spPr>
      </p:pic>
      <p:pic>
        <p:nvPicPr>
          <p:cNvPr id="64516" name="Picture 4" descr="https://encrypted-tbn2.gstatic.com/images?q=tbn:ANd9GcQ4RZ_7ZzRsQPMD4THNiNru7PhiwSqOVwbWlqf1R8IAS8OtK8E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648200"/>
            <a:ext cx="4530433" cy="2133600"/>
          </a:xfrm>
          <a:prstGeom prst="rect">
            <a:avLst/>
          </a:prstGeom>
          <a:noFill/>
        </p:spPr>
      </p:pic>
      <p:pic>
        <p:nvPicPr>
          <p:cNvPr id="64518" name="Picture 6" descr="https://s-media-cache-ak0.pinimg.com/236x/0f/15/11/0f151163ebae22e69cadc82cb402124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667000"/>
            <a:ext cx="441960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6062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1734</Words>
  <Application>Microsoft Office PowerPoint</Application>
  <PresentationFormat>On-screen Show (4:3)</PresentationFormat>
  <Paragraphs>200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Journal Entry 10/15/15</vt:lpstr>
      <vt:lpstr>Agenda/Goals 10/15/15</vt:lpstr>
      <vt:lpstr>Cause of the Civil War - Missouri Compromise</vt:lpstr>
      <vt:lpstr>PowerPoint Presentation</vt:lpstr>
      <vt:lpstr>Cause of the Civil - War Compromise of 1850</vt:lpstr>
      <vt:lpstr>Homework</vt:lpstr>
      <vt:lpstr>Journal Entry 10/16/15</vt:lpstr>
      <vt:lpstr>Agenda/Goals 10/16/15</vt:lpstr>
      <vt:lpstr>Uncle Tom’s Cabin- 1852</vt:lpstr>
      <vt:lpstr>Cause of the Civil War -  Kansas Nebraska Act &amp; Bleeding Kansas</vt:lpstr>
      <vt:lpstr>PowerPoint Presentation</vt:lpstr>
      <vt:lpstr>Cause of the Civil War -  Kansas Nebraska Act &amp; Bleeding Kansas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John Brown</vt:lpstr>
      <vt:lpstr>PowerPoint Presentation</vt:lpstr>
      <vt:lpstr>Cause of the Civil War – Dred Scott</vt:lpstr>
      <vt:lpstr>PowerPoint Presentation</vt:lpstr>
      <vt:lpstr>PowerPoint Presentation</vt:lpstr>
      <vt:lpstr>PowerPoint Presentation</vt:lpstr>
      <vt:lpstr>PowerPoint Presentation</vt:lpstr>
      <vt:lpstr>Cause of the Civil War – John Brown’s Raid</vt:lpstr>
      <vt:lpstr>PowerPoint Presentation</vt:lpstr>
      <vt:lpstr>PowerPoint Presentation</vt:lpstr>
      <vt:lpstr>PowerPoint Presentation</vt:lpstr>
      <vt:lpstr>PowerPoint Presentation</vt:lpstr>
      <vt:lpstr>Journal Entry 10/19/15 </vt:lpstr>
      <vt:lpstr>Weekly Agenda</vt:lpstr>
      <vt:lpstr>The South Secedes</vt:lpstr>
      <vt:lpstr>Secession</vt:lpstr>
      <vt:lpstr>Secession</vt:lpstr>
    </vt:vector>
  </TitlesOfParts>
  <Company>Issaquah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Entry 10/15/15</dc:title>
  <dc:creator>Windows User</dc:creator>
  <cp:lastModifiedBy>Windows User</cp:lastModifiedBy>
  <cp:revision>48</cp:revision>
  <dcterms:created xsi:type="dcterms:W3CDTF">2015-10-13T20:30:56Z</dcterms:created>
  <dcterms:modified xsi:type="dcterms:W3CDTF">2015-10-31T17:55:43Z</dcterms:modified>
</cp:coreProperties>
</file>